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9" r:id="rId3"/>
    <p:sldId id="257" r:id="rId4"/>
    <p:sldId id="270" r:id="rId5"/>
    <p:sldId id="25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78" r:id="rId15"/>
    <p:sldId id="281" r:id="rId16"/>
    <p:sldId id="280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263ED63-304D-4BA5-8A97-D7B3BDC762BC}" type="datetimeFigureOut">
              <a:rPr lang="en-US" smtClean="0"/>
              <a:t>01-Apr-21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915299B-B483-4FA0-B0AF-7FDD4F6B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ED63-304D-4BA5-8A97-D7B3BDC762BC}" type="datetimeFigureOut">
              <a:rPr lang="en-US" smtClean="0"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299B-B483-4FA0-B0AF-7FDD4F6B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9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ED63-304D-4BA5-8A97-D7B3BDC762BC}" type="datetimeFigureOut">
              <a:rPr lang="en-US" smtClean="0"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299B-B483-4FA0-B0AF-7FDD4F6B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ED63-304D-4BA5-8A97-D7B3BDC762BC}" type="datetimeFigureOut">
              <a:rPr lang="en-US" smtClean="0"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299B-B483-4FA0-B0AF-7FDD4F6B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ED63-304D-4BA5-8A97-D7B3BDC762BC}" type="datetimeFigureOut">
              <a:rPr lang="en-US" smtClean="0"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299B-B483-4FA0-B0AF-7FDD4F6B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ED63-304D-4BA5-8A97-D7B3BDC762BC}" type="datetimeFigureOut">
              <a:rPr lang="en-US" smtClean="0"/>
              <a:t>01-Apr-21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299B-B483-4FA0-B0AF-7FDD4F6B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ED63-304D-4BA5-8A97-D7B3BDC762BC}" type="datetimeFigureOut">
              <a:rPr lang="en-US" smtClean="0"/>
              <a:t>01-Apr-21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299B-B483-4FA0-B0AF-7FDD4F6B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ED63-304D-4BA5-8A97-D7B3BDC762BC}" type="datetimeFigureOut">
              <a:rPr lang="en-US" smtClean="0"/>
              <a:t>01-Apr-21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299B-B483-4FA0-B0AF-7FDD4F6B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8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ED63-304D-4BA5-8A97-D7B3BDC762BC}" type="datetimeFigureOut">
              <a:rPr lang="en-US" smtClean="0"/>
              <a:t>01-Apr-21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299B-B483-4FA0-B0AF-7FDD4F6B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1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ED63-304D-4BA5-8A97-D7B3BDC762BC}" type="datetimeFigureOut">
              <a:rPr lang="en-US" smtClean="0"/>
              <a:t>01-Apr-21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915299B-B483-4FA0-B0AF-7FDD4F6B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0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263ED63-304D-4BA5-8A97-D7B3BDC762BC}" type="datetimeFigureOut">
              <a:rPr lang="en-US" smtClean="0"/>
              <a:t>01-Apr-21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915299B-B483-4FA0-B0AF-7FDD4F6B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14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263ED63-304D-4BA5-8A97-D7B3BDC762BC}" type="datetimeFigureOut">
              <a:rPr lang="en-US" smtClean="0"/>
              <a:t>01-Apr-21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915299B-B483-4FA0-B0AF-7FDD4F6B8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3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D60162-E0F4-4BE6-8276-E5BE8A1F9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F8C53-7292-4173-963F-D32E8F375B01}"/>
              </a:ext>
            </a:extLst>
          </p:cNvPr>
          <p:cNvSpPr txBox="1"/>
          <p:nvPr/>
        </p:nvSpPr>
        <p:spPr>
          <a:xfrm>
            <a:off x="4916557" y="66259"/>
            <a:ext cx="2066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9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11AD41-DFAC-41D0-B7BC-061540795888}"/>
              </a:ext>
            </a:extLst>
          </p:cNvPr>
          <p:cNvSpPr txBox="1"/>
          <p:nvPr/>
        </p:nvSpPr>
        <p:spPr>
          <a:xfrm>
            <a:off x="278297" y="490330"/>
            <a:ext cx="466476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সাদৃশ্যমূলক অনুমানের প্রকারভেদঃ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6D664-4BBE-4B91-8A43-FB1AEF8CE949}"/>
              </a:ext>
            </a:extLst>
          </p:cNvPr>
          <p:cNvSpPr txBox="1"/>
          <p:nvPr/>
        </p:nvSpPr>
        <p:spPr>
          <a:xfrm>
            <a:off x="278297" y="1722782"/>
            <a:ext cx="4199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সাধু সাদৃশ্যমূলক অনুমান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অসাধু সাদৃশ্যমূলক অনুমান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7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A2538-648E-41E8-A3A9-85694409C40B}"/>
              </a:ext>
            </a:extLst>
          </p:cNvPr>
          <p:cNvSpPr txBox="1"/>
          <p:nvPr/>
        </p:nvSpPr>
        <p:spPr>
          <a:xfrm>
            <a:off x="172278" y="185531"/>
            <a:ext cx="306365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3F234-52C7-4A89-99E4-3F0323B32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44" y="450571"/>
            <a:ext cx="3856383" cy="32403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D7F4AA-7ABF-4D12-A9E1-A9F2AF047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5" y="450573"/>
            <a:ext cx="3856383" cy="324036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055748-9DB1-441C-A451-C92A104E8A9A}"/>
              </a:ext>
            </a:extLst>
          </p:cNvPr>
          <p:cNvSpPr txBox="1"/>
          <p:nvPr/>
        </p:nvSpPr>
        <p:spPr>
          <a:xfrm>
            <a:off x="5552667" y="3790120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FBD51-CF71-4E7D-9E6F-8A9C07393C28}"/>
              </a:ext>
            </a:extLst>
          </p:cNvPr>
          <p:cNvSpPr txBox="1"/>
          <p:nvPr/>
        </p:nvSpPr>
        <p:spPr>
          <a:xfrm>
            <a:off x="9713844" y="3763619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7D654-88F7-4D44-A8F6-0A4DD29065DC}"/>
              </a:ext>
            </a:extLst>
          </p:cNvPr>
          <p:cNvSpPr txBox="1"/>
          <p:nvPr/>
        </p:nvSpPr>
        <p:spPr>
          <a:xfrm>
            <a:off x="92767" y="1073422"/>
            <a:ext cx="33770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মানষ ও উদ্ভিদের মধ্যে জন্ম, মৃ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ত্যু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বৃদ্ধি, বংশবিস্তার , খাদ্যগ্রহণ ইত্যাদি বিষয়ে মিল আছে।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প্রাণ আছে।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উদ্ভিদেরও প্রাণ আছে।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A3D33-5322-4CE4-B5DE-33D944A51A59}"/>
              </a:ext>
            </a:extLst>
          </p:cNvPr>
          <p:cNvSpPr txBox="1"/>
          <p:nvPr/>
        </p:nvSpPr>
        <p:spPr>
          <a:xfrm>
            <a:off x="0" y="4584249"/>
            <a:ext cx="1211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আলোচ্য যুক্তিতে মানুষ ও উদ্ভিদের মধ্যে যেসব সাদৃশ্য দেখানো হয়েছে সেগুলো সিদ্ধান্ত গ্রহণের ক্ষেত্রে মৌলিক ও গুরুত্বপূর্ণ।তাছাড়া জন্ম-মৃত্যু, বংশবিস্তার ইত্যাদির সাথে প্রাণ এর একটি কার্য-কারণ সম্পর্ক রয়েছে। তাই যুক্তিটি একটি সাধু সাদৃশ্যমূলক অনুমান।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2B96D6-337B-47A6-AC27-344453BDE961}"/>
              </a:ext>
            </a:extLst>
          </p:cNvPr>
          <p:cNvSpPr txBox="1"/>
          <p:nvPr/>
        </p:nvSpPr>
        <p:spPr>
          <a:xfrm>
            <a:off x="291547" y="198782"/>
            <a:ext cx="419698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সাধু সাদৃশ্যমূলক অনুমানের বৈশিষ্ট্যঃ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D1EC25-183A-41D7-961D-72400E9F5D74}"/>
              </a:ext>
            </a:extLst>
          </p:cNvPr>
          <p:cNvSpPr txBox="1"/>
          <p:nvPr/>
        </p:nvSpPr>
        <p:spPr>
          <a:xfrm>
            <a:off x="291547" y="1179443"/>
            <a:ext cx="100716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খোঁজা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সম্ম্ভাবনা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29090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A2538-648E-41E8-A3A9-85694409C40B}"/>
              </a:ext>
            </a:extLst>
          </p:cNvPr>
          <p:cNvSpPr txBox="1"/>
          <p:nvPr/>
        </p:nvSpPr>
        <p:spPr>
          <a:xfrm>
            <a:off x="172278" y="185531"/>
            <a:ext cx="327846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সাদৃশ্যমূলক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3F234-52C7-4A89-99E4-3F0323B32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44" y="450571"/>
            <a:ext cx="3856383" cy="32403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D7F4AA-7ABF-4D12-A9E1-A9F2AF047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5" y="450573"/>
            <a:ext cx="3856383" cy="324036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055748-9DB1-441C-A451-C92A104E8A9A}"/>
              </a:ext>
            </a:extLst>
          </p:cNvPr>
          <p:cNvSpPr txBox="1"/>
          <p:nvPr/>
        </p:nvSpPr>
        <p:spPr>
          <a:xfrm>
            <a:off x="5552667" y="3790120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FBD51-CF71-4E7D-9E6F-8A9C07393C28}"/>
              </a:ext>
            </a:extLst>
          </p:cNvPr>
          <p:cNvSpPr txBox="1"/>
          <p:nvPr/>
        </p:nvSpPr>
        <p:spPr>
          <a:xfrm>
            <a:off x="9713844" y="3763619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7D654-88F7-4D44-A8F6-0A4DD29065DC}"/>
              </a:ext>
            </a:extLst>
          </p:cNvPr>
          <p:cNvSpPr txBox="1"/>
          <p:nvPr/>
        </p:nvSpPr>
        <p:spPr>
          <a:xfrm>
            <a:off x="92767" y="1073422"/>
            <a:ext cx="33770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মানষ ও উদ্ভিদের মধ্যে জন্ম, মৃ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বৃদ্ধি, বংশবিস্তার , খাদ্যগ্রহণ ইত্যাদি বিষয়ে মিল আছে।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বুদ্ধি  আছে।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উদ্ভিদেরও বুদ্ধি আছে।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A3D33-5322-4CE4-B5DE-33D944A51A59}"/>
              </a:ext>
            </a:extLst>
          </p:cNvPr>
          <p:cNvSpPr txBox="1"/>
          <p:nvPr/>
        </p:nvSpPr>
        <p:spPr>
          <a:xfrm>
            <a:off x="0" y="4584249"/>
            <a:ext cx="1211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আলোচ্য যুক্তিতে মানুষ ও উদ্ভিদের মধ্যে যেসব সাদৃশ্য দেখানো হয়েছে সেগুলো সিদ্ধান্ত গ্রহণের ক্ষেত্রে  অপ্রাসংগিক ও গুরুত্বহীন।তাছাড়া জন্ম-মৃত্যু, বংশবিস্তার ইত্যাদির সাথে বুদ্ধির কোনো কার্য-কারণ সম্পর্ক নাই । তাই যুক্তিটি একটি  অসাধু সাদৃশ্যমূলক অনুমান।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5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ED8E1-6A8E-4B45-B18C-9D6C50FE9583}"/>
              </a:ext>
            </a:extLst>
          </p:cNvPr>
          <p:cNvSpPr txBox="1"/>
          <p:nvPr/>
        </p:nvSpPr>
        <p:spPr>
          <a:xfrm>
            <a:off x="225283" y="155713"/>
            <a:ext cx="499607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নের বৈশিষ্ট্যঃ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0D10D-4E29-4112-9F18-365827F21639}"/>
              </a:ext>
            </a:extLst>
          </p:cNvPr>
          <p:cNvSpPr txBox="1"/>
          <p:nvPr/>
        </p:nvSpPr>
        <p:spPr>
          <a:xfrm>
            <a:off x="675860" y="1431235"/>
            <a:ext cx="102969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অসাধু সাদৃশ্যমূলক অনুমানের সাদৃশ্যের বিষয়সমূহ অপ্রাসংগিক ও গুরুত্বহীন।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এই অনুমানে বৈসাদৃশ্যের সংখ্যা বেশি থাকে।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এই অনুমানে বৈসাদৃশ্যের বিষয়গুলোর সাথে সিদ্ধান্তের কোনো কার্যকারণ সম্পর্ক থাকে না।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এই অনুমানের সিদ্ধান্তটি মিথ্যা হুওয়ার সম্ভাবনা থাকে।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8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49609B-3B67-409E-990E-708977A15D98}"/>
              </a:ext>
            </a:extLst>
          </p:cNvPr>
          <p:cNvSpPr txBox="1"/>
          <p:nvPr/>
        </p:nvSpPr>
        <p:spPr>
          <a:xfrm>
            <a:off x="5221363" y="424070"/>
            <a:ext cx="167706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4A579-93E6-409E-A9B7-FDE49281A4A9}"/>
              </a:ext>
            </a:extLst>
          </p:cNvPr>
          <p:cNvSpPr txBox="1"/>
          <p:nvPr/>
        </p:nvSpPr>
        <p:spPr>
          <a:xfrm>
            <a:off x="649357" y="1643270"/>
            <a:ext cx="56188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সাদৃশ্যমূলক অনুমানের ইংরেজি শব্দ কি?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সাদৃশ্যমূলক অনুমান কোন ধরনের আরোহ?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সাদৃশ্যমূলক অনুমানের সিদ্ধান্তটি কোন ধরনের?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সাদৃশ্যমূলক অনুমানের ভিত্তি কি?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সাদৃশ্যমূলক অনুমান কয় ভাগে বিভক্ত?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3E528-31E2-41E7-B93A-5D243F3FA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26" y="1423316"/>
            <a:ext cx="4267200" cy="43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32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D51E13-0766-454B-84CA-0A2CD55D4A34}"/>
              </a:ext>
            </a:extLst>
          </p:cNvPr>
          <p:cNvSpPr txBox="1"/>
          <p:nvPr/>
        </p:nvSpPr>
        <p:spPr>
          <a:xfrm>
            <a:off x="5208110" y="172276"/>
            <a:ext cx="173797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C2741-75EB-4DBB-8864-128BC7D880E7}"/>
              </a:ext>
            </a:extLst>
          </p:cNvPr>
          <p:cNvSpPr txBox="1"/>
          <p:nvPr/>
        </p:nvSpPr>
        <p:spPr>
          <a:xfrm>
            <a:off x="278296" y="1219200"/>
            <a:ext cx="116221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দৃষ্টান্ত-১ঃ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দীপ্তর চেহারা, স্বভাব, চালচলন ইত্যাদির সাথে তার বাবার চেহারা,স্বভাব,চালচলন ইত্যাদির মিল রয়েছে।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দীপ্তর বাবা হন একজন গায়ক। তাই বলা যায়, দীপ্তও গায়ক।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দৃষ্টান্ত-২ঃ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বাঘ ও বিড়ালের মধ্যে দৈহিক অংগ, স্নায়ুতন্ত্র, ইন্দ্রিয়ব্যবস্থা ইত্যাদি মিল রয়েছে। বাঘ আঘাত পেলে ব্যথা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অনুভব করে। সুতরাং বিড়ালও আঘাত পেলে ব্যথা অনুভব করে।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সাদৃশ্যমূলক অনুমান কী?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সাদৃশ্যমূলক অনুমান প্রকৃত আরোহ কেন? ব্যাখ্যা কর।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দৃষ্টান্ত-১ এ উল্লিখিত অনুমানটি সাদৃশ্য অনুমানের কোন প্রকার কে নির্দেশ করে? ব্যাখ্যা কর।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 দৃষ্টান্ত-১ এবং দৃষ্টান্ত-২ এর দুটি যুক্তির মধ্যে সাদৃশ্যানুমানের যে দুটি রূপ ফুটে উঠেছে তাদের তুলনামূলক আলোচনা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9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F41FD-3716-45EE-824A-8EC26C18C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7" y="327991"/>
            <a:ext cx="7116417" cy="62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46" y="381000"/>
            <a:ext cx="642996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নোয়াপাড়া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E9E70-4BC3-42F0-8AB8-42A0C557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0753" y="1257299"/>
            <a:ext cx="5999922" cy="44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44F1A-15A6-4492-AE98-92CF0D06E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7" y="1338471"/>
            <a:ext cx="3258171" cy="31620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14B43-E83F-4DA1-8733-ACE6E560F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77" y="1338472"/>
            <a:ext cx="3258171" cy="31620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6FF7F-E44E-421A-AE52-C23254DCAFD9}"/>
              </a:ext>
            </a:extLst>
          </p:cNvPr>
          <p:cNvSpPr txBox="1"/>
          <p:nvPr/>
        </p:nvSpPr>
        <p:spPr>
          <a:xfrm>
            <a:off x="2146855" y="715618"/>
            <a:ext cx="861133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0B5696-05A0-4EF2-984A-E54987788476}"/>
              </a:ext>
            </a:extLst>
          </p:cNvPr>
          <p:cNvSpPr txBox="1"/>
          <p:nvPr/>
        </p:nvSpPr>
        <p:spPr>
          <a:xfrm>
            <a:off x="8998222" y="702362"/>
            <a:ext cx="1367682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মংগল গ্রহ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9446F-D7CA-4F97-8FCA-99F80335DD04}"/>
              </a:ext>
            </a:extLst>
          </p:cNvPr>
          <p:cNvSpPr txBox="1"/>
          <p:nvPr/>
        </p:nvSpPr>
        <p:spPr>
          <a:xfrm>
            <a:off x="927652" y="5035826"/>
            <a:ext cx="10919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 ও মংগল গ্রহের মধ্যে বেশ কয়েকটি বিষয়ে সাদৃশ্য রয়েছে। যেমন- মাটি, পানি, বায়ু ইত্যাদি। তাই আমি সিদ্ধান্ত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গ্রহণ করলাম যে, পৃথিবী মানুষ বাস করার উপযোগী সেহেতু মংগল গ্রহও মানুষ বাস করার উপযোগী।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0094C4-6A8A-42A8-B11D-03AB83297C64}"/>
              </a:ext>
            </a:extLst>
          </p:cNvPr>
          <p:cNvSpPr txBox="1"/>
          <p:nvPr/>
        </p:nvSpPr>
        <p:spPr>
          <a:xfrm>
            <a:off x="4850296" y="516835"/>
            <a:ext cx="2935419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8CD05-63EB-46B9-BFDF-9E43E1EAC94E}"/>
              </a:ext>
            </a:extLst>
          </p:cNvPr>
          <p:cNvSpPr txBox="1"/>
          <p:nvPr/>
        </p:nvSpPr>
        <p:spPr>
          <a:xfrm>
            <a:off x="4797287" y="1444487"/>
            <a:ext cx="305724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 ২য় পত্র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2612-B9DD-4A1D-B6CE-9C8A516A80C9}"/>
              </a:ext>
            </a:extLst>
          </p:cNvPr>
          <p:cNvSpPr txBox="1"/>
          <p:nvPr/>
        </p:nvSpPr>
        <p:spPr>
          <a:xfrm>
            <a:off x="3313042" y="2886800"/>
            <a:ext cx="619272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অধ্যায় ( আরোহের প্রকারভেদ 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CE8C9-E170-4C2D-A08E-0D1456F71BB8}"/>
              </a:ext>
            </a:extLst>
          </p:cNvPr>
          <p:cNvSpPr txBox="1"/>
          <p:nvPr/>
        </p:nvSpPr>
        <p:spPr>
          <a:xfrm>
            <a:off x="4518991" y="3734151"/>
            <a:ext cx="394851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Kinds of Induction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36B29-9491-4505-A7BC-A5B580A99AA7}"/>
              </a:ext>
            </a:extLst>
          </p:cNvPr>
          <p:cNvSpPr txBox="1"/>
          <p:nvPr/>
        </p:nvSpPr>
        <p:spPr>
          <a:xfrm>
            <a:off x="3964979" y="4968181"/>
            <a:ext cx="509947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সাদৃশ্যমূলক অনুমান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4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06E505-F0A8-4A14-A25C-6C2BB738B1CC}"/>
              </a:ext>
            </a:extLst>
          </p:cNvPr>
          <p:cNvSpPr txBox="1"/>
          <p:nvPr/>
        </p:nvSpPr>
        <p:spPr>
          <a:xfrm>
            <a:off x="609599" y="463825"/>
            <a:ext cx="189507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77CB7-EEC2-40EE-AD5C-BE86380C2A03}"/>
              </a:ext>
            </a:extLst>
          </p:cNvPr>
          <p:cNvSpPr txBox="1"/>
          <p:nvPr/>
        </p:nvSpPr>
        <p:spPr>
          <a:xfrm>
            <a:off x="609599" y="1789043"/>
            <a:ext cx="85078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সাদৃশ্যমূলক অনুমান কি বলতে পারবে।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সাদৃশ্যমূলক অনুমানের বৈশিষ্ট্য বলতে পারবে। 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সাদৃশ্যমূলক অনুমান কত প্রকার ও কি কি বলতে পারবে।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প্রকারভেদের বৈশিষ্ট্য বলতে পারবে। 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2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7A013-077F-477D-B77A-1D9176F738D9}"/>
              </a:ext>
            </a:extLst>
          </p:cNvPr>
          <p:cNvSpPr txBox="1"/>
          <p:nvPr/>
        </p:nvSpPr>
        <p:spPr>
          <a:xfrm>
            <a:off x="92765" y="543337"/>
            <a:ext cx="518924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সাদৃশ্যমূলক অনুমান(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Analogy)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26008-3CCC-433F-B2BA-676D1E92E96F}"/>
              </a:ext>
            </a:extLst>
          </p:cNvPr>
          <p:cNvSpPr txBox="1"/>
          <p:nvPr/>
        </p:nvSpPr>
        <p:spPr>
          <a:xfrm>
            <a:off x="92765" y="1497497"/>
            <a:ext cx="48635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বস্তুর মধ্যে কয়েকটি বিষয়ে মিল বা সাদৃশ্য লক্ষ্য করে যদি দেখা যায় যে, এদের একটির মধ্যে একটি গুণ বেশি আছে তাহলে অনুমান করি যে, গুণটি অপর বস্তুর মধ্যেও রয়েছে।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6A6A2-39D8-4C03-B2DC-0A988D8C8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13" y="609600"/>
            <a:ext cx="4863548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F77F6C-D20D-4A32-BB0B-54BC294CC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12" y="3837030"/>
            <a:ext cx="4863547" cy="266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2AD34E-747D-4320-A5BE-D778A6F32B42}"/>
              </a:ext>
            </a:extLst>
          </p:cNvPr>
          <p:cNvSpPr txBox="1"/>
          <p:nvPr/>
        </p:nvSpPr>
        <p:spPr>
          <a:xfrm>
            <a:off x="265042" y="424070"/>
            <a:ext cx="140473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1CDCC-F5D6-4CE7-878E-D48BBCCDC267}"/>
              </a:ext>
            </a:extLst>
          </p:cNvPr>
          <p:cNvSpPr txBox="1"/>
          <p:nvPr/>
        </p:nvSpPr>
        <p:spPr>
          <a:xfrm>
            <a:off x="265042" y="1431235"/>
            <a:ext cx="10800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ও ইতর প্রাণীর মধ্যে দৈহিক গঠন, ইন্দ্রিয়সংগঠন, স্নায়ুব্যবস্থা ইত্যাদি বিষয়ে মিল রয়েছে। মানুষ বেদনা অনুভব করে।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ইতর প্রাণীও বেদনা অনুভব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0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99872F-588A-44A4-9463-FB84C22BBA52}"/>
              </a:ext>
            </a:extLst>
          </p:cNvPr>
          <p:cNvSpPr txBox="1"/>
          <p:nvPr/>
        </p:nvSpPr>
        <p:spPr>
          <a:xfrm>
            <a:off x="410817" y="397566"/>
            <a:ext cx="370165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সাদৃশ্যমূলক অনুমানের বৈশিষ্ট্যঃ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0DAB8-5270-4CCB-BDA3-042619DD9286}"/>
              </a:ext>
            </a:extLst>
          </p:cNvPr>
          <p:cNvSpPr txBox="1"/>
          <p:nvPr/>
        </p:nvSpPr>
        <p:spPr>
          <a:xfrm>
            <a:off x="410817" y="1338470"/>
            <a:ext cx="9201778" cy="5548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সাদৃশ্যমূলক অনুমানে আরোহমূলক লম্ফ উপস্থিত থাকে।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সাদৃশ্যমূলক অনুমান একটি প্রকৃত আরোহ।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সাদৃশ্যমূলক অনুমানের প্রধান ভিত্তি হলো সাদৃশ্য।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সাদৃশ্যমূলক অনুমানে কার্যকারণ সম্পর্ক উপস্থিত থাকে না।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সাদৃশ্যমূলক অনুমানে আমরা বিশিষ্ট থেকে বিশিষ্ট সম্পর্কে গমন করি।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6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BADBA4-ECE8-4175-88AF-0CA21AE9F5E1}"/>
              </a:ext>
            </a:extLst>
          </p:cNvPr>
          <p:cNvSpPr txBox="1"/>
          <p:nvPr/>
        </p:nvSpPr>
        <p:spPr>
          <a:xfrm>
            <a:off x="304797" y="252653"/>
            <a:ext cx="42009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সাদৃশ্যমূলক অনুমানের বৈশিষ্ট্যঃ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1B179-AD26-4653-AE58-CD663C8DAB91}"/>
              </a:ext>
            </a:extLst>
          </p:cNvPr>
          <p:cNvSpPr txBox="1"/>
          <p:nvPr/>
        </p:nvSpPr>
        <p:spPr>
          <a:xfrm>
            <a:off x="304797" y="1205948"/>
            <a:ext cx="10357336" cy="456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সাদৃশ্যমূলক অনুমানে অপর্যাপ্ত সাদৃশ্যের ভিত্তিতে সিদ্ধান্ত গৃহীত হয়।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৭। সাদৃশ্যমূলক অনুমানে সিদ্ধান্তটি সম্ভাব্য।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৮। সাদৃশ্যমূলক অনুমানে প্রকৃতির নিয়মের উপর ভিত্তি করে সিদ্ধান্ত গ্রহণ করা হয়।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৯। সাদৃশ্যমূলক অনুমানের সিদ্ধান্ত একটি সার্বিক বাক্য।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১০। সাদৃশ্যমূলক অনুমানের সিদ্ধান্ত একটি সংশ্লেষক যুক্তিবাক্য।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8901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269</TotalTime>
  <Words>702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 Light</vt:lpstr>
      <vt:lpstr>NikoshBAN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2021-03-24T13:41:54Z</dcterms:created>
  <dcterms:modified xsi:type="dcterms:W3CDTF">2021-04-01T14:31:43Z</dcterms:modified>
</cp:coreProperties>
</file>