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9"/>
  </p:notesMasterIdLst>
  <p:sldIdLst>
    <p:sldId id="353" r:id="rId2"/>
    <p:sldId id="257" r:id="rId3"/>
    <p:sldId id="361" r:id="rId4"/>
    <p:sldId id="359" r:id="rId5"/>
    <p:sldId id="362" r:id="rId6"/>
    <p:sldId id="347" r:id="rId7"/>
    <p:sldId id="360" r:id="rId8"/>
    <p:sldId id="369" r:id="rId9"/>
    <p:sldId id="318" r:id="rId10"/>
    <p:sldId id="368" r:id="rId11"/>
    <p:sldId id="363" r:id="rId12"/>
    <p:sldId id="364" r:id="rId13"/>
    <p:sldId id="365" r:id="rId14"/>
    <p:sldId id="366" r:id="rId15"/>
    <p:sldId id="367" r:id="rId16"/>
    <p:sldId id="281"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EBFB"/>
    <a:srgbClr val="0000CC"/>
    <a:srgbClr val="544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43" autoAdjust="0"/>
  </p:normalViewPr>
  <p:slideViewPr>
    <p:cSldViewPr>
      <p:cViewPr varScale="1">
        <p:scale>
          <a:sx n="56" d="100"/>
          <a:sy n="56" d="100"/>
        </p:scale>
        <p:origin x="177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7AD41-70E4-4D58-A5C0-E611A996BA29}" type="datetimeFigureOut">
              <a:rPr lang="en-US" smtClean="0"/>
              <a:pPr/>
              <a:t>4/6/2021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A490F-E849-409A-9ABF-025B3F4559D1}" type="slidenum">
              <a:rPr lang="en-US" smtClean="0"/>
              <a:pPr/>
              <a:t>‹#›</a:t>
            </a:fld>
            <a:endParaRPr lang="en-US"/>
          </a:p>
        </p:txBody>
      </p:sp>
    </p:spTree>
    <p:extLst>
      <p:ext uri="{BB962C8B-B14F-4D97-AF65-F5344CB8AC3E}">
        <p14:creationId xmlns:p14="http://schemas.microsoft.com/office/powerpoint/2010/main" val="397778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A490F-E849-409A-9ABF-025B3F4559D1}" type="slidenum">
              <a:rPr lang="en-US" smtClean="0"/>
              <a:pPr/>
              <a:t>1</a:t>
            </a:fld>
            <a:endParaRPr lang="en-US"/>
          </a:p>
        </p:txBody>
      </p:sp>
    </p:spTree>
    <p:extLst>
      <p:ext uri="{BB962C8B-B14F-4D97-AF65-F5344CB8AC3E}">
        <p14:creationId xmlns:p14="http://schemas.microsoft.com/office/powerpoint/2010/main" val="169277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এই স্লাইডটি ব্যবহার করার জন্য বাটনের ধারাবাহিকভাবে (১,২,৩,৪,৫) অগ্রসর হতে হবে। বামের বাটনসমূহে</a:t>
            </a:r>
            <a:r>
              <a:rPr lang="bn-BD" sz="1200" kern="1200" baseline="0" dirty="0">
                <a:solidFill>
                  <a:schemeClr val="tx1"/>
                </a:solidFill>
                <a:latin typeface="+mn-lt"/>
                <a:ea typeface="+mn-ea"/>
                <a:cs typeface="+mn-cs"/>
              </a:rPr>
              <a:t> মহাসাগরগুলোর নামে ক্লিক করলে মহাসাগরগুলো হাইলাইট হবে। </a:t>
            </a:r>
            <a:r>
              <a:rPr lang="bn-BD"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4</a:t>
            </a:fld>
            <a:endParaRPr lang="en-US"/>
          </a:p>
        </p:txBody>
      </p:sp>
    </p:spTree>
    <p:extLst>
      <p:ext uri="{BB962C8B-B14F-4D97-AF65-F5344CB8AC3E}">
        <p14:creationId xmlns:p14="http://schemas.microsoft.com/office/powerpoint/2010/main" val="303127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A490F-E849-409A-9ABF-025B3F4559D1}" type="slidenum">
              <a:rPr lang="en-US" smtClean="0"/>
              <a:pPr/>
              <a:t>6</a:t>
            </a:fld>
            <a:endParaRPr lang="en-US"/>
          </a:p>
        </p:txBody>
      </p:sp>
    </p:spTree>
    <p:extLst>
      <p:ext uri="{BB962C8B-B14F-4D97-AF65-F5344CB8AC3E}">
        <p14:creationId xmlns:p14="http://schemas.microsoft.com/office/powerpoint/2010/main" val="280799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এই স্লাইডটি ব্যবহার করার জন্য বাটনের ধারাবাহিকভাবে (১,২,৩,৪,৫) অগ্রসর হতে হবে। বামের বাটনসমূহে</a:t>
            </a:r>
            <a:r>
              <a:rPr lang="bn-BD" sz="1200" kern="1200" baseline="0" dirty="0">
                <a:solidFill>
                  <a:schemeClr val="tx1"/>
                </a:solidFill>
                <a:latin typeface="+mn-lt"/>
                <a:ea typeface="+mn-ea"/>
                <a:cs typeface="+mn-cs"/>
              </a:rPr>
              <a:t> মহাসাগরগুলোর নামে ক্লিক করলে মহাসাগরগুলো হাইলাইট হবে। </a:t>
            </a:r>
            <a:r>
              <a:rPr lang="bn-BD"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7</a:t>
            </a:fld>
            <a:endParaRPr lang="en-US"/>
          </a:p>
        </p:txBody>
      </p:sp>
    </p:spTree>
    <p:extLst>
      <p:ext uri="{BB962C8B-B14F-4D97-AF65-F5344CB8AC3E}">
        <p14:creationId xmlns:p14="http://schemas.microsoft.com/office/powerpoint/2010/main" val="303127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এই স্লাইডের মাধ্যমে ছবি দেখিয়ে পাঠ ঘোষণা করতে পারেন। ইচ্ছা করলে বাস্তব উপকরণ ভূগোলোক </a:t>
            </a:r>
            <a:r>
              <a:rPr lang="bn-BD" sz="1200" kern="1200">
                <a:solidFill>
                  <a:schemeClr val="tx1"/>
                </a:solidFill>
                <a:latin typeface="+mn-lt"/>
                <a:ea typeface="+mn-ea"/>
                <a:cs typeface="+mn-cs"/>
              </a:rPr>
              <a:t>এনেও পাঠ ঘোষণা </a:t>
            </a:r>
            <a:r>
              <a:rPr lang="bn-BD" sz="1200" kern="1200" dirty="0">
                <a:solidFill>
                  <a:schemeClr val="tx1"/>
                </a:solidFill>
                <a:latin typeface="+mn-lt"/>
                <a:ea typeface="+mn-ea"/>
                <a:cs typeface="+mn-cs"/>
              </a:rPr>
              <a:t>করতে </a:t>
            </a:r>
            <a:r>
              <a:rPr lang="bn-BD" sz="1200" kern="1200">
                <a:solidFill>
                  <a:schemeClr val="tx1"/>
                </a:solidFill>
                <a:latin typeface="+mn-lt"/>
                <a:ea typeface="+mn-ea"/>
                <a:cs typeface="+mn-cs"/>
              </a:rPr>
              <a:t>পারেন।</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0A490F-E849-409A-9ABF-025B3F4559D1}" type="slidenum">
              <a:rPr lang="en-US" smtClean="0"/>
              <a:pPr/>
              <a:t>9</a:t>
            </a:fld>
            <a:endParaRPr lang="en-US"/>
          </a:p>
        </p:txBody>
      </p:sp>
    </p:spTree>
    <p:extLst>
      <p:ext uri="{BB962C8B-B14F-4D97-AF65-F5344CB8AC3E}">
        <p14:creationId xmlns:p14="http://schemas.microsoft.com/office/powerpoint/2010/main" val="306329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A490F-E849-409A-9ABF-025B3F4559D1}" type="slidenum">
              <a:rPr lang="en-US" smtClean="0"/>
              <a:pPr/>
              <a:t>17</a:t>
            </a:fld>
            <a:endParaRPr lang="en-US"/>
          </a:p>
        </p:txBody>
      </p:sp>
    </p:spTree>
    <p:extLst>
      <p:ext uri="{BB962C8B-B14F-4D97-AF65-F5344CB8AC3E}">
        <p14:creationId xmlns:p14="http://schemas.microsoft.com/office/powerpoint/2010/main" val="233741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131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48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43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190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34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563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731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100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54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352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276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118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972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896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81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744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615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4/6/2021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146649"/>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ransition spd="slow">
    <p:wipe/>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 Id="rId4" Type="http://schemas.openxmlformats.org/officeDocument/2006/relationships/image" Target="../media/image12.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9.jpe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235254" y="258921"/>
            <a:ext cx="4800599" cy="22159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13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স্বাগতম</a:t>
            </a:r>
            <a:endParaRPr lang="en-US" sz="13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a:t>1</a:t>
            </a:r>
            <a:endParaRPr lang="en-US" dirty="0"/>
          </a:p>
        </p:txBody>
      </p:sp>
      <p:pic>
        <p:nvPicPr>
          <p:cNvPr id="2" name="Picture 5">
            <a:extLst>
              <a:ext uri="{FF2B5EF4-FFF2-40B4-BE49-F238E27FC236}">
                <a16:creationId xmlns:a16="http://schemas.microsoft.com/office/drawing/2014/main" id="{C224B3F3-36CA-4C45-B3C4-2E7641C09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14" y="2474912"/>
            <a:ext cx="6073572" cy="4064000"/>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7B6FF2-7FE9-E242-B38C-0138EE048A36}"/>
              </a:ext>
            </a:extLst>
          </p:cNvPr>
          <p:cNvSpPr>
            <a:spLocks noGrp="1"/>
          </p:cNvSpPr>
          <p:nvPr>
            <p:ph type="sldNum" sz="quarter" idx="12"/>
          </p:nvPr>
        </p:nvSpPr>
        <p:spPr/>
        <p:txBody>
          <a:bodyPr/>
          <a:lstStyle/>
          <a:p>
            <a:fld id="{5213D3D2-717D-48E6-80FB-93B43227CCF1}" type="slidenum">
              <a:rPr lang="en-US" smtClean="0"/>
              <a:pPr/>
              <a:t>10</a:t>
            </a:fld>
            <a:endParaRPr lang="en-US" dirty="0"/>
          </a:p>
        </p:txBody>
      </p:sp>
      <p:pic>
        <p:nvPicPr>
          <p:cNvPr id="3" name="Picture 3">
            <a:extLst>
              <a:ext uri="{FF2B5EF4-FFF2-40B4-BE49-F238E27FC236}">
                <a16:creationId xmlns:a16="http://schemas.microsoft.com/office/drawing/2014/main" id="{487EACC9-A3A7-6344-9121-EF939F897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7" y="659599"/>
            <a:ext cx="3499005" cy="2153234"/>
          </a:xfrm>
          <a:prstGeom prst="rect">
            <a:avLst/>
          </a:prstGeom>
        </p:spPr>
      </p:pic>
      <p:pic>
        <p:nvPicPr>
          <p:cNvPr id="4" name="Picture 4">
            <a:extLst>
              <a:ext uri="{FF2B5EF4-FFF2-40B4-BE49-F238E27FC236}">
                <a16:creationId xmlns:a16="http://schemas.microsoft.com/office/drawing/2014/main" id="{CBF7DC1A-DC07-CC45-BAB6-D958B881F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760" y="722776"/>
            <a:ext cx="3699710" cy="2090057"/>
          </a:xfrm>
          <a:prstGeom prst="rect">
            <a:avLst/>
          </a:prstGeom>
        </p:spPr>
      </p:pic>
      <p:pic>
        <p:nvPicPr>
          <p:cNvPr id="5" name="Picture 5">
            <a:extLst>
              <a:ext uri="{FF2B5EF4-FFF2-40B4-BE49-F238E27FC236}">
                <a16:creationId xmlns:a16="http://schemas.microsoft.com/office/drawing/2014/main" id="{FE9DC1FC-075C-5445-8CF7-4D57B4E72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528" y="3666151"/>
            <a:ext cx="4718318" cy="2153234"/>
          </a:xfrm>
          <a:prstGeom prst="rect">
            <a:avLst/>
          </a:prstGeom>
        </p:spPr>
      </p:pic>
      <p:sp>
        <p:nvSpPr>
          <p:cNvPr id="9" name="TextBox 8">
            <a:extLst>
              <a:ext uri="{FF2B5EF4-FFF2-40B4-BE49-F238E27FC236}">
                <a16:creationId xmlns:a16="http://schemas.microsoft.com/office/drawing/2014/main" id="{23406A2E-1247-014E-9212-390A8E0E39E9}"/>
              </a:ext>
            </a:extLst>
          </p:cNvPr>
          <p:cNvSpPr txBox="1"/>
          <p:nvPr/>
        </p:nvSpPr>
        <p:spPr>
          <a:xfrm rot="10800000" flipH="1" flipV="1">
            <a:off x="971643" y="2930239"/>
            <a:ext cx="2724151" cy="523220"/>
          </a:xfrm>
          <a:prstGeom prst="rect">
            <a:avLst/>
          </a:prstGeom>
          <a:noFill/>
        </p:spPr>
        <p:txBody>
          <a:bodyPr wrap="square" rtlCol="0">
            <a:spAutoFit/>
          </a:bodyPr>
          <a:lstStyle/>
          <a:p>
            <a:pPr algn="ctr"/>
            <a:r>
              <a:rPr lang="en-GB" sz="2800" b="1">
                <a:latin typeface="NikoshBAN" pitchFamily="2" charset="0"/>
                <a:cs typeface="NikoshBAN" pitchFamily="2" charset="0"/>
              </a:rPr>
              <a:t>ব্যাবিচার</a:t>
            </a:r>
            <a:endParaRPr lang="en-US" sz="2800" b="1"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93549BCC-5E9D-8E4C-8CFD-574E7BE22B76}"/>
              </a:ext>
            </a:extLst>
          </p:cNvPr>
          <p:cNvSpPr txBox="1"/>
          <p:nvPr/>
        </p:nvSpPr>
        <p:spPr>
          <a:xfrm flipH="1">
            <a:off x="6046639" y="2965652"/>
            <a:ext cx="2476830" cy="523220"/>
          </a:xfrm>
          <a:prstGeom prst="rect">
            <a:avLst/>
          </a:prstGeom>
          <a:noFill/>
        </p:spPr>
        <p:txBody>
          <a:bodyPr wrap="square" rtlCol="0">
            <a:spAutoFit/>
          </a:bodyPr>
          <a:lstStyle/>
          <a:p>
            <a:pPr algn="ctr"/>
            <a:r>
              <a:rPr lang="en-GB" sz="2800" b="1">
                <a:latin typeface="NikoshBAN" pitchFamily="2" charset="0"/>
                <a:cs typeface="NikoshBAN" pitchFamily="2" charset="0"/>
              </a:rPr>
              <a:t>নেশাদ্রব্য</a:t>
            </a:r>
            <a:endParaRPr lang="en-US" sz="2800" b="1" dirty="0">
              <a:latin typeface="NikoshBAN" pitchFamily="2" charset="0"/>
              <a:cs typeface="NikoshBAN" pitchFamily="2" charset="0"/>
            </a:endParaRPr>
          </a:p>
        </p:txBody>
      </p:sp>
      <p:sp>
        <p:nvSpPr>
          <p:cNvPr id="13" name="TextBox 12">
            <a:extLst>
              <a:ext uri="{FF2B5EF4-FFF2-40B4-BE49-F238E27FC236}">
                <a16:creationId xmlns:a16="http://schemas.microsoft.com/office/drawing/2014/main" id="{49EF8D60-C988-5041-BE25-481B33426A02}"/>
              </a:ext>
            </a:extLst>
          </p:cNvPr>
          <p:cNvSpPr txBox="1"/>
          <p:nvPr/>
        </p:nvSpPr>
        <p:spPr>
          <a:xfrm rot="10800000" flipH="1" flipV="1">
            <a:off x="3010312" y="6017815"/>
            <a:ext cx="2724151" cy="523220"/>
          </a:xfrm>
          <a:prstGeom prst="rect">
            <a:avLst/>
          </a:prstGeom>
          <a:noFill/>
        </p:spPr>
        <p:txBody>
          <a:bodyPr wrap="square" rtlCol="0">
            <a:spAutoFit/>
          </a:bodyPr>
          <a:lstStyle/>
          <a:p>
            <a:pPr algn="ctr"/>
            <a:r>
              <a:rPr lang="en-GB" sz="2800" b="1">
                <a:latin typeface="NikoshBAN" pitchFamily="2" charset="0"/>
                <a:cs typeface="NikoshBAN" pitchFamily="2" charset="0"/>
              </a:rPr>
              <a:t>চুরি </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266523617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9CA3B-99A8-6645-887E-D75CABD40C0C}"/>
              </a:ext>
            </a:extLst>
          </p:cNvPr>
          <p:cNvSpPr>
            <a:spLocks noGrp="1"/>
          </p:cNvSpPr>
          <p:nvPr>
            <p:ph type="sldNum" sz="quarter" idx="12"/>
          </p:nvPr>
        </p:nvSpPr>
        <p:spPr/>
        <p:txBody>
          <a:bodyPr/>
          <a:lstStyle/>
          <a:p>
            <a:fld id="{5213D3D2-717D-48E6-80FB-93B43227CCF1}" type="slidenum">
              <a:rPr lang="en-US" smtClean="0"/>
              <a:pPr/>
              <a:t>11</a:t>
            </a:fld>
            <a:endParaRPr lang="en-US" dirty="0"/>
          </a:p>
        </p:txBody>
      </p:sp>
      <p:sp>
        <p:nvSpPr>
          <p:cNvPr id="8" name="Rectangle 7">
            <a:extLst>
              <a:ext uri="{FF2B5EF4-FFF2-40B4-BE49-F238E27FC236}">
                <a16:creationId xmlns:a16="http://schemas.microsoft.com/office/drawing/2014/main" id="{F16AF95D-AF37-0241-AC35-5A1E71FE017D}"/>
              </a:ext>
            </a:extLst>
          </p:cNvPr>
          <p:cNvSpPr/>
          <p:nvPr/>
        </p:nvSpPr>
        <p:spPr>
          <a:xfrm rot="10800000" flipV="1">
            <a:off x="1582058" y="397997"/>
            <a:ext cx="7324810" cy="1260911"/>
          </a:xfrm>
          <a:prstGeom prst="rect">
            <a:avLst/>
          </a:prstGeom>
          <a:solidFill>
            <a:srgbClr val="FF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3600" b="1">
                <a:solidFill>
                  <a:schemeClr val="tx1"/>
                </a:solidFill>
                <a:latin typeface="NikoshBAN" pitchFamily="2" charset="0"/>
                <a:cs typeface="NikoshBAN" pitchFamily="2" charset="0"/>
              </a:rPr>
              <a:t>শীল</a:t>
            </a:r>
            <a:endParaRPr lang="en-US" sz="3600" b="1" dirty="0">
              <a:solidFill>
                <a:schemeClr val="tx1"/>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BA8825BA-9BC2-E340-A705-C479A5AEA390}"/>
              </a:ext>
            </a:extLst>
          </p:cNvPr>
          <p:cNvSpPr txBox="1"/>
          <p:nvPr/>
        </p:nvSpPr>
        <p:spPr>
          <a:xfrm rot="10800000" flipH="1" flipV="1">
            <a:off x="457202" y="2251538"/>
            <a:ext cx="3791312" cy="584775"/>
          </a:xfrm>
          <a:prstGeom prst="rect">
            <a:avLst/>
          </a:prstGeom>
          <a:noFill/>
        </p:spPr>
        <p:txBody>
          <a:bodyPr wrap="square" rtlCol="0">
            <a:spAutoFit/>
          </a:bodyPr>
          <a:lstStyle/>
          <a:p>
            <a:pPr algn="ctr"/>
            <a:r>
              <a:rPr lang="en-GB" sz="3200" b="1">
                <a:latin typeface="NikoshBAN" pitchFamily="2" charset="0"/>
                <a:cs typeface="NikoshBAN" pitchFamily="2" charset="0"/>
              </a:rPr>
              <a:t>১।শীল শব্দের অর্থ কী?</a:t>
            </a:r>
            <a:endParaRPr lang="en-US" sz="2800" b="1"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D90075AF-72A8-C54A-BFAE-238008777AB2}"/>
              </a:ext>
            </a:extLst>
          </p:cNvPr>
          <p:cNvSpPr txBox="1"/>
          <p:nvPr/>
        </p:nvSpPr>
        <p:spPr>
          <a:xfrm rot="10800000" flipH="1" flipV="1">
            <a:off x="5209275" y="2086002"/>
            <a:ext cx="3477523" cy="584775"/>
          </a:xfrm>
          <a:prstGeom prst="rect">
            <a:avLst/>
          </a:prstGeom>
          <a:noFill/>
        </p:spPr>
        <p:txBody>
          <a:bodyPr wrap="square" rtlCol="0">
            <a:spAutoFit/>
          </a:bodyPr>
          <a:lstStyle/>
          <a:p>
            <a:pPr algn="ctr"/>
            <a:r>
              <a:rPr lang="en-GB" sz="3200" b="1">
                <a:latin typeface="NikoshBAN" pitchFamily="2" charset="0"/>
                <a:cs typeface="NikoshBAN" pitchFamily="2" charset="0"/>
              </a:rPr>
              <a:t>স্বভাব বা চরিত্র।</a:t>
            </a:r>
            <a:endParaRPr lang="en-US" sz="2800" b="1"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7D8DEE84-0319-E046-9206-9559467DBFAB}"/>
              </a:ext>
            </a:extLst>
          </p:cNvPr>
          <p:cNvSpPr txBox="1"/>
          <p:nvPr/>
        </p:nvSpPr>
        <p:spPr>
          <a:xfrm flipH="1">
            <a:off x="299688" y="2827904"/>
            <a:ext cx="8387110" cy="3046988"/>
          </a:xfrm>
          <a:prstGeom prst="rect">
            <a:avLst/>
          </a:prstGeom>
          <a:noFill/>
        </p:spPr>
        <p:txBody>
          <a:bodyPr wrap="square" rtlCol="0">
            <a:spAutoFit/>
          </a:bodyPr>
          <a:lstStyle/>
          <a:p>
            <a:pPr algn="ctr"/>
            <a:r>
              <a:rPr lang="en-GB" sz="3200" b="1">
                <a:latin typeface="NikoshBAN" pitchFamily="2" charset="0"/>
                <a:cs typeface="NikoshBAN" pitchFamily="2" charset="0"/>
              </a:rPr>
              <a:t>আবার নিয়ম,শৃঙ্খলা প্রভৃতি ও শীল অর্থে ব্যবহৃত হয়।শীল মানবিক গুণাবলি সম্পন্ন চরিত্র গঠনে সহায়তা করে।প্রাণী হত্যা,চুরি,ব্যভিচার,মিথ্যা  ভাষণ এবং নেশাদ্রব্য গ্রহন প্রভৃতি হতে বিরত রাখে।কায়, মন এবং বাক্য সংযত করে।মনের কুষলতা দূর করে। নৈতিক জীবনযাপনে উদ্ধুদ্ধ করে।মানবিক গুণাবলির বিকাশ সাধন করে।</a:t>
            </a:r>
          </a:p>
        </p:txBody>
      </p:sp>
    </p:spTree>
    <p:extLst>
      <p:ext uri="{BB962C8B-B14F-4D97-AF65-F5344CB8AC3E}">
        <p14:creationId xmlns:p14="http://schemas.microsoft.com/office/powerpoint/2010/main" val="279592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98B03-AD9A-CF48-8CA8-2F225043ED80}"/>
              </a:ext>
            </a:extLst>
          </p:cNvPr>
          <p:cNvSpPr>
            <a:spLocks noGrp="1"/>
          </p:cNvSpPr>
          <p:nvPr>
            <p:ph type="sldNum" sz="quarter" idx="12"/>
          </p:nvPr>
        </p:nvSpPr>
        <p:spPr/>
        <p:txBody>
          <a:bodyPr/>
          <a:lstStyle/>
          <a:p>
            <a:fld id="{5213D3D2-717D-48E6-80FB-93B43227CCF1}" type="slidenum">
              <a:rPr lang="en-US" smtClean="0"/>
              <a:pPr/>
              <a:t>12</a:t>
            </a:fld>
            <a:endParaRPr lang="en-US" dirty="0"/>
          </a:p>
        </p:txBody>
      </p:sp>
      <p:sp>
        <p:nvSpPr>
          <p:cNvPr id="4" name="TextBox 3">
            <a:extLst>
              <a:ext uri="{FF2B5EF4-FFF2-40B4-BE49-F238E27FC236}">
                <a16:creationId xmlns:a16="http://schemas.microsoft.com/office/drawing/2014/main" id="{04E17C3A-3CEA-A14A-A1FD-A846CEB311BA}"/>
              </a:ext>
            </a:extLst>
          </p:cNvPr>
          <p:cNvSpPr txBox="1"/>
          <p:nvPr/>
        </p:nvSpPr>
        <p:spPr>
          <a:xfrm rot="10800000" flipH="1" flipV="1">
            <a:off x="561473" y="4528155"/>
            <a:ext cx="8021053" cy="1569660"/>
          </a:xfrm>
          <a:prstGeom prst="rect">
            <a:avLst/>
          </a:prstGeom>
          <a:noFill/>
        </p:spPr>
        <p:txBody>
          <a:bodyPr wrap="square" rtlCol="0">
            <a:spAutoFit/>
          </a:bodyPr>
          <a:lstStyle/>
          <a:p>
            <a:pPr algn="ctr"/>
            <a:r>
              <a:rPr lang="en-GB" sz="3200" b="1">
                <a:latin typeface="NikoshBAN" pitchFamily="2" charset="0"/>
                <a:cs typeface="NikoshBAN" pitchFamily="2" charset="0"/>
              </a:rPr>
              <a:t>তাই বৌদ্ধরা শীল পালনের মাধ্যমে নিজের আচরণ সম্পর্কে সংযত করে নৈতিক ও মানবিক গুণাবলি চর্চা করে।যারা শীল পারন করে তাঁরা শীলবান নামে অভিহিত হন।</a:t>
            </a:r>
            <a:endParaRPr lang="en-US" sz="2800" b="1" dirty="0">
              <a:latin typeface="NikoshBAN" pitchFamily="2" charset="0"/>
              <a:cs typeface="NikoshBAN" pitchFamily="2" charset="0"/>
            </a:endParaRPr>
          </a:p>
        </p:txBody>
      </p:sp>
      <p:pic>
        <p:nvPicPr>
          <p:cNvPr id="3" name="Picture 4">
            <a:extLst>
              <a:ext uri="{FF2B5EF4-FFF2-40B4-BE49-F238E27FC236}">
                <a16:creationId xmlns:a16="http://schemas.microsoft.com/office/drawing/2014/main" id="{90E77999-DCED-CD4E-9061-049811A88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20" y="872620"/>
            <a:ext cx="3578622" cy="3067392"/>
          </a:xfrm>
          <a:prstGeom prst="rect">
            <a:avLst/>
          </a:prstGeom>
        </p:spPr>
      </p:pic>
      <p:pic>
        <p:nvPicPr>
          <p:cNvPr id="5" name="Picture 5">
            <a:extLst>
              <a:ext uri="{FF2B5EF4-FFF2-40B4-BE49-F238E27FC236}">
                <a16:creationId xmlns:a16="http://schemas.microsoft.com/office/drawing/2014/main" id="{2B1DBEF4-A0F3-6249-93E2-23A5E59CA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860" y="760184"/>
            <a:ext cx="3704667" cy="3276785"/>
          </a:xfrm>
          <a:prstGeom prst="rect">
            <a:avLst/>
          </a:prstGeom>
        </p:spPr>
      </p:pic>
    </p:spTree>
    <p:extLst>
      <p:ext uri="{BB962C8B-B14F-4D97-AF65-F5344CB8AC3E}">
        <p14:creationId xmlns:p14="http://schemas.microsoft.com/office/powerpoint/2010/main" val="1360580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DD174-8EE7-1A45-B7FD-EBAD0AD7404B}"/>
              </a:ext>
            </a:extLst>
          </p:cNvPr>
          <p:cNvSpPr>
            <a:spLocks noGrp="1"/>
          </p:cNvSpPr>
          <p:nvPr>
            <p:ph type="sldNum" sz="quarter" idx="12"/>
          </p:nvPr>
        </p:nvSpPr>
        <p:spPr/>
        <p:txBody>
          <a:bodyPr/>
          <a:lstStyle/>
          <a:p>
            <a:fld id="{5213D3D2-717D-48E6-80FB-93B43227CCF1}" type="slidenum">
              <a:rPr lang="en-US" smtClean="0"/>
              <a:pPr/>
              <a:t>13</a:t>
            </a:fld>
            <a:endParaRPr lang="en-US" dirty="0"/>
          </a:p>
        </p:txBody>
      </p:sp>
      <p:sp>
        <p:nvSpPr>
          <p:cNvPr id="4" name="TextBox 3">
            <a:extLst>
              <a:ext uri="{FF2B5EF4-FFF2-40B4-BE49-F238E27FC236}">
                <a16:creationId xmlns:a16="http://schemas.microsoft.com/office/drawing/2014/main" id="{474C7051-1C56-BC4E-A811-2329DBB9958F}"/>
              </a:ext>
            </a:extLst>
          </p:cNvPr>
          <p:cNvSpPr txBox="1"/>
          <p:nvPr/>
        </p:nvSpPr>
        <p:spPr>
          <a:xfrm flipH="1">
            <a:off x="610255" y="428601"/>
            <a:ext cx="8021053" cy="584775"/>
          </a:xfrm>
          <a:prstGeom prst="rect">
            <a:avLst/>
          </a:prstGeom>
          <a:noFill/>
        </p:spPr>
        <p:txBody>
          <a:bodyPr wrap="square" rtlCol="0">
            <a:spAutoFit/>
          </a:bodyPr>
          <a:lstStyle/>
          <a:p>
            <a:pPr algn="ctr"/>
            <a:r>
              <a:rPr lang="en-GB" sz="3200" b="1">
                <a:latin typeface="NikoshBAN" pitchFamily="2" charset="0"/>
                <a:cs typeface="NikoshBAN" pitchFamily="2" charset="0"/>
              </a:rPr>
              <a:t>যারা শীল পালন করে:-</a:t>
            </a:r>
            <a:endParaRPr lang="en-US" sz="28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394AB7F0-AAF5-EB4E-9C5A-238DEC4DA704}"/>
              </a:ext>
            </a:extLst>
          </p:cNvPr>
          <p:cNvSpPr txBox="1"/>
          <p:nvPr/>
        </p:nvSpPr>
        <p:spPr>
          <a:xfrm flipH="1">
            <a:off x="398711" y="1176484"/>
            <a:ext cx="8021053" cy="5016758"/>
          </a:xfrm>
          <a:prstGeom prst="rect">
            <a:avLst/>
          </a:prstGeom>
          <a:noFill/>
        </p:spPr>
        <p:txBody>
          <a:bodyPr wrap="square" rtlCol="0">
            <a:spAutoFit/>
          </a:bodyPr>
          <a:lstStyle/>
          <a:p>
            <a:pPr algn="ctr"/>
            <a:r>
              <a:rPr lang="en-GB" sz="3200" b="1">
                <a:latin typeface="NikoshBAN" pitchFamily="2" charset="0"/>
                <a:cs typeface="NikoshBAN" pitchFamily="2" charset="0"/>
              </a:rPr>
              <a:t>১।তারা সর্বত্র পূজিত হন।</a:t>
            </a:r>
          </a:p>
          <a:p>
            <a:pPr algn="ctr"/>
            <a:r>
              <a:rPr lang="en-GB" sz="3200" b="1">
                <a:latin typeface="NikoshBAN" pitchFamily="2" charset="0"/>
                <a:cs typeface="NikoshBAN" pitchFamily="2" charset="0"/>
              </a:rPr>
              <a:t>২।যশ – খ্যাতির অধিকারী হন।</a:t>
            </a:r>
          </a:p>
          <a:p>
            <a:pPr algn="ctr"/>
            <a:r>
              <a:rPr lang="en-GB" sz="3200" b="1">
                <a:latin typeface="NikoshBAN" pitchFamily="2" charset="0"/>
                <a:cs typeface="NikoshBAN" pitchFamily="2" charset="0"/>
              </a:rPr>
              <a:t>৩।শীলবান ব্যক্তি দয়াশীল,ক্ষমাপরায়ণ,দানপরায়ণ,সেবাপরায়ণ এবং পরোপকারী হন।</a:t>
            </a:r>
          </a:p>
          <a:p>
            <a:pPr algn="ctr"/>
            <a:r>
              <a:rPr lang="en-GB" sz="3200" b="1">
                <a:latin typeface="NikoshBAN" pitchFamily="2" charset="0"/>
                <a:cs typeface="NikoshBAN" pitchFamily="2" charset="0"/>
              </a:rPr>
              <a:t>৪। তাদের চিত্ত উদার হয়।</a:t>
            </a:r>
          </a:p>
          <a:p>
            <a:pPr algn="ctr"/>
            <a:r>
              <a:rPr lang="en-GB" sz="3200" b="1">
                <a:latin typeface="NikoshBAN" pitchFamily="2" charset="0"/>
                <a:cs typeface="NikoshBAN" pitchFamily="2" charset="0"/>
              </a:rPr>
              <a:t>৫।তাঁরা সর্বদা কুশলকর্ম সম্পাদন করে।</a:t>
            </a:r>
          </a:p>
          <a:p>
            <a:pPr algn="ctr"/>
            <a:r>
              <a:rPr lang="en-GB" sz="3200" b="1">
                <a:latin typeface="NikoshBAN" pitchFamily="2" charset="0"/>
                <a:cs typeface="NikoshBAN" pitchFamily="2" charset="0"/>
              </a:rPr>
              <a:t>৬।তারা কখনো মানুষের ক্ষতি সাধন করে না।</a:t>
            </a:r>
          </a:p>
          <a:p>
            <a:pPr algn="ctr"/>
            <a:r>
              <a:rPr lang="en-GB" sz="3200" b="1">
                <a:latin typeface="NikoshBAN" pitchFamily="2" charset="0"/>
                <a:cs typeface="NikoshBAN" pitchFamily="2" charset="0"/>
              </a:rPr>
              <a:t>৭। তাঁরা মানুষকে নৈতিক জীবণযাপনের উপদেশ দেন এবং উৎসাহিত করেন।</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34233348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54423-7BE7-7346-8001-4495EF9B6C62}"/>
              </a:ext>
            </a:extLst>
          </p:cNvPr>
          <p:cNvSpPr>
            <a:spLocks noGrp="1"/>
          </p:cNvSpPr>
          <p:nvPr>
            <p:ph type="sldNum" sz="quarter" idx="12"/>
          </p:nvPr>
        </p:nvSpPr>
        <p:spPr/>
        <p:txBody>
          <a:bodyPr/>
          <a:lstStyle/>
          <a:p>
            <a:fld id="{5213D3D2-717D-48E6-80FB-93B43227CCF1}" type="slidenum">
              <a:rPr lang="en-US" smtClean="0"/>
              <a:pPr/>
              <a:t>14</a:t>
            </a:fld>
            <a:endParaRPr lang="en-US" dirty="0"/>
          </a:p>
        </p:txBody>
      </p:sp>
      <p:sp>
        <p:nvSpPr>
          <p:cNvPr id="4" name="TextBox 3">
            <a:extLst>
              <a:ext uri="{FF2B5EF4-FFF2-40B4-BE49-F238E27FC236}">
                <a16:creationId xmlns:a16="http://schemas.microsoft.com/office/drawing/2014/main" id="{7000E4D0-A986-6F4C-90BF-AE57AF940BA9}"/>
              </a:ext>
            </a:extLst>
          </p:cNvPr>
          <p:cNvSpPr txBox="1"/>
          <p:nvPr/>
        </p:nvSpPr>
        <p:spPr>
          <a:xfrm flipH="1">
            <a:off x="381082" y="3401694"/>
            <a:ext cx="8021053" cy="1200329"/>
          </a:xfrm>
          <a:prstGeom prst="rect">
            <a:avLst/>
          </a:prstGeom>
          <a:noFill/>
        </p:spPr>
        <p:txBody>
          <a:bodyPr wrap="square" rtlCol="0">
            <a:spAutoFit/>
          </a:bodyPr>
          <a:lstStyle/>
          <a:p>
            <a:pPr algn="ctr"/>
            <a:r>
              <a:rPr lang="en-GB" sz="3600" b="1">
                <a:latin typeface="NikoshBAN" pitchFamily="2" charset="0"/>
                <a:cs typeface="NikoshBAN" pitchFamily="2" charset="0"/>
              </a:rPr>
              <a:t>শীলবান ব্যক্তি ইহকাল এবং পরকাল উভয়কালেই সুখ লাভ করে।</a:t>
            </a:r>
            <a:endParaRPr lang="en-US" sz="36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2460FA0E-CFEF-454E-B204-49013A6783A1}"/>
              </a:ext>
            </a:extLst>
          </p:cNvPr>
          <p:cNvSpPr txBox="1"/>
          <p:nvPr/>
        </p:nvSpPr>
        <p:spPr>
          <a:xfrm flipH="1">
            <a:off x="561473" y="4784586"/>
            <a:ext cx="8021053" cy="1754326"/>
          </a:xfrm>
          <a:prstGeom prst="rect">
            <a:avLst/>
          </a:prstGeom>
          <a:noFill/>
        </p:spPr>
        <p:txBody>
          <a:bodyPr wrap="square" rtlCol="0">
            <a:spAutoFit/>
          </a:bodyPr>
          <a:lstStyle/>
          <a:p>
            <a:pPr algn="ctr"/>
            <a:r>
              <a:rPr lang="en-GB" sz="3600" b="1">
                <a:latin typeface="NikoshBAN" pitchFamily="2" charset="0"/>
                <a:cs typeface="NikoshBAN" pitchFamily="2" charset="0"/>
              </a:rPr>
              <a:t>পরিশেষে বলা যায়,নৈতিকতা এবং শীল পরস্পর সম্পর্কযুক্ত।শীল পালন ব্যতিত নৈতিকতার বিকাশ সম্ভব নয়।</a:t>
            </a:r>
            <a:endParaRPr lang="en-US" sz="3600" b="1" dirty="0">
              <a:latin typeface="NikoshBAN" pitchFamily="2" charset="0"/>
              <a:cs typeface="NikoshBAN" pitchFamily="2" charset="0"/>
            </a:endParaRPr>
          </a:p>
        </p:txBody>
      </p:sp>
      <p:pic>
        <p:nvPicPr>
          <p:cNvPr id="3" name="Picture 4">
            <a:extLst>
              <a:ext uri="{FF2B5EF4-FFF2-40B4-BE49-F238E27FC236}">
                <a16:creationId xmlns:a16="http://schemas.microsoft.com/office/drawing/2014/main" id="{9AD3145D-934E-4141-B7B7-15AA5AAA0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66" y="319088"/>
            <a:ext cx="3349803" cy="2685648"/>
          </a:xfrm>
          <a:prstGeom prst="rect">
            <a:avLst/>
          </a:prstGeom>
        </p:spPr>
      </p:pic>
      <p:pic>
        <p:nvPicPr>
          <p:cNvPr id="7" name="Picture 7">
            <a:extLst>
              <a:ext uri="{FF2B5EF4-FFF2-40B4-BE49-F238E27FC236}">
                <a16:creationId xmlns:a16="http://schemas.microsoft.com/office/drawing/2014/main" id="{474CC76D-9F5D-EB4B-8A8F-F72FDC35D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332" y="461073"/>
            <a:ext cx="3641467" cy="2685648"/>
          </a:xfrm>
          <a:prstGeom prst="rect">
            <a:avLst/>
          </a:prstGeom>
        </p:spPr>
      </p:pic>
    </p:spTree>
    <p:extLst>
      <p:ext uri="{BB962C8B-B14F-4D97-AF65-F5344CB8AC3E}">
        <p14:creationId xmlns:p14="http://schemas.microsoft.com/office/powerpoint/2010/main" val="4255242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7205A-AFDB-FC4B-B9EC-10AF4CAE6A26}"/>
              </a:ext>
            </a:extLst>
          </p:cNvPr>
          <p:cNvSpPr>
            <a:spLocks noGrp="1"/>
          </p:cNvSpPr>
          <p:nvPr>
            <p:ph type="sldNum" sz="quarter" idx="12"/>
          </p:nvPr>
        </p:nvSpPr>
        <p:spPr/>
        <p:txBody>
          <a:bodyPr/>
          <a:lstStyle/>
          <a:p>
            <a:fld id="{5213D3D2-717D-48E6-80FB-93B43227CCF1}" type="slidenum">
              <a:rPr lang="en-US" smtClean="0"/>
              <a:pPr/>
              <a:t>15</a:t>
            </a:fld>
            <a:endParaRPr lang="en-US" dirty="0"/>
          </a:p>
        </p:txBody>
      </p:sp>
      <p:sp>
        <p:nvSpPr>
          <p:cNvPr id="4" name="TextBox 3">
            <a:extLst>
              <a:ext uri="{FF2B5EF4-FFF2-40B4-BE49-F238E27FC236}">
                <a16:creationId xmlns:a16="http://schemas.microsoft.com/office/drawing/2014/main" id="{0461A2BB-1AA8-5548-B563-F2DFC656E3F2}"/>
              </a:ext>
            </a:extLst>
          </p:cNvPr>
          <p:cNvSpPr txBox="1"/>
          <p:nvPr/>
        </p:nvSpPr>
        <p:spPr>
          <a:xfrm rot="10800000" flipH="1" flipV="1">
            <a:off x="610255" y="820635"/>
            <a:ext cx="8021053" cy="646331"/>
          </a:xfrm>
          <a:prstGeom prst="rect">
            <a:avLst/>
          </a:prstGeom>
          <a:noFill/>
        </p:spPr>
        <p:txBody>
          <a:bodyPr wrap="square" rtlCol="0">
            <a:spAutoFit/>
          </a:bodyPr>
          <a:lstStyle/>
          <a:p>
            <a:pPr algn="ctr"/>
            <a:r>
              <a:rPr lang="en-GB" sz="3600" b="1">
                <a:latin typeface="NikoshBAN" pitchFamily="2" charset="0"/>
                <a:cs typeface="NikoshBAN" pitchFamily="2" charset="0"/>
              </a:rPr>
              <a:t>মূল্যায়ন</a:t>
            </a:r>
            <a:endParaRPr lang="en-US" sz="36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E10CB0AE-A248-8947-AA4F-4B923C14F6AF}"/>
              </a:ext>
            </a:extLst>
          </p:cNvPr>
          <p:cNvSpPr txBox="1"/>
          <p:nvPr/>
        </p:nvSpPr>
        <p:spPr>
          <a:xfrm rot="10800000" flipH="1" flipV="1">
            <a:off x="943350" y="2274838"/>
            <a:ext cx="7108553" cy="2308324"/>
          </a:xfrm>
          <a:prstGeom prst="rect">
            <a:avLst/>
          </a:prstGeom>
          <a:noFill/>
        </p:spPr>
        <p:txBody>
          <a:bodyPr wrap="square" rtlCol="0">
            <a:spAutoFit/>
          </a:bodyPr>
          <a:lstStyle/>
          <a:p>
            <a:pPr algn="ctr"/>
            <a:r>
              <a:rPr lang="en-GB" sz="3600" b="1">
                <a:latin typeface="NikoshBAN" pitchFamily="2" charset="0"/>
                <a:cs typeface="NikoshBAN" pitchFamily="2" charset="0"/>
              </a:rPr>
              <a:t>১।শীল শব্দের অর্থ কী?</a:t>
            </a:r>
          </a:p>
          <a:p>
            <a:pPr algn="ctr"/>
            <a:r>
              <a:rPr lang="en-GB" sz="3600" b="1">
                <a:latin typeface="NikoshBAN" pitchFamily="2" charset="0"/>
                <a:cs typeface="NikoshBAN" pitchFamily="2" charset="0"/>
              </a:rPr>
              <a:t>২।শীলবান ব্যক্তি কীরূপ হন?</a:t>
            </a:r>
          </a:p>
          <a:p>
            <a:pPr algn="ctr"/>
            <a:r>
              <a:rPr lang="en-GB" sz="3600" b="1">
                <a:latin typeface="NikoshBAN" pitchFamily="2" charset="0"/>
                <a:cs typeface="NikoshBAN" pitchFamily="2" charset="0"/>
              </a:rPr>
              <a:t>৩।কয়েকটি নৈতিক কাজের উদাহরণ দাও।</a:t>
            </a:r>
          </a:p>
          <a:p>
            <a:pPr algn="ctr"/>
            <a:r>
              <a:rPr lang="en-GB" sz="3600" b="1">
                <a:latin typeface="NikoshBAN" pitchFamily="2" charset="0"/>
                <a:cs typeface="NikoshBAN" pitchFamily="2" charset="0"/>
              </a:rPr>
              <a:t>৪।নৈতিকতা অনুশীলনে কী বিকশিত হয়।</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4162758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81000"/>
            <a:ext cx="2514600" cy="609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a:solidFill>
                  <a:schemeClr val="tx1"/>
                </a:solidFill>
                <a:latin typeface="NikoshBAN" pitchFamily="2" charset="0"/>
                <a:cs typeface="NikoshBAN" pitchFamily="2" charset="0"/>
              </a:rPr>
              <a:t>বাড়ির কাজ</a:t>
            </a:r>
            <a:endParaRPr lang="en-US" sz="3600" dirty="0">
              <a:solidFill>
                <a:schemeClr val="tx1"/>
              </a:solidFill>
              <a:latin typeface="NikoshBAN" pitchFamily="2" charset="0"/>
              <a:cs typeface="NikoshBAN" pitchFamily="2" charset="0"/>
            </a:endParaRPr>
          </a:p>
        </p:txBody>
      </p:sp>
      <p:pic>
        <p:nvPicPr>
          <p:cNvPr id="3" name="Picture 2" descr="h.jpg"/>
          <p:cNvPicPr>
            <a:picLocks noChangeAspect="1"/>
          </p:cNvPicPr>
          <p:nvPr/>
        </p:nvPicPr>
        <p:blipFill>
          <a:blip r:embed="rId2"/>
          <a:stretch>
            <a:fillRect/>
          </a:stretch>
        </p:blipFill>
        <p:spPr>
          <a:xfrm>
            <a:off x="1219200" y="1143000"/>
            <a:ext cx="5867400" cy="3581400"/>
          </a:xfrm>
          <a:prstGeom prst="rect">
            <a:avLst/>
          </a:prstGeom>
          <a:ln>
            <a:noFill/>
          </a:ln>
          <a:effectLst>
            <a:softEdge rad="112500"/>
          </a:effectLst>
        </p:spPr>
      </p:pic>
      <p:sp>
        <p:nvSpPr>
          <p:cNvPr id="4" name="Rectangle 3"/>
          <p:cNvSpPr/>
          <p:nvPr/>
        </p:nvSpPr>
        <p:spPr>
          <a:xfrm>
            <a:off x="304800" y="5276671"/>
            <a:ext cx="8534400" cy="646331"/>
          </a:xfrm>
          <a:prstGeom prst="rect">
            <a:avLst/>
          </a:prstGeom>
          <a:solidFill>
            <a:schemeClr val="accent6">
              <a:lumMod val="20000"/>
              <a:lumOff val="80000"/>
            </a:schemeClr>
          </a:solidFill>
          <a:ln>
            <a:solidFill>
              <a:srgbClr val="002060"/>
            </a:solidFill>
          </a:ln>
        </p:spPr>
        <p:txBody>
          <a:bodyPr wrap="square">
            <a:spAutoFit/>
          </a:bodyPr>
          <a:lstStyle/>
          <a:p>
            <a:pPr algn="ctr"/>
            <a:r>
              <a:rPr lang="en-GB" sz="3600">
                <a:solidFill>
                  <a:srgbClr val="002060"/>
                </a:solidFill>
                <a:latin typeface="NikoshBAN" pitchFamily="2" charset="0"/>
                <a:cs typeface="NikoshBAN" pitchFamily="2" charset="0"/>
              </a:rPr>
              <a:t>নৈতিকতা এবং শীল পরস্পর সম্পর্কযুক্ত আলোচনা কর।</a:t>
            </a:r>
            <a:endParaRPr lang="en-US" sz="3600" dirty="0">
              <a:solidFill>
                <a:srgbClr val="002060"/>
              </a:solidFill>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5213D3D2-717D-48E6-80FB-93B43227CCF1}" type="slidenum">
              <a:rPr lang="en-US" smtClean="0"/>
              <a:pPr/>
              <a:t>16</a:t>
            </a:fld>
            <a:endParaRPr lang="en-US" dirty="0"/>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0560" y="333799"/>
            <a:ext cx="5702880" cy="2215991"/>
          </a:xfrm>
          <a:prstGeom prst="rect">
            <a:avLst/>
          </a:prstGeom>
          <a:solidFill>
            <a:srgbClr val="C00000"/>
          </a:solidFill>
        </p:spPr>
        <p:txBody>
          <a:bodyPr wrap="square" rtlCol="0">
            <a:spAutoFit/>
          </a:bodyPr>
          <a:lstStyle/>
          <a:p>
            <a:pPr algn="ctr"/>
            <a:r>
              <a:rPr lang="bn-BD" sz="13800" dirty="0">
                <a:solidFill>
                  <a:srgbClr val="002060"/>
                </a:solidFill>
                <a:latin typeface="NikoshBAN" pitchFamily="2" charset="0"/>
                <a:cs typeface="NikoshBAN" pitchFamily="2" charset="0"/>
              </a:rPr>
              <a:t>ধন্যবাদ</a:t>
            </a:r>
            <a:endParaRPr lang="en-US" sz="13800" dirty="0">
              <a:solidFill>
                <a:srgbClr val="002060"/>
              </a:solidFill>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5213D3D2-717D-48E6-80FB-93B43227CCF1}" type="slidenum">
              <a:rPr lang="en-US" smtClean="0"/>
              <a:pPr/>
              <a:t>17</a:t>
            </a:fld>
            <a:endParaRPr lang="en-US" dirty="0"/>
          </a:p>
        </p:txBody>
      </p:sp>
      <p:pic>
        <p:nvPicPr>
          <p:cNvPr id="2" name="Picture 2">
            <a:extLst>
              <a:ext uri="{FF2B5EF4-FFF2-40B4-BE49-F238E27FC236}">
                <a16:creationId xmlns:a16="http://schemas.microsoft.com/office/drawing/2014/main" id="{DB1C2C5D-0F9F-AC42-AE5E-1AFD17D16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726" y="2723485"/>
            <a:ext cx="6036548" cy="4064000"/>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159" y="385978"/>
            <a:ext cx="3728467" cy="91854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a:latin typeface="NikoshBAN" pitchFamily="2" charset="0"/>
                <a:cs typeface="NikoshBAN" pitchFamily="2" charset="0"/>
              </a:rPr>
              <a:t>পরিচিতি</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5213D3D2-717D-48E6-80FB-93B43227CCF1}" type="slidenum">
              <a:rPr lang="en-US" smtClean="0"/>
              <a:pPr/>
              <a:t>2</a:t>
            </a:fld>
            <a:endParaRPr lang="en-US" dirty="0"/>
          </a:p>
        </p:txBody>
      </p:sp>
      <p:sp>
        <p:nvSpPr>
          <p:cNvPr id="6" name="Rounded Rectangle 5"/>
          <p:cNvSpPr/>
          <p:nvPr/>
        </p:nvSpPr>
        <p:spPr>
          <a:xfrm>
            <a:off x="3772539" y="1831528"/>
            <a:ext cx="4914262" cy="4735157"/>
          </a:xfrm>
          <a:prstGeom prst="roundRect">
            <a:avLst/>
          </a:prstGeom>
          <a:solidFill>
            <a:schemeClr val="bg1"/>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000" b="1">
                <a:ln w="1905"/>
                <a:solidFill>
                  <a:schemeClr val="tx1"/>
                </a:solidFill>
                <a:effectLst>
                  <a:innerShdw blurRad="69850" dist="43180" dir="5400000">
                    <a:srgbClr val="000000">
                      <a:alpha val="65000"/>
                    </a:srgbClr>
                  </a:innerShdw>
                </a:effectLst>
                <a:latin typeface="NikoshBAN" pitchFamily="2" charset="0"/>
                <a:cs typeface="NikoshBAN" pitchFamily="2" charset="0"/>
              </a:rPr>
              <a:t>তন্দ্রা চাকমা</a:t>
            </a:r>
          </a:p>
          <a:p>
            <a:pPr algn="ctr"/>
            <a:r>
              <a:rPr lang="en-GB" sz="4000" b="1">
                <a:ln w="1905"/>
                <a:solidFill>
                  <a:schemeClr val="tx1"/>
                </a:solidFill>
                <a:effectLst>
                  <a:innerShdw blurRad="69850" dist="43180" dir="5400000">
                    <a:srgbClr val="000000">
                      <a:alpha val="65000"/>
                    </a:srgbClr>
                  </a:innerShdw>
                </a:effectLst>
                <a:latin typeface="NikoshBAN" pitchFamily="2" charset="0"/>
                <a:cs typeface="NikoshBAN" pitchFamily="2" charset="0"/>
              </a:rPr>
              <a:t>সিনিয়র শিক্ষক(শারীরিক)</a:t>
            </a:r>
          </a:p>
          <a:p>
            <a:pPr algn="ctr"/>
            <a:r>
              <a:rPr lang="en-GB" sz="4000" b="1">
                <a:ln w="1905"/>
                <a:solidFill>
                  <a:schemeClr val="tx1"/>
                </a:solidFill>
                <a:effectLst>
                  <a:innerShdw blurRad="69850" dist="43180" dir="5400000">
                    <a:srgbClr val="000000">
                      <a:alpha val="65000"/>
                    </a:srgbClr>
                  </a:innerShdw>
                </a:effectLst>
                <a:latin typeface="NikoshBAN" pitchFamily="2" charset="0"/>
                <a:cs typeface="NikoshBAN" pitchFamily="2" charset="0"/>
              </a:rPr>
              <a:t>রাণী দয়াময়ী উচ্চ বিদ্যালয়</a:t>
            </a:r>
          </a:p>
          <a:p>
            <a:pPr algn="ctr"/>
            <a:r>
              <a:rPr lang="en-GB" sz="4000" b="1">
                <a:ln w="1905"/>
                <a:solidFill>
                  <a:schemeClr val="tx1"/>
                </a:solidFill>
                <a:effectLst>
                  <a:innerShdw blurRad="69850" dist="43180" dir="5400000">
                    <a:srgbClr val="000000">
                      <a:alpha val="65000"/>
                    </a:srgbClr>
                  </a:innerShdw>
                </a:effectLst>
                <a:latin typeface="NikoshBAN" pitchFamily="2" charset="0"/>
                <a:cs typeface="NikoshBAN" pitchFamily="2" charset="0"/>
              </a:rPr>
              <a:t>রাঙ্গামাটি</a:t>
            </a:r>
          </a:p>
          <a:p>
            <a:pPr algn="ctr"/>
            <a:r>
              <a:rPr lang="en-GB" sz="4000" b="1">
                <a:ln w="1905"/>
                <a:solidFill>
                  <a:schemeClr val="tx1"/>
                </a:solidFill>
                <a:effectLst>
                  <a:innerShdw blurRad="69850" dist="43180" dir="5400000">
                    <a:srgbClr val="000000">
                      <a:alpha val="65000"/>
                    </a:srgbClr>
                  </a:innerShdw>
                </a:effectLst>
                <a:latin typeface="NikoshBAN" pitchFamily="2" charset="0"/>
                <a:cs typeface="NikoshBAN" pitchFamily="2" charset="0"/>
              </a:rPr>
              <a:t>ফোন-০১৫৫৬৬০৩০৭৩</a:t>
            </a:r>
          </a:p>
          <a:p>
            <a:pPr algn="ctr"/>
            <a:endParaRPr lang="en-GB" sz="4000" b="1">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pic>
        <p:nvPicPr>
          <p:cNvPr id="3" name="Picture 3">
            <a:extLst>
              <a:ext uri="{FF2B5EF4-FFF2-40B4-BE49-F238E27FC236}">
                <a16:creationId xmlns:a16="http://schemas.microsoft.com/office/drawing/2014/main" id="{D1722A79-54E9-E645-BB24-168E31364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930341"/>
            <a:ext cx="3315339" cy="4301399"/>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23215-09A9-1947-9633-97D9BCE5F339}"/>
              </a:ext>
            </a:extLst>
          </p:cNvPr>
          <p:cNvSpPr>
            <a:spLocks noGrp="1"/>
          </p:cNvSpPr>
          <p:nvPr>
            <p:ph type="sldNum" sz="quarter" idx="12"/>
          </p:nvPr>
        </p:nvSpPr>
        <p:spPr/>
        <p:txBody>
          <a:bodyPr/>
          <a:lstStyle/>
          <a:p>
            <a:fld id="{5213D3D2-717D-48E6-80FB-93B43227CCF1}" type="slidenum">
              <a:rPr lang="en-US" smtClean="0"/>
              <a:pPr/>
              <a:t>3</a:t>
            </a:fld>
            <a:endParaRPr lang="en-US" dirty="0"/>
          </a:p>
        </p:txBody>
      </p:sp>
      <p:pic>
        <p:nvPicPr>
          <p:cNvPr id="4" name="Picture 8">
            <a:extLst>
              <a:ext uri="{FF2B5EF4-FFF2-40B4-BE49-F238E27FC236}">
                <a16:creationId xmlns:a16="http://schemas.microsoft.com/office/drawing/2014/main" id="{1E5FA015-709C-9547-9326-A05851B1B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36" y="837362"/>
            <a:ext cx="3538019" cy="4918403"/>
          </a:xfrm>
          <a:prstGeom prst="rect">
            <a:avLst/>
          </a:prstGeom>
        </p:spPr>
      </p:pic>
      <p:sp>
        <p:nvSpPr>
          <p:cNvPr id="6" name="Rounded Rectangle 4">
            <a:extLst>
              <a:ext uri="{FF2B5EF4-FFF2-40B4-BE49-F238E27FC236}">
                <a16:creationId xmlns:a16="http://schemas.microsoft.com/office/drawing/2014/main" id="{3F433375-3E9E-8F44-A047-5F993CE810A0}"/>
              </a:ext>
            </a:extLst>
          </p:cNvPr>
          <p:cNvSpPr/>
          <p:nvPr/>
        </p:nvSpPr>
        <p:spPr>
          <a:xfrm>
            <a:off x="4982440" y="837362"/>
            <a:ext cx="3704360" cy="5138762"/>
          </a:xfrm>
          <a:prstGeom prst="round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r>
              <a:rPr lang="bn-BD" sz="2800">
                <a:solidFill>
                  <a:schemeClr val="tx1"/>
                </a:solidFill>
                <a:latin typeface="NikoshBAN" pitchFamily="2" charset="0"/>
                <a:cs typeface="NikoshBAN" pitchFamily="2" charset="0"/>
              </a:rPr>
              <a:t>বিষয়ঃ ব</a:t>
            </a:r>
            <a:r>
              <a:rPr lang="en-GB" sz="2800">
                <a:solidFill>
                  <a:schemeClr val="tx1"/>
                </a:solidFill>
                <a:latin typeface="NikoshBAN" pitchFamily="2" charset="0"/>
                <a:cs typeface="NikoshBAN" pitchFamily="2" charset="0"/>
              </a:rPr>
              <a:t>ৌদ্ধ ধর্ম নৈতিক শিক্ষা</a:t>
            </a:r>
            <a:endParaRPr lang="bn-BD" sz="2800" dirty="0">
              <a:solidFill>
                <a:schemeClr val="tx1"/>
              </a:solidFill>
              <a:latin typeface="NikoshBAN" pitchFamily="2" charset="0"/>
              <a:cs typeface="NikoshBAN" pitchFamily="2" charset="0"/>
            </a:endParaRPr>
          </a:p>
          <a:p>
            <a:r>
              <a:rPr lang="bn-BD" sz="2800">
                <a:solidFill>
                  <a:schemeClr val="tx1"/>
                </a:solidFill>
                <a:latin typeface="NikoshBAN" pitchFamily="2" charset="0"/>
                <a:cs typeface="NikoshBAN" pitchFamily="2" charset="0"/>
              </a:rPr>
              <a:t>শ্রেণিঃ </a:t>
            </a:r>
            <a:r>
              <a:rPr lang="en-GB" sz="2800">
                <a:solidFill>
                  <a:schemeClr val="tx1"/>
                </a:solidFill>
                <a:latin typeface="NikoshBAN" pitchFamily="2" charset="0"/>
                <a:cs typeface="NikoshBAN" pitchFamily="2" charset="0"/>
              </a:rPr>
              <a:t>৭ম</a:t>
            </a:r>
            <a:endParaRPr lang="en-US" sz="2800" dirty="0">
              <a:solidFill>
                <a:schemeClr val="tx1"/>
              </a:solidFill>
              <a:latin typeface="NikoshBAN" pitchFamily="2" charset="0"/>
              <a:cs typeface="NikoshBAN" pitchFamily="2" charset="0"/>
            </a:endParaRPr>
          </a:p>
          <a:p>
            <a:r>
              <a:rPr lang="bn-BD" sz="2800">
                <a:solidFill>
                  <a:schemeClr val="tx1"/>
                </a:solidFill>
                <a:latin typeface="NikoshBAN" pitchFamily="2" charset="0"/>
                <a:cs typeface="NikoshBAN" pitchFamily="2" charset="0"/>
              </a:rPr>
              <a:t>অধ্যায়ঃ </a:t>
            </a:r>
            <a:r>
              <a:rPr lang="en-GB" sz="2800">
                <a:solidFill>
                  <a:schemeClr val="tx1"/>
                </a:solidFill>
                <a:latin typeface="NikoshBAN" pitchFamily="2" charset="0"/>
                <a:cs typeface="NikoshBAN" pitchFamily="2" charset="0"/>
              </a:rPr>
              <a:t>১ম</a:t>
            </a:r>
            <a:endParaRPr lang="bn-BD" sz="2800" dirty="0">
              <a:solidFill>
                <a:schemeClr val="tx1"/>
              </a:solidFill>
              <a:latin typeface="NikoshBAN" pitchFamily="2" charset="0"/>
              <a:cs typeface="NikoshBAN" pitchFamily="2" charset="0"/>
            </a:endParaRPr>
          </a:p>
          <a:p>
            <a:r>
              <a:rPr lang="bn-BD" sz="2800">
                <a:solidFill>
                  <a:schemeClr val="tx1"/>
                </a:solidFill>
                <a:latin typeface="NikoshBAN" pitchFamily="2" charset="0"/>
                <a:cs typeface="NikoshBAN" pitchFamily="2" charset="0"/>
              </a:rPr>
              <a:t>পাঠঃ </a:t>
            </a:r>
            <a:r>
              <a:rPr lang="en-GB" sz="2800">
                <a:solidFill>
                  <a:schemeClr val="tx1"/>
                </a:solidFill>
                <a:latin typeface="NikoshBAN" pitchFamily="2" charset="0"/>
                <a:cs typeface="NikoshBAN" pitchFamily="2" charset="0"/>
              </a:rPr>
              <a:t>১</a:t>
            </a:r>
            <a:endParaRPr lang="bn-BD"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699032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066800" y="38584"/>
            <a:ext cx="7010400" cy="1074854"/>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নিচের ছবি গুলো দেখে বলি</a:t>
            </a:r>
            <a:endParaRPr lang="en-US" sz="3600" b="1" u="sng" dirty="0">
              <a:ln w="11430"/>
              <a:solidFill>
                <a:srgbClr val="0000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6" name="TextBox 25"/>
          <p:cNvSpPr txBox="1"/>
          <p:nvPr/>
        </p:nvSpPr>
        <p:spPr>
          <a:xfrm rot="10800000" flipH="1" flipV="1">
            <a:off x="4430127" y="5469998"/>
            <a:ext cx="3647073" cy="1077218"/>
          </a:xfrm>
          <a:prstGeom prst="rect">
            <a:avLst/>
          </a:prstGeom>
          <a:noFill/>
        </p:spPr>
        <p:txBody>
          <a:bodyPr wrap="square" rtlCol="0">
            <a:spAutoFit/>
          </a:bodyPr>
          <a:lstStyle/>
          <a:p>
            <a:pPr algn="ctr"/>
            <a:r>
              <a:rPr lang="en-GB" sz="3200" b="1">
                <a:latin typeface="NikoshBAN" pitchFamily="2" charset="0"/>
                <a:cs typeface="NikoshBAN" pitchFamily="2" charset="0"/>
              </a:rPr>
              <a:t>কঠোর সাধনায় বোধিজ্ঞান, খ্যাত হন ‘ বুদ্ধ নামে’ </a:t>
            </a:r>
            <a:endParaRPr lang="en-US" sz="2800" b="1" dirty="0">
              <a:latin typeface="NikoshBAN" pitchFamily="2" charset="0"/>
              <a:cs typeface="NikoshBAN" pitchFamily="2" charset="0"/>
            </a:endParaRPr>
          </a:p>
        </p:txBody>
      </p:sp>
      <p:sp>
        <p:nvSpPr>
          <p:cNvPr id="29" name="TextBox 28"/>
          <p:cNvSpPr txBox="1"/>
          <p:nvPr/>
        </p:nvSpPr>
        <p:spPr>
          <a:xfrm flipH="1">
            <a:off x="617004" y="5656949"/>
            <a:ext cx="3103271" cy="461665"/>
          </a:xfrm>
          <a:prstGeom prst="rect">
            <a:avLst/>
          </a:prstGeom>
          <a:noFill/>
        </p:spPr>
        <p:txBody>
          <a:bodyPr wrap="square" rtlCol="0">
            <a:spAutoFit/>
          </a:bodyPr>
          <a:lstStyle/>
          <a:p>
            <a:pPr algn="ctr"/>
            <a:r>
              <a:rPr lang="en-GB" sz="2400" b="1">
                <a:latin typeface="NikoshBAN" pitchFamily="2" charset="0"/>
                <a:cs typeface="NikoshBAN" pitchFamily="2" charset="0"/>
              </a:rPr>
              <a:t>ভগবান বুদ্ধের ছবি</a:t>
            </a:r>
            <a:endParaRPr lang="en-US" sz="2000" b="1" dirty="0">
              <a:latin typeface="NikoshBAN" pitchFamily="2" charset="0"/>
              <a:cs typeface="NikoshBAN" pitchFamily="2" charset="0"/>
            </a:endParaRPr>
          </a:p>
        </p:txBody>
      </p:sp>
      <p:pic>
        <p:nvPicPr>
          <p:cNvPr id="4" name="Picture 4">
            <a:extLst>
              <a:ext uri="{FF2B5EF4-FFF2-40B4-BE49-F238E27FC236}">
                <a16:creationId xmlns:a16="http://schemas.microsoft.com/office/drawing/2014/main" id="{19CF3AAC-1AE8-4744-89CD-71841FF52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04" y="1617171"/>
            <a:ext cx="4024080" cy="3307003"/>
          </a:xfrm>
          <a:prstGeom prst="rect">
            <a:avLst/>
          </a:prstGeom>
        </p:spPr>
      </p:pic>
      <p:pic>
        <p:nvPicPr>
          <p:cNvPr id="5" name="Picture 5">
            <a:extLst>
              <a:ext uri="{FF2B5EF4-FFF2-40B4-BE49-F238E27FC236}">
                <a16:creationId xmlns:a16="http://schemas.microsoft.com/office/drawing/2014/main" id="{478AA60F-DF36-0E4B-B668-B94DDF850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432" y="1604211"/>
            <a:ext cx="3467564" cy="3378093"/>
          </a:xfrm>
          <a:prstGeom prst="rect">
            <a:avLst/>
          </a:prstGeom>
        </p:spPr>
      </p:pic>
    </p:spTree>
    <p:extLst>
      <p:ext uri="{BB962C8B-B14F-4D97-AF65-F5344CB8AC3E}">
        <p14:creationId xmlns:p14="http://schemas.microsoft.com/office/powerpoint/2010/main" val="251088735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C5B8C1-DA57-2144-A23E-62BB75C9414D}"/>
              </a:ext>
            </a:extLst>
          </p:cNvPr>
          <p:cNvSpPr txBox="1"/>
          <p:nvPr/>
        </p:nvSpPr>
        <p:spPr>
          <a:xfrm rot="10800000" flipH="1" flipV="1">
            <a:off x="610255" y="605192"/>
            <a:ext cx="8021053" cy="1077218"/>
          </a:xfrm>
          <a:prstGeom prst="rect">
            <a:avLst/>
          </a:prstGeom>
          <a:noFill/>
        </p:spPr>
        <p:txBody>
          <a:bodyPr wrap="square" rtlCol="0">
            <a:spAutoFit/>
          </a:bodyPr>
          <a:lstStyle/>
          <a:p>
            <a:pPr algn="ctr"/>
            <a:r>
              <a:rPr lang="en-GB" sz="3200" b="1">
                <a:latin typeface="NikoshBAN" pitchFamily="2" charset="0"/>
                <a:cs typeface="NikoshBAN" pitchFamily="2" charset="0"/>
              </a:rPr>
              <a:t>১।মহামানব গৌতম বুদ্ধ কত বছর আগে জন্ম গ্রহন করেছিলেন?</a:t>
            </a:r>
            <a:endParaRPr lang="en-US" sz="2800" b="1"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295D39D0-8477-004B-80A7-2F5991D5C69F}"/>
              </a:ext>
            </a:extLst>
          </p:cNvPr>
          <p:cNvSpPr txBox="1"/>
          <p:nvPr/>
        </p:nvSpPr>
        <p:spPr>
          <a:xfrm flipH="1">
            <a:off x="237986" y="1620327"/>
            <a:ext cx="8021053" cy="584775"/>
          </a:xfrm>
          <a:prstGeom prst="rect">
            <a:avLst/>
          </a:prstGeom>
          <a:noFill/>
        </p:spPr>
        <p:txBody>
          <a:bodyPr wrap="square" rtlCol="0">
            <a:spAutoFit/>
          </a:bodyPr>
          <a:lstStyle/>
          <a:p>
            <a:pPr algn="ctr"/>
            <a:r>
              <a:rPr lang="en-GB" sz="3200" b="1">
                <a:latin typeface="NikoshBAN" pitchFamily="2" charset="0"/>
                <a:cs typeface="NikoshBAN" pitchFamily="2" charset="0"/>
              </a:rPr>
              <a:t> আজ থেকে প্রায় আড়াই হাজার  বছর আগে।</a:t>
            </a:r>
            <a:endParaRPr lang="en-US" sz="2800" b="1"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71EBCA5D-6C31-5B47-89BD-12E6F5FE9CD8}"/>
              </a:ext>
            </a:extLst>
          </p:cNvPr>
          <p:cNvSpPr txBox="1"/>
          <p:nvPr/>
        </p:nvSpPr>
        <p:spPr>
          <a:xfrm flipH="1">
            <a:off x="-665482" y="2541318"/>
            <a:ext cx="7844763" cy="584775"/>
          </a:xfrm>
          <a:prstGeom prst="rect">
            <a:avLst/>
          </a:prstGeom>
          <a:noFill/>
        </p:spPr>
        <p:txBody>
          <a:bodyPr wrap="square" rtlCol="0">
            <a:spAutoFit/>
          </a:bodyPr>
          <a:lstStyle/>
          <a:p>
            <a:pPr algn="ctr"/>
            <a:r>
              <a:rPr lang="en-GB" sz="3200" b="1">
                <a:latin typeface="NikoshBAN" pitchFamily="2" charset="0"/>
                <a:cs typeface="NikoshBAN" pitchFamily="2" charset="0"/>
              </a:rPr>
              <a:t>২।তার পিতার ও মাতার নাম কী ছিল?</a:t>
            </a:r>
            <a:endParaRPr lang="en-US" sz="2800" b="1"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72867844-C3F3-F34C-9E80-E89563245298}"/>
              </a:ext>
            </a:extLst>
          </p:cNvPr>
          <p:cNvSpPr txBox="1"/>
          <p:nvPr/>
        </p:nvSpPr>
        <p:spPr>
          <a:xfrm flipH="1">
            <a:off x="678704" y="3252271"/>
            <a:ext cx="7686107" cy="584775"/>
          </a:xfrm>
          <a:prstGeom prst="rect">
            <a:avLst/>
          </a:prstGeom>
          <a:noFill/>
        </p:spPr>
        <p:txBody>
          <a:bodyPr wrap="square" rtlCol="0">
            <a:spAutoFit/>
          </a:bodyPr>
          <a:lstStyle/>
          <a:p>
            <a:pPr algn="ctr"/>
            <a:r>
              <a:rPr lang="en-GB" sz="3200" b="1">
                <a:latin typeface="NikoshBAN" pitchFamily="2" charset="0"/>
                <a:cs typeface="NikoshBAN" pitchFamily="2" charset="0"/>
              </a:rPr>
              <a:t>পিতার নাম রাজা শুদ্ধোদন,এবং মাতার নাম রানি মহামায়া।</a:t>
            </a:r>
            <a:endParaRPr lang="en-US" sz="2800" b="1" dirty="0">
              <a:latin typeface="NikoshBAN" pitchFamily="2" charset="0"/>
              <a:cs typeface="NikoshBAN" pitchFamily="2" charset="0"/>
            </a:endParaRPr>
          </a:p>
        </p:txBody>
      </p:sp>
      <p:sp>
        <p:nvSpPr>
          <p:cNvPr id="9" name="TextBox 8">
            <a:extLst>
              <a:ext uri="{FF2B5EF4-FFF2-40B4-BE49-F238E27FC236}">
                <a16:creationId xmlns:a16="http://schemas.microsoft.com/office/drawing/2014/main" id="{30B740C2-ABC0-444E-9200-5E7A5D193B43}"/>
              </a:ext>
            </a:extLst>
          </p:cNvPr>
          <p:cNvSpPr txBox="1"/>
          <p:nvPr/>
        </p:nvSpPr>
        <p:spPr>
          <a:xfrm rot="10800000" flipH="1" flipV="1">
            <a:off x="383422" y="4129434"/>
            <a:ext cx="7536264" cy="1077218"/>
          </a:xfrm>
          <a:prstGeom prst="rect">
            <a:avLst/>
          </a:prstGeom>
          <a:noFill/>
        </p:spPr>
        <p:txBody>
          <a:bodyPr wrap="square" rtlCol="0">
            <a:spAutoFit/>
          </a:bodyPr>
          <a:lstStyle/>
          <a:p>
            <a:pPr algn="ctr"/>
            <a:r>
              <a:rPr lang="en-GB" sz="3200" b="1">
                <a:latin typeface="NikoshBAN" pitchFamily="2" charset="0"/>
                <a:cs typeface="NikoshBAN" pitchFamily="2" charset="0"/>
              </a:rPr>
              <a:t>৩।তিনি কত বছর  কঠোর সাধনা করে বোধিজ্ঞান বা বুদ্ধত্ব লাভ করেছিলেন? </a:t>
            </a:r>
            <a:endParaRPr lang="en-US" sz="2800" b="1" dirty="0">
              <a:latin typeface="NikoshBAN" pitchFamily="2" charset="0"/>
              <a:cs typeface="NikoshBAN" pitchFamily="2" charset="0"/>
            </a:endParaRPr>
          </a:p>
        </p:txBody>
      </p:sp>
      <p:sp>
        <p:nvSpPr>
          <p:cNvPr id="17" name="TextBox 16">
            <a:extLst>
              <a:ext uri="{FF2B5EF4-FFF2-40B4-BE49-F238E27FC236}">
                <a16:creationId xmlns:a16="http://schemas.microsoft.com/office/drawing/2014/main" id="{FCD6F26D-6A27-3B4E-951B-A5464F291882}"/>
              </a:ext>
            </a:extLst>
          </p:cNvPr>
          <p:cNvSpPr txBox="1"/>
          <p:nvPr/>
        </p:nvSpPr>
        <p:spPr>
          <a:xfrm rot="10800000" flipH="1" flipV="1">
            <a:off x="237986" y="5499040"/>
            <a:ext cx="7536264" cy="1077218"/>
          </a:xfrm>
          <a:prstGeom prst="rect">
            <a:avLst/>
          </a:prstGeom>
          <a:noFill/>
        </p:spPr>
        <p:txBody>
          <a:bodyPr wrap="square" rtlCol="0">
            <a:spAutoFit/>
          </a:bodyPr>
          <a:lstStyle/>
          <a:p>
            <a:pPr algn="ctr"/>
            <a:r>
              <a:rPr lang="en-GB" sz="3200" b="1">
                <a:latin typeface="NikoshBAN" pitchFamily="2" charset="0"/>
                <a:cs typeface="NikoshBAN" pitchFamily="2" charset="0"/>
              </a:rPr>
              <a:t>৩।তিনি সুদীর্ঘ ছয় বছর  কঠোর সাধনা করে বোধিজ্ঞান বা বুদ্ধত্ব লাভ করেন।</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640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P spid="7" grpId="0"/>
      <p:bldP spid="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0204" y="440717"/>
            <a:ext cx="4233794" cy="161302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600">
                <a:latin typeface="NikoshBAN" pitchFamily="2" charset="0"/>
                <a:cs typeface="NikoshBAN" pitchFamily="2" charset="0"/>
              </a:rPr>
              <a:t>আজকের পাঠ</a:t>
            </a:r>
            <a:endParaRPr lang="en-US" sz="3600" dirty="0">
              <a:latin typeface="NikoshBAN" pitchFamily="2" charset="0"/>
              <a:cs typeface="NikoshBAN" pitchFamily="2" charset="0"/>
            </a:endParaRPr>
          </a:p>
        </p:txBody>
      </p:sp>
      <p:sp>
        <p:nvSpPr>
          <p:cNvPr id="4" name="Rounded Rectangle 3"/>
          <p:cNvSpPr/>
          <p:nvPr/>
        </p:nvSpPr>
        <p:spPr>
          <a:xfrm rot="10800000" flipV="1">
            <a:off x="1216379" y="2555653"/>
            <a:ext cx="7007404" cy="25919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sz="3200">
                <a:latin typeface="NikoshBAN" pitchFamily="2" charset="0"/>
                <a:cs typeface="NikoshBAN" pitchFamily="2" charset="0"/>
              </a:rPr>
              <a:t>                    </a:t>
            </a:r>
            <a:r>
              <a:rPr lang="en-GB" sz="4800">
                <a:latin typeface="NikoshBAN" pitchFamily="2" charset="0"/>
                <a:cs typeface="NikoshBAN" pitchFamily="2" charset="0"/>
              </a:rPr>
              <a:t>পাঠ - ১</a:t>
            </a:r>
          </a:p>
          <a:p>
            <a:r>
              <a:rPr lang="en-GB" sz="4800">
                <a:solidFill>
                  <a:srgbClr val="FF0000"/>
                </a:solidFill>
                <a:latin typeface="NikoshBAN" pitchFamily="2" charset="0"/>
                <a:cs typeface="NikoshBAN" pitchFamily="2" charset="0"/>
              </a:rPr>
              <a:t>               নৈতিকতা ও শীল পালন </a:t>
            </a:r>
            <a:endParaRPr lang="en-US" sz="3200" dirty="0">
              <a:solidFill>
                <a:srgbClr val="FF0000"/>
              </a:solidFill>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5213D3D2-717D-48E6-80FB-93B43227CCF1}" type="slidenum">
              <a:rPr lang="en-US" smtClean="0"/>
              <a:pPr/>
              <a:t>6</a:t>
            </a:fld>
            <a:endParaRPr lang="en-US"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3343" y="2517373"/>
            <a:ext cx="8579438" cy="1483979"/>
          </a:xfrm>
          <a:prstGeom prst="roundRect">
            <a:avLst/>
          </a:prstGeom>
          <a:solidFill>
            <a:srgbClr val="00B050"/>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en-GB" sz="3600">
                <a:solidFill>
                  <a:schemeClr val="tx1"/>
                </a:solidFill>
                <a:latin typeface="NikoshBAN" pitchFamily="2" charset="0"/>
                <a:cs typeface="NikoshBAN" pitchFamily="2" charset="0"/>
              </a:rPr>
              <a:t>১।</a:t>
            </a:r>
            <a:r>
              <a:rPr lang="en-GB" sz="3200">
                <a:solidFill>
                  <a:schemeClr val="tx1"/>
                </a:solidFill>
                <a:latin typeface="NikoshBAN" pitchFamily="2" charset="0"/>
                <a:cs typeface="NikoshBAN" pitchFamily="2" charset="0"/>
              </a:rPr>
              <a:t>  বুদ্ধ নির্দেশিত নৈতিকতা ব্যাখ্যা করতে পারবে।</a:t>
            </a:r>
            <a:endParaRPr lang="en-US" sz="3600" dirty="0">
              <a:solidFill>
                <a:schemeClr val="tx1"/>
              </a:solidFill>
              <a:latin typeface="NikoshBAN" pitchFamily="2" charset="0"/>
              <a:cs typeface="NikoshBAN" pitchFamily="2" charset="0"/>
            </a:endParaRPr>
          </a:p>
        </p:txBody>
      </p:sp>
      <p:sp>
        <p:nvSpPr>
          <p:cNvPr id="10" name="Rounded Rectangle 9"/>
          <p:cNvSpPr/>
          <p:nvPr/>
        </p:nvSpPr>
        <p:spPr>
          <a:xfrm rot="10800000" flipV="1">
            <a:off x="649754" y="1521593"/>
            <a:ext cx="5740645" cy="899063"/>
          </a:xfrm>
          <a:prstGeom prst="roundRect">
            <a:avLst/>
          </a:prstGeom>
          <a:solidFill>
            <a:srgbClr val="C00000"/>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en-GB" sz="2000">
                <a:solidFill>
                  <a:schemeClr val="tx1"/>
                </a:solidFill>
                <a:latin typeface="NikoshBAN" pitchFamily="2" charset="0"/>
                <a:cs typeface="NikoshBAN" pitchFamily="2" charset="0"/>
              </a:rPr>
              <a:t> </a:t>
            </a:r>
            <a:r>
              <a:rPr lang="en-GB" sz="3600">
                <a:solidFill>
                  <a:schemeClr val="tx1"/>
                </a:solidFill>
                <a:latin typeface="NikoshBAN" pitchFamily="2" charset="0"/>
                <a:cs typeface="NikoshBAN" pitchFamily="2" charset="0"/>
              </a:rPr>
              <a:t>এই পাঠ শেষে শিক্ষার্থীরা ---------</a:t>
            </a:r>
            <a:endParaRPr lang="en-GB" sz="2000">
              <a:solidFill>
                <a:schemeClr val="tx1"/>
              </a:solidFill>
              <a:latin typeface="NikoshBAN" pitchFamily="2" charset="0"/>
              <a:cs typeface="NikoshBAN" pitchFamily="2" charset="0"/>
            </a:endParaRPr>
          </a:p>
        </p:txBody>
      </p:sp>
      <p:sp>
        <p:nvSpPr>
          <p:cNvPr id="12" name="Rounded Rectangle 11"/>
          <p:cNvSpPr/>
          <p:nvPr/>
        </p:nvSpPr>
        <p:spPr>
          <a:xfrm>
            <a:off x="490522" y="4186817"/>
            <a:ext cx="8579438" cy="915387"/>
          </a:xfrm>
          <a:prstGeom prst="roundRect">
            <a:avLst>
              <a:gd name="adj" fmla="val 0"/>
            </a:avLst>
          </a:prstGeom>
          <a:solidFill>
            <a:schemeClr val="bg2">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en-GB" sz="3200">
                <a:solidFill>
                  <a:schemeClr val="tx1"/>
                </a:solidFill>
                <a:latin typeface="NikoshBAN" pitchFamily="2" charset="0"/>
                <a:cs typeface="NikoshBAN" pitchFamily="2" charset="0"/>
              </a:rPr>
              <a:t>২।শীল সম্পর্কে ধারণা লাভ করতে পারবে।</a:t>
            </a:r>
            <a:endParaRPr lang="en-US" sz="2400" dirty="0">
              <a:solidFill>
                <a:schemeClr val="tx1"/>
              </a:solidFill>
              <a:latin typeface="NikoshBAN" pitchFamily="2" charset="0"/>
              <a:cs typeface="NikoshBAN" pitchFamily="2" charset="0"/>
            </a:endParaRPr>
          </a:p>
        </p:txBody>
      </p:sp>
      <p:sp>
        <p:nvSpPr>
          <p:cNvPr id="23" name="Rectangle 22"/>
          <p:cNvSpPr/>
          <p:nvPr/>
        </p:nvSpPr>
        <p:spPr>
          <a:xfrm>
            <a:off x="3323008" y="228600"/>
            <a:ext cx="4389543" cy="6858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শিখন ফল</a:t>
            </a:r>
            <a:endParaRPr lang="en-US" sz="3600" b="1" u="sng" dirty="0">
              <a:ln w="11430"/>
              <a:solidFill>
                <a:srgbClr val="0000CC"/>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8859329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F7C2D-D013-5C4D-A742-543E7D878BDB}"/>
              </a:ext>
            </a:extLst>
          </p:cNvPr>
          <p:cNvSpPr>
            <a:spLocks noGrp="1"/>
          </p:cNvSpPr>
          <p:nvPr>
            <p:ph type="sldNum" sz="quarter" idx="12"/>
          </p:nvPr>
        </p:nvSpPr>
        <p:spPr/>
        <p:txBody>
          <a:bodyPr/>
          <a:lstStyle/>
          <a:p>
            <a:fld id="{5213D3D2-717D-48E6-80FB-93B43227CCF1}" type="slidenum">
              <a:rPr lang="en-US" smtClean="0"/>
              <a:pPr/>
              <a:t>8</a:t>
            </a:fld>
            <a:endParaRPr lang="en-US" dirty="0"/>
          </a:p>
        </p:txBody>
      </p:sp>
      <p:pic>
        <p:nvPicPr>
          <p:cNvPr id="3" name="Picture 3">
            <a:extLst>
              <a:ext uri="{FF2B5EF4-FFF2-40B4-BE49-F238E27FC236}">
                <a16:creationId xmlns:a16="http://schemas.microsoft.com/office/drawing/2014/main" id="{209C6103-C498-524D-85A9-E210E2FC4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22" y="555304"/>
            <a:ext cx="3049761" cy="3010578"/>
          </a:xfrm>
          <a:prstGeom prst="rect">
            <a:avLst/>
          </a:prstGeom>
        </p:spPr>
      </p:pic>
      <p:pic>
        <p:nvPicPr>
          <p:cNvPr id="4" name="Picture 4">
            <a:extLst>
              <a:ext uri="{FF2B5EF4-FFF2-40B4-BE49-F238E27FC236}">
                <a16:creationId xmlns:a16="http://schemas.microsoft.com/office/drawing/2014/main" id="{77B01D05-BD7E-0E4C-A0AF-ED53440E0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062" y="665409"/>
            <a:ext cx="3485672" cy="2900473"/>
          </a:xfrm>
          <a:prstGeom prst="rect">
            <a:avLst/>
          </a:prstGeom>
        </p:spPr>
      </p:pic>
      <p:pic>
        <p:nvPicPr>
          <p:cNvPr id="5" name="Picture 5">
            <a:extLst>
              <a:ext uri="{FF2B5EF4-FFF2-40B4-BE49-F238E27FC236}">
                <a16:creationId xmlns:a16="http://schemas.microsoft.com/office/drawing/2014/main" id="{0B336948-6E7D-DD4A-932B-CF6E36147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1885" y="3887125"/>
            <a:ext cx="5024177" cy="2583811"/>
          </a:xfrm>
          <a:prstGeom prst="rect">
            <a:avLst/>
          </a:prstGeom>
        </p:spPr>
      </p:pic>
    </p:spTree>
    <p:extLst>
      <p:ext uri="{BB962C8B-B14F-4D97-AF65-F5344CB8AC3E}">
        <p14:creationId xmlns:p14="http://schemas.microsoft.com/office/powerpoint/2010/main" val="16223775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154665" y="2353430"/>
            <a:ext cx="8747822" cy="4504570"/>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3200">
                <a:solidFill>
                  <a:schemeClr val="tx1"/>
                </a:solidFill>
                <a:latin typeface="NikoshBAN" pitchFamily="2" charset="0"/>
                <a:cs typeface="NikoshBAN" pitchFamily="2" charset="0"/>
              </a:rPr>
              <a:t>‘নীতি’ থেকে ‘ নৈতিকতা’  শব্দের উৎপত্তি।’নৈতিকতা হলো নিয়মনীতি মেনে চলে সুশৃঙ্খল ও সৎ জীবনযাপন করা।বৌদ্ধধর্মে নৈতিকতার উপর অধিক জোর দেওয়া হয়েছে।গৌতম বুদ্ধ তাঁর অনুসারীদের সংযত, আদর্শ এবং নৈতিক জীবনযাপনের নির্দেশ দিয়েছেন।এজন্য তিনি অনেকগুলো নিয়মনীতি বা বিধি- বিধান প্রবর্তন করেছেন।বৌদ্ধ পরিভাষায় এসব নৈতিক বিধি- বিধানকে শীল বলা হয়।</a:t>
            </a:r>
            <a:endParaRPr lang="en-US" sz="3200" dirty="0">
              <a:solidFill>
                <a:schemeClr val="tx1"/>
              </a:solidFill>
              <a:latin typeface="NikoshBAN" pitchFamily="2" charset="0"/>
              <a:cs typeface="NikoshBAN" pitchFamily="2" charset="0"/>
            </a:endParaRPr>
          </a:p>
        </p:txBody>
      </p:sp>
      <p:sp>
        <p:nvSpPr>
          <p:cNvPr id="14" name="Rectangle 13"/>
          <p:cNvSpPr/>
          <p:nvPr/>
        </p:nvSpPr>
        <p:spPr>
          <a:xfrm rot="10800000" flipV="1">
            <a:off x="1211855" y="309854"/>
            <a:ext cx="7324810" cy="1260911"/>
          </a:xfrm>
          <a:prstGeom prst="rect">
            <a:avLst/>
          </a:prstGeom>
          <a:solidFill>
            <a:srgbClr val="C0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3600" b="1">
                <a:solidFill>
                  <a:schemeClr val="tx1"/>
                </a:solidFill>
                <a:latin typeface="NikoshBAN" pitchFamily="2" charset="0"/>
                <a:cs typeface="NikoshBAN" pitchFamily="2" charset="0"/>
              </a:rPr>
              <a:t>নৈতিকতা কী?</a:t>
            </a:r>
            <a:endParaRPr lang="en-US" sz="3600" b="1" dirty="0">
              <a:solidFill>
                <a:schemeClr val="tx1"/>
              </a:solidFill>
              <a:latin typeface="NikoshBAN" pitchFamily="2" charset="0"/>
              <a:cs typeface="NikoshBAN" pitchFamily="2" charset="0"/>
            </a:endParaRPr>
          </a:p>
        </p:txBody>
      </p:sp>
      <p:sp>
        <p:nvSpPr>
          <p:cNvPr id="17" name="Slide Number Placeholder 16"/>
          <p:cNvSpPr>
            <a:spLocks noGrp="1"/>
          </p:cNvSpPr>
          <p:nvPr>
            <p:ph type="sldNum" sz="quarter" idx="12"/>
          </p:nvPr>
        </p:nvSpPr>
        <p:spPr/>
        <p:txBody>
          <a:bodyPr/>
          <a:lstStyle/>
          <a:p>
            <a:fld id="{5213D3D2-717D-48E6-80FB-93B43227CCF1}" type="slidenum">
              <a:rPr lang="en-US" smtClean="0"/>
              <a:pPr/>
              <a:t>9</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2464</TotalTime>
  <Words>1252</Words>
  <Application>Microsoft Office PowerPoint</Application>
  <PresentationFormat>On-screen Show (4:3)</PresentationFormat>
  <Paragraphs>265</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c:creator>
  <cp:lastModifiedBy>Unknown User</cp:lastModifiedBy>
  <cp:revision>376</cp:revision>
  <dcterms:created xsi:type="dcterms:W3CDTF">2014-05-19T06:43:56Z</dcterms:created>
  <dcterms:modified xsi:type="dcterms:W3CDTF">2021-04-06T08:27:37Z</dcterms:modified>
</cp:coreProperties>
</file>