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8"/>
  </p:notesMasterIdLst>
  <p:sldIdLst>
    <p:sldId id="434" r:id="rId2"/>
    <p:sldId id="405" r:id="rId3"/>
    <p:sldId id="420" r:id="rId4"/>
    <p:sldId id="419" r:id="rId5"/>
    <p:sldId id="263" r:id="rId6"/>
    <p:sldId id="422" r:id="rId7"/>
    <p:sldId id="424" r:id="rId8"/>
    <p:sldId id="425" r:id="rId9"/>
    <p:sldId id="427" r:id="rId10"/>
    <p:sldId id="430" r:id="rId11"/>
    <p:sldId id="429" r:id="rId12"/>
    <p:sldId id="431" r:id="rId13"/>
    <p:sldId id="432" r:id="rId14"/>
    <p:sldId id="402" r:id="rId15"/>
    <p:sldId id="415" r:id="rId16"/>
    <p:sldId id="43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44" userDrawn="1">
          <p15:clr>
            <a:srgbClr val="A4A3A4"/>
          </p15:clr>
        </p15:guide>
        <p15:guide id="2" pos="36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25E1E"/>
    <a:srgbClr val="7EE3E8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485" autoAdjust="0"/>
  </p:normalViewPr>
  <p:slideViewPr>
    <p:cSldViewPr snapToGrid="0" showGuides="1">
      <p:cViewPr varScale="1">
        <p:scale>
          <a:sx n="70" d="100"/>
          <a:sy n="70" d="100"/>
        </p:scale>
        <p:origin x="78" y="144"/>
      </p:cViewPr>
      <p:guideLst>
        <p:guide orient="horz" pos="1944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D5F63-25F9-4422-82EB-CD4EAD6783BA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CD361-FCBF-47C3-B6E1-C4F712ED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1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CD361-FCBF-47C3-B6E1-C4F712EDF8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7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5053-25CA-48A1-8EF2-34E9507B81DB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9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97B9-43DE-4A24-B495-D2E7244810E5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9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F8D8-63A0-4BC7-91BA-FB00AB844E6E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6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8BFF-DB77-45B9-B678-5934D1F07AF8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07173-0E8C-4A7C-B8DF-50E5E66C4FFB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D699-2E02-4479-9F2C-6B31E4AD3280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7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A1E8-A4C8-4122-B7EF-6272700472B3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2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C6E2-EE84-401A-9741-3A84DB617514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9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2BE4-0C4A-468D-806B-19C26C5BB18A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61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5DD0-7C44-4656-BFF3-7B606D4194AA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6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6E71-180B-4C0C-A44D-C85FA025EE85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8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4E7E3-C80A-4F8A-876F-084EA338DDC6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7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8684517" y="520009"/>
            <a:ext cx="2285999" cy="5562601"/>
            <a:chOff x="1524001" y="2133600"/>
            <a:chExt cx="4212707" cy="2273901"/>
          </a:xfrm>
        </p:grpSpPr>
        <p:sp>
          <p:nvSpPr>
            <p:cNvPr id="12" name="Rectangle 11"/>
            <p:cNvSpPr/>
            <p:nvPr/>
          </p:nvSpPr>
          <p:spPr>
            <a:xfrm>
              <a:off x="2590800" y="2133600"/>
              <a:ext cx="3124200" cy="17526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00200" y="2152650"/>
              <a:ext cx="971550" cy="2254851"/>
            </a:xfrm>
            <a:custGeom>
              <a:avLst/>
              <a:gdLst>
                <a:gd name="connsiteX0" fmla="*/ 0 w 1031358"/>
                <a:gd name="connsiteY0" fmla="*/ 531628 h 2286000"/>
                <a:gd name="connsiteX1" fmla="*/ 10633 w 1031358"/>
                <a:gd name="connsiteY1" fmla="*/ 2286000 h 2286000"/>
                <a:gd name="connsiteX2" fmla="*/ 1031358 w 1031358"/>
                <a:gd name="connsiteY2" fmla="*/ 1743739 h 2286000"/>
                <a:gd name="connsiteX3" fmla="*/ 1031358 w 1031358"/>
                <a:gd name="connsiteY3" fmla="*/ 0 h 2286000"/>
                <a:gd name="connsiteX4" fmla="*/ 0 w 1031358"/>
                <a:gd name="connsiteY4" fmla="*/ 53162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8" h="2286000">
                  <a:moveTo>
                    <a:pt x="0" y="531628"/>
                  </a:moveTo>
                  <a:cubicBezTo>
                    <a:pt x="3544" y="1116419"/>
                    <a:pt x="7089" y="1701209"/>
                    <a:pt x="10633" y="2286000"/>
                  </a:cubicBezTo>
                  <a:lnTo>
                    <a:pt x="1031358" y="1743739"/>
                  </a:lnTo>
                  <a:lnTo>
                    <a:pt x="1031358" y="0"/>
                  </a:lnTo>
                  <a:lnTo>
                    <a:pt x="0" y="531628"/>
                  </a:lnTo>
                  <a:close/>
                </a:path>
              </a:pathLst>
            </a:custGeom>
            <a:solidFill>
              <a:srgbClr val="00B050">
                <a:alpha val="86000"/>
              </a:srgb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543051" y="3877962"/>
              <a:ext cx="4171950" cy="529233"/>
            </a:xfrm>
            <a:custGeom>
              <a:avLst/>
              <a:gdLst>
                <a:gd name="connsiteX0" fmla="*/ 1063256 w 4221125"/>
                <a:gd name="connsiteY0" fmla="*/ 0 h 520995"/>
                <a:gd name="connsiteX1" fmla="*/ 0 w 4221125"/>
                <a:gd name="connsiteY1" fmla="*/ 520995 h 520995"/>
                <a:gd name="connsiteX2" fmla="*/ 3189767 w 4221125"/>
                <a:gd name="connsiteY2" fmla="*/ 520995 h 520995"/>
                <a:gd name="connsiteX3" fmla="*/ 4221125 w 4221125"/>
                <a:gd name="connsiteY3" fmla="*/ 10632 h 520995"/>
                <a:gd name="connsiteX4" fmla="*/ 1063256 w 4221125"/>
                <a:gd name="connsiteY4" fmla="*/ 0 h 52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1125" h="520995">
                  <a:moveTo>
                    <a:pt x="1063256" y="0"/>
                  </a:moveTo>
                  <a:lnTo>
                    <a:pt x="0" y="520995"/>
                  </a:lnTo>
                  <a:lnTo>
                    <a:pt x="3189767" y="520995"/>
                  </a:lnTo>
                  <a:lnTo>
                    <a:pt x="4221125" y="10632"/>
                  </a:lnTo>
                  <a:lnTo>
                    <a:pt x="1063256" y="0"/>
                  </a:lnTo>
                  <a:close/>
                </a:path>
              </a:pathLst>
            </a:custGeom>
            <a:solidFill>
              <a:srgbClr val="FFC000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524001" y="2663138"/>
              <a:ext cx="3229744" cy="1740501"/>
            </a:xfrm>
            <a:prstGeom prst="rect">
              <a:avLst/>
            </a:prstGeom>
            <a:solidFill>
              <a:srgbClr val="FFFF00">
                <a:alpha val="58000"/>
              </a:srgb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724400" y="2152650"/>
              <a:ext cx="1012308" cy="2254851"/>
            </a:xfrm>
            <a:custGeom>
              <a:avLst/>
              <a:gdLst>
                <a:gd name="connsiteX0" fmla="*/ 0 w 1031358"/>
                <a:gd name="connsiteY0" fmla="*/ 531628 h 2286000"/>
                <a:gd name="connsiteX1" fmla="*/ 10633 w 1031358"/>
                <a:gd name="connsiteY1" fmla="*/ 2286000 h 2286000"/>
                <a:gd name="connsiteX2" fmla="*/ 1031358 w 1031358"/>
                <a:gd name="connsiteY2" fmla="*/ 1743739 h 2286000"/>
                <a:gd name="connsiteX3" fmla="*/ 1031358 w 1031358"/>
                <a:gd name="connsiteY3" fmla="*/ 0 h 2286000"/>
                <a:gd name="connsiteX4" fmla="*/ 0 w 1031358"/>
                <a:gd name="connsiteY4" fmla="*/ 53162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8" h="2286000">
                  <a:moveTo>
                    <a:pt x="0" y="531628"/>
                  </a:moveTo>
                  <a:cubicBezTo>
                    <a:pt x="3544" y="1116419"/>
                    <a:pt x="7089" y="1701209"/>
                    <a:pt x="10633" y="2286000"/>
                  </a:cubicBezTo>
                  <a:lnTo>
                    <a:pt x="1031358" y="1743739"/>
                  </a:lnTo>
                  <a:lnTo>
                    <a:pt x="1031358" y="0"/>
                  </a:lnTo>
                  <a:lnTo>
                    <a:pt x="0" y="531628"/>
                  </a:lnTo>
                  <a:close/>
                </a:path>
              </a:pathLst>
            </a:custGeom>
            <a:solidFill>
              <a:schemeClr val="accent6">
                <a:lumMod val="75000"/>
                <a:alpha val="52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524001" y="2133600"/>
              <a:ext cx="4191000" cy="533400"/>
            </a:xfrm>
            <a:custGeom>
              <a:avLst/>
              <a:gdLst>
                <a:gd name="connsiteX0" fmla="*/ 1063256 w 4221125"/>
                <a:gd name="connsiteY0" fmla="*/ 0 h 520995"/>
                <a:gd name="connsiteX1" fmla="*/ 0 w 4221125"/>
                <a:gd name="connsiteY1" fmla="*/ 520995 h 520995"/>
                <a:gd name="connsiteX2" fmla="*/ 3189767 w 4221125"/>
                <a:gd name="connsiteY2" fmla="*/ 520995 h 520995"/>
                <a:gd name="connsiteX3" fmla="*/ 4221125 w 4221125"/>
                <a:gd name="connsiteY3" fmla="*/ 10632 h 520995"/>
                <a:gd name="connsiteX4" fmla="*/ 1063256 w 4221125"/>
                <a:gd name="connsiteY4" fmla="*/ 0 h 52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1125" h="520995">
                  <a:moveTo>
                    <a:pt x="1063256" y="0"/>
                  </a:moveTo>
                  <a:lnTo>
                    <a:pt x="0" y="520995"/>
                  </a:lnTo>
                  <a:lnTo>
                    <a:pt x="3189767" y="520995"/>
                  </a:lnTo>
                  <a:lnTo>
                    <a:pt x="4221125" y="10632"/>
                  </a:lnTo>
                  <a:lnTo>
                    <a:pt x="1063256" y="0"/>
                  </a:lnTo>
                  <a:close/>
                </a:path>
              </a:pathLst>
            </a:custGeom>
            <a:solidFill>
              <a:schemeClr val="accent4">
                <a:lumMod val="75000"/>
                <a:alpha val="72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759798" y="2851245"/>
            <a:ext cx="1752600" cy="18288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742263" y="523954"/>
            <a:ext cx="2285999" cy="5562601"/>
            <a:chOff x="1524001" y="2133600"/>
            <a:chExt cx="4212707" cy="2273901"/>
          </a:xfrm>
        </p:grpSpPr>
        <p:sp>
          <p:nvSpPr>
            <p:cNvPr id="20" name="Rectangle 19"/>
            <p:cNvSpPr/>
            <p:nvPr/>
          </p:nvSpPr>
          <p:spPr>
            <a:xfrm>
              <a:off x="2590800" y="2133600"/>
              <a:ext cx="3124200" cy="17526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600200" y="2152650"/>
              <a:ext cx="971550" cy="2254851"/>
            </a:xfrm>
            <a:custGeom>
              <a:avLst/>
              <a:gdLst>
                <a:gd name="connsiteX0" fmla="*/ 0 w 1031358"/>
                <a:gd name="connsiteY0" fmla="*/ 531628 h 2286000"/>
                <a:gd name="connsiteX1" fmla="*/ 10633 w 1031358"/>
                <a:gd name="connsiteY1" fmla="*/ 2286000 h 2286000"/>
                <a:gd name="connsiteX2" fmla="*/ 1031358 w 1031358"/>
                <a:gd name="connsiteY2" fmla="*/ 1743739 h 2286000"/>
                <a:gd name="connsiteX3" fmla="*/ 1031358 w 1031358"/>
                <a:gd name="connsiteY3" fmla="*/ 0 h 2286000"/>
                <a:gd name="connsiteX4" fmla="*/ 0 w 1031358"/>
                <a:gd name="connsiteY4" fmla="*/ 53162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8" h="2286000">
                  <a:moveTo>
                    <a:pt x="0" y="531628"/>
                  </a:moveTo>
                  <a:cubicBezTo>
                    <a:pt x="3544" y="1116419"/>
                    <a:pt x="7089" y="1701209"/>
                    <a:pt x="10633" y="2286000"/>
                  </a:cubicBezTo>
                  <a:lnTo>
                    <a:pt x="1031358" y="1743739"/>
                  </a:lnTo>
                  <a:lnTo>
                    <a:pt x="1031358" y="0"/>
                  </a:lnTo>
                  <a:lnTo>
                    <a:pt x="0" y="531628"/>
                  </a:lnTo>
                  <a:close/>
                </a:path>
              </a:pathLst>
            </a:custGeom>
            <a:solidFill>
              <a:srgbClr val="00B050">
                <a:alpha val="86000"/>
              </a:srgb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543051" y="3877962"/>
              <a:ext cx="4171950" cy="529233"/>
            </a:xfrm>
            <a:custGeom>
              <a:avLst/>
              <a:gdLst>
                <a:gd name="connsiteX0" fmla="*/ 1063256 w 4221125"/>
                <a:gd name="connsiteY0" fmla="*/ 0 h 520995"/>
                <a:gd name="connsiteX1" fmla="*/ 0 w 4221125"/>
                <a:gd name="connsiteY1" fmla="*/ 520995 h 520995"/>
                <a:gd name="connsiteX2" fmla="*/ 3189767 w 4221125"/>
                <a:gd name="connsiteY2" fmla="*/ 520995 h 520995"/>
                <a:gd name="connsiteX3" fmla="*/ 4221125 w 4221125"/>
                <a:gd name="connsiteY3" fmla="*/ 10632 h 520995"/>
                <a:gd name="connsiteX4" fmla="*/ 1063256 w 4221125"/>
                <a:gd name="connsiteY4" fmla="*/ 0 h 52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1125" h="520995">
                  <a:moveTo>
                    <a:pt x="1063256" y="0"/>
                  </a:moveTo>
                  <a:lnTo>
                    <a:pt x="0" y="520995"/>
                  </a:lnTo>
                  <a:lnTo>
                    <a:pt x="3189767" y="520995"/>
                  </a:lnTo>
                  <a:lnTo>
                    <a:pt x="4221125" y="10632"/>
                  </a:lnTo>
                  <a:lnTo>
                    <a:pt x="1063256" y="0"/>
                  </a:lnTo>
                  <a:close/>
                </a:path>
              </a:pathLst>
            </a:custGeom>
            <a:solidFill>
              <a:srgbClr val="FFC000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2100" y="2667000"/>
              <a:ext cx="3162300" cy="1740501"/>
            </a:xfrm>
            <a:prstGeom prst="rect">
              <a:avLst/>
            </a:prstGeom>
            <a:solidFill>
              <a:srgbClr val="FFFF00">
                <a:alpha val="58000"/>
              </a:srgb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724400" y="2152650"/>
              <a:ext cx="1012308" cy="2254851"/>
            </a:xfrm>
            <a:custGeom>
              <a:avLst/>
              <a:gdLst>
                <a:gd name="connsiteX0" fmla="*/ 0 w 1031358"/>
                <a:gd name="connsiteY0" fmla="*/ 531628 h 2286000"/>
                <a:gd name="connsiteX1" fmla="*/ 10633 w 1031358"/>
                <a:gd name="connsiteY1" fmla="*/ 2286000 h 2286000"/>
                <a:gd name="connsiteX2" fmla="*/ 1031358 w 1031358"/>
                <a:gd name="connsiteY2" fmla="*/ 1743739 h 2286000"/>
                <a:gd name="connsiteX3" fmla="*/ 1031358 w 1031358"/>
                <a:gd name="connsiteY3" fmla="*/ 0 h 2286000"/>
                <a:gd name="connsiteX4" fmla="*/ 0 w 1031358"/>
                <a:gd name="connsiteY4" fmla="*/ 53162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8" h="2286000">
                  <a:moveTo>
                    <a:pt x="0" y="531628"/>
                  </a:moveTo>
                  <a:cubicBezTo>
                    <a:pt x="3544" y="1116419"/>
                    <a:pt x="7089" y="1701209"/>
                    <a:pt x="10633" y="2286000"/>
                  </a:cubicBezTo>
                  <a:lnTo>
                    <a:pt x="1031358" y="1743739"/>
                  </a:lnTo>
                  <a:lnTo>
                    <a:pt x="1031358" y="0"/>
                  </a:lnTo>
                  <a:lnTo>
                    <a:pt x="0" y="531628"/>
                  </a:lnTo>
                  <a:close/>
                </a:path>
              </a:pathLst>
            </a:custGeom>
            <a:solidFill>
              <a:srgbClr val="66FFFF">
                <a:alpha val="52000"/>
              </a:srgb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524001" y="2133600"/>
              <a:ext cx="4191000" cy="533400"/>
            </a:xfrm>
            <a:custGeom>
              <a:avLst/>
              <a:gdLst>
                <a:gd name="connsiteX0" fmla="*/ 1063256 w 4221125"/>
                <a:gd name="connsiteY0" fmla="*/ 0 h 520995"/>
                <a:gd name="connsiteX1" fmla="*/ 0 w 4221125"/>
                <a:gd name="connsiteY1" fmla="*/ 520995 h 520995"/>
                <a:gd name="connsiteX2" fmla="*/ 3189767 w 4221125"/>
                <a:gd name="connsiteY2" fmla="*/ 520995 h 520995"/>
                <a:gd name="connsiteX3" fmla="*/ 4221125 w 4221125"/>
                <a:gd name="connsiteY3" fmla="*/ 10632 h 520995"/>
                <a:gd name="connsiteX4" fmla="*/ 1063256 w 4221125"/>
                <a:gd name="connsiteY4" fmla="*/ 0 h 52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1125" h="520995">
                  <a:moveTo>
                    <a:pt x="1063256" y="0"/>
                  </a:moveTo>
                  <a:lnTo>
                    <a:pt x="0" y="520995"/>
                  </a:lnTo>
                  <a:lnTo>
                    <a:pt x="3189767" y="520995"/>
                  </a:lnTo>
                  <a:lnTo>
                    <a:pt x="4221125" y="10632"/>
                  </a:lnTo>
                  <a:lnTo>
                    <a:pt x="1063256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72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752601" y="2895600"/>
            <a:ext cx="1752600" cy="18288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স্বা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5E31-22ED-4BEA-9615-17130D99FE62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053383" y="520009"/>
            <a:ext cx="2285999" cy="5562601"/>
            <a:chOff x="1524001" y="2133600"/>
            <a:chExt cx="4212707" cy="2273901"/>
          </a:xfrm>
        </p:grpSpPr>
        <p:sp>
          <p:nvSpPr>
            <p:cNvPr id="29" name="Rectangle 28"/>
            <p:cNvSpPr/>
            <p:nvPr/>
          </p:nvSpPr>
          <p:spPr>
            <a:xfrm>
              <a:off x="2590800" y="2133600"/>
              <a:ext cx="3124200" cy="17526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600200" y="2152650"/>
              <a:ext cx="971550" cy="2254851"/>
            </a:xfrm>
            <a:custGeom>
              <a:avLst/>
              <a:gdLst>
                <a:gd name="connsiteX0" fmla="*/ 0 w 1031358"/>
                <a:gd name="connsiteY0" fmla="*/ 531628 h 2286000"/>
                <a:gd name="connsiteX1" fmla="*/ 10633 w 1031358"/>
                <a:gd name="connsiteY1" fmla="*/ 2286000 h 2286000"/>
                <a:gd name="connsiteX2" fmla="*/ 1031358 w 1031358"/>
                <a:gd name="connsiteY2" fmla="*/ 1743739 h 2286000"/>
                <a:gd name="connsiteX3" fmla="*/ 1031358 w 1031358"/>
                <a:gd name="connsiteY3" fmla="*/ 0 h 2286000"/>
                <a:gd name="connsiteX4" fmla="*/ 0 w 1031358"/>
                <a:gd name="connsiteY4" fmla="*/ 53162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8" h="2286000">
                  <a:moveTo>
                    <a:pt x="0" y="531628"/>
                  </a:moveTo>
                  <a:cubicBezTo>
                    <a:pt x="3544" y="1116419"/>
                    <a:pt x="7089" y="1701209"/>
                    <a:pt x="10633" y="2286000"/>
                  </a:cubicBezTo>
                  <a:lnTo>
                    <a:pt x="1031358" y="1743739"/>
                  </a:lnTo>
                  <a:lnTo>
                    <a:pt x="1031358" y="0"/>
                  </a:lnTo>
                  <a:lnTo>
                    <a:pt x="0" y="531628"/>
                  </a:lnTo>
                  <a:close/>
                </a:path>
              </a:pathLst>
            </a:custGeom>
            <a:solidFill>
              <a:srgbClr val="00B050">
                <a:alpha val="86000"/>
              </a:srgb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543051" y="3877962"/>
              <a:ext cx="4171950" cy="529233"/>
            </a:xfrm>
            <a:custGeom>
              <a:avLst/>
              <a:gdLst>
                <a:gd name="connsiteX0" fmla="*/ 1063256 w 4221125"/>
                <a:gd name="connsiteY0" fmla="*/ 0 h 520995"/>
                <a:gd name="connsiteX1" fmla="*/ 0 w 4221125"/>
                <a:gd name="connsiteY1" fmla="*/ 520995 h 520995"/>
                <a:gd name="connsiteX2" fmla="*/ 3189767 w 4221125"/>
                <a:gd name="connsiteY2" fmla="*/ 520995 h 520995"/>
                <a:gd name="connsiteX3" fmla="*/ 4221125 w 4221125"/>
                <a:gd name="connsiteY3" fmla="*/ 10632 h 520995"/>
                <a:gd name="connsiteX4" fmla="*/ 1063256 w 4221125"/>
                <a:gd name="connsiteY4" fmla="*/ 0 h 52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1125" h="520995">
                  <a:moveTo>
                    <a:pt x="1063256" y="0"/>
                  </a:moveTo>
                  <a:lnTo>
                    <a:pt x="0" y="520995"/>
                  </a:lnTo>
                  <a:lnTo>
                    <a:pt x="3189767" y="520995"/>
                  </a:lnTo>
                  <a:lnTo>
                    <a:pt x="4221125" y="10632"/>
                  </a:lnTo>
                  <a:lnTo>
                    <a:pt x="1063256" y="0"/>
                  </a:lnTo>
                  <a:close/>
                </a:path>
              </a:pathLst>
            </a:custGeom>
            <a:solidFill>
              <a:srgbClr val="FFC000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62100" y="2667000"/>
              <a:ext cx="3162300" cy="1740501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8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724400" y="2152650"/>
              <a:ext cx="1012308" cy="2254851"/>
            </a:xfrm>
            <a:custGeom>
              <a:avLst/>
              <a:gdLst>
                <a:gd name="connsiteX0" fmla="*/ 0 w 1031358"/>
                <a:gd name="connsiteY0" fmla="*/ 531628 h 2286000"/>
                <a:gd name="connsiteX1" fmla="*/ 10633 w 1031358"/>
                <a:gd name="connsiteY1" fmla="*/ 2286000 h 2286000"/>
                <a:gd name="connsiteX2" fmla="*/ 1031358 w 1031358"/>
                <a:gd name="connsiteY2" fmla="*/ 1743739 h 2286000"/>
                <a:gd name="connsiteX3" fmla="*/ 1031358 w 1031358"/>
                <a:gd name="connsiteY3" fmla="*/ 0 h 2286000"/>
                <a:gd name="connsiteX4" fmla="*/ 0 w 1031358"/>
                <a:gd name="connsiteY4" fmla="*/ 53162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8" h="2286000">
                  <a:moveTo>
                    <a:pt x="0" y="531628"/>
                  </a:moveTo>
                  <a:cubicBezTo>
                    <a:pt x="3544" y="1116419"/>
                    <a:pt x="7089" y="1701209"/>
                    <a:pt x="10633" y="2286000"/>
                  </a:cubicBezTo>
                  <a:lnTo>
                    <a:pt x="1031358" y="1743739"/>
                  </a:lnTo>
                  <a:lnTo>
                    <a:pt x="1031358" y="0"/>
                  </a:lnTo>
                  <a:lnTo>
                    <a:pt x="0" y="531628"/>
                  </a:lnTo>
                  <a:close/>
                </a:path>
              </a:pathLst>
            </a:custGeom>
            <a:solidFill>
              <a:schemeClr val="bg2">
                <a:lumMod val="75000"/>
                <a:alpha val="52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524001" y="2133600"/>
              <a:ext cx="4191000" cy="533400"/>
            </a:xfrm>
            <a:custGeom>
              <a:avLst/>
              <a:gdLst>
                <a:gd name="connsiteX0" fmla="*/ 1063256 w 4221125"/>
                <a:gd name="connsiteY0" fmla="*/ 0 h 520995"/>
                <a:gd name="connsiteX1" fmla="*/ 0 w 4221125"/>
                <a:gd name="connsiteY1" fmla="*/ 520995 h 520995"/>
                <a:gd name="connsiteX2" fmla="*/ 3189767 w 4221125"/>
                <a:gd name="connsiteY2" fmla="*/ 520995 h 520995"/>
                <a:gd name="connsiteX3" fmla="*/ 4221125 w 4221125"/>
                <a:gd name="connsiteY3" fmla="*/ 10632 h 520995"/>
                <a:gd name="connsiteX4" fmla="*/ 1063256 w 4221125"/>
                <a:gd name="connsiteY4" fmla="*/ 0 h 52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1125" h="520995">
                  <a:moveTo>
                    <a:pt x="1063256" y="0"/>
                  </a:moveTo>
                  <a:lnTo>
                    <a:pt x="0" y="520995"/>
                  </a:lnTo>
                  <a:lnTo>
                    <a:pt x="3189767" y="520995"/>
                  </a:lnTo>
                  <a:lnTo>
                    <a:pt x="4221125" y="10632"/>
                  </a:lnTo>
                  <a:lnTo>
                    <a:pt x="1063256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72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83360" y="2808027"/>
            <a:ext cx="1752600" cy="18288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6364503" y="567608"/>
            <a:ext cx="2285999" cy="5562601"/>
            <a:chOff x="1524001" y="2133600"/>
            <a:chExt cx="4212707" cy="2273901"/>
          </a:xfrm>
        </p:grpSpPr>
        <p:sp>
          <p:nvSpPr>
            <p:cNvPr id="37" name="Rectangle 36"/>
            <p:cNvSpPr/>
            <p:nvPr/>
          </p:nvSpPr>
          <p:spPr>
            <a:xfrm>
              <a:off x="2590800" y="2133600"/>
              <a:ext cx="3124200" cy="17526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600200" y="2152650"/>
              <a:ext cx="971550" cy="2254851"/>
            </a:xfrm>
            <a:custGeom>
              <a:avLst/>
              <a:gdLst>
                <a:gd name="connsiteX0" fmla="*/ 0 w 1031358"/>
                <a:gd name="connsiteY0" fmla="*/ 531628 h 2286000"/>
                <a:gd name="connsiteX1" fmla="*/ 10633 w 1031358"/>
                <a:gd name="connsiteY1" fmla="*/ 2286000 h 2286000"/>
                <a:gd name="connsiteX2" fmla="*/ 1031358 w 1031358"/>
                <a:gd name="connsiteY2" fmla="*/ 1743739 h 2286000"/>
                <a:gd name="connsiteX3" fmla="*/ 1031358 w 1031358"/>
                <a:gd name="connsiteY3" fmla="*/ 0 h 2286000"/>
                <a:gd name="connsiteX4" fmla="*/ 0 w 1031358"/>
                <a:gd name="connsiteY4" fmla="*/ 53162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8" h="2286000">
                  <a:moveTo>
                    <a:pt x="0" y="531628"/>
                  </a:moveTo>
                  <a:cubicBezTo>
                    <a:pt x="3544" y="1116419"/>
                    <a:pt x="7089" y="1701209"/>
                    <a:pt x="10633" y="2286000"/>
                  </a:cubicBezTo>
                  <a:lnTo>
                    <a:pt x="1031358" y="1743739"/>
                  </a:lnTo>
                  <a:lnTo>
                    <a:pt x="1031358" y="0"/>
                  </a:lnTo>
                  <a:lnTo>
                    <a:pt x="0" y="531628"/>
                  </a:lnTo>
                  <a:close/>
                </a:path>
              </a:pathLst>
            </a:custGeom>
            <a:solidFill>
              <a:srgbClr val="00B050">
                <a:alpha val="86000"/>
              </a:srgb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543051" y="3877962"/>
              <a:ext cx="4171950" cy="529233"/>
            </a:xfrm>
            <a:custGeom>
              <a:avLst/>
              <a:gdLst>
                <a:gd name="connsiteX0" fmla="*/ 1063256 w 4221125"/>
                <a:gd name="connsiteY0" fmla="*/ 0 h 520995"/>
                <a:gd name="connsiteX1" fmla="*/ 0 w 4221125"/>
                <a:gd name="connsiteY1" fmla="*/ 520995 h 520995"/>
                <a:gd name="connsiteX2" fmla="*/ 3189767 w 4221125"/>
                <a:gd name="connsiteY2" fmla="*/ 520995 h 520995"/>
                <a:gd name="connsiteX3" fmla="*/ 4221125 w 4221125"/>
                <a:gd name="connsiteY3" fmla="*/ 10632 h 520995"/>
                <a:gd name="connsiteX4" fmla="*/ 1063256 w 4221125"/>
                <a:gd name="connsiteY4" fmla="*/ 0 h 52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1125" h="520995">
                  <a:moveTo>
                    <a:pt x="1063256" y="0"/>
                  </a:moveTo>
                  <a:lnTo>
                    <a:pt x="0" y="520995"/>
                  </a:lnTo>
                  <a:lnTo>
                    <a:pt x="3189767" y="520995"/>
                  </a:lnTo>
                  <a:lnTo>
                    <a:pt x="4221125" y="10632"/>
                  </a:lnTo>
                  <a:lnTo>
                    <a:pt x="1063256" y="0"/>
                  </a:lnTo>
                  <a:close/>
                </a:path>
              </a:pathLst>
            </a:custGeom>
            <a:solidFill>
              <a:srgbClr val="FFC000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562100" y="2667000"/>
              <a:ext cx="3162300" cy="1740501"/>
            </a:xfrm>
            <a:prstGeom prst="rect">
              <a:avLst/>
            </a:prstGeom>
            <a:solidFill>
              <a:schemeClr val="accent2">
                <a:lumMod val="75000"/>
                <a:alpha val="58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724400" y="2152650"/>
              <a:ext cx="1012308" cy="2254851"/>
            </a:xfrm>
            <a:custGeom>
              <a:avLst/>
              <a:gdLst>
                <a:gd name="connsiteX0" fmla="*/ 0 w 1031358"/>
                <a:gd name="connsiteY0" fmla="*/ 531628 h 2286000"/>
                <a:gd name="connsiteX1" fmla="*/ 10633 w 1031358"/>
                <a:gd name="connsiteY1" fmla="*/ 2286000 h 2286000"/>
                <a:gd name="connsiteX2" fmla="*/ 1031358 w 1031358"/>
                <a:gd name="connsiteY2" fmla="*/ 1743739 h 2286000"/>
                <a:gd name="connsiteX3" fmla="*/ 1031358 w 1031358"/>
                <a:gd name="connsiteY3" fmla="*/ 0 h 2286000"/>
                <a:gd name="connsiteX4" fmla="*/ 0 w 1031358"/>
                <a:gd name="connsiteY4" fmla="*/ 53162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8" h="2286000">
                  <a:moveTo>
                    <a:pt x="0" y="531628"/>
                  </a:moveTo>
                  <a:cubicBezTo>
                    <a:pt x="3544" y="1116419"/>
                    <a:pt x="7089" y="1701209"/>
                    <a:pt x="10633" y="2286000"/>
                  </a:cubicBezTo>
                  <a:lnTo>
                    <a:pt x="1031358" y="1743739"/>
                  </a:lnTo>
                  <a:lnTo>
                    <a:pt x="1031358" y="0"/>
                  </a:lnTo>
                  <a:lnTo>
                    <a:pt x="0" y="531628"/>
                  </a:lnTo>
                  <a:close/>
                </a:path>
              </a:pathLst>
            </a:custGeom>
            <a:solidFill>
              <a:srgbClr val="66FFFF">
                <a:alpha val="52000"/>
              </a:srgb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524001" y="2133600"/>
              <a:ext cx="4191000" cy="533400"/>
            </a:xfrm>
            <a:custGeom>
              <a:avLst/>
              <a:gdLst>
                <a:gd name="connsiteX0" fmla="*/ 1063256 w 4221125"/>
                <a:gd name="connsiteY0" fmla="*/ 0 h 520995"/>
                <a:gd name="connsiteX1" fmla="*/ 0 w 4221125"/>
                <a:gd name="connsiteY1" fmla="*/ 520995 h 520995"/>
                <a:gd name="connsiteX2" fmla="*/ 3189767 w 4221125"/>
                <a:gd name="connsiteY2" fmla="*/ 520995 h 520995"/>
                <a:gd name="connsiteX3" fmla="*/ 4221125 w 4221125"/>
                <a:gd name="connsiteY3" fmla="*/ 10632 h 520995"/>
                <a:gd name="connsiteX4" fmla="*/ 1063256 w 4221125"/>
                <a:gd name="connsiteY4" fmla="*/ 0 h 52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1125" h="520995">
                  <a:moveTo>
                    <a:pt x="1063256" y="0"/>
                  </a:moveTo>
                  <a:lnTo>
                    <a:pt x="0" y="520995"/>
                  </a:lnTo>
                  <a:lnTo>
                    <a:pt x="3189767" y="520995"/>
                  </a:lnTo>
                  <a:lnTo>
                    <a:pt x="4221125" y="10632"/>
                  </a:lnTo>
                  <a:lnTo>
                    <a:pt x="1063256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  <a:alpha val="72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393200" y="2747287"/>
            <a:ext cx="1752600" cy="18288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ত</a:t>
            </a:r>
          </a:p>
        </p:txBody>
      </p:sp>
    </p:spTree>
    <p:extLst>
      <p:ext uri="{BB962C8B-B14F-4D97-AF65-F5344CB8AC3E}">
        <p14:creationId xmlns:p14="http://schemas.microsoft.com/office/powerpoint/2010/main" val="1844967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  <p:bldP spid="35" grpId="0"/>
      <p:bldP spid="4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BC79-BBEB-4107-BD0F-C5EAE680D9E1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59734" y="220404"/>
            <a:ext cx="247365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ট্রাপিজিয়ামক্ষেত্রঃ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71749" y="2371086"/>
            <a:ext cx="842889" cy="49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7792872" y="2382116"/>
            <a:ext cx="675439" cy="493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79374" y="1222740"/>
            <a:ext cx="675439" cy="493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34349" y="1226104"/>
            <a:ext cx="675439" cy="493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09800" y="3809291"/>
            <a:ext cx="8686808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যে চতুর্ভুজের এক জোড়া বিপরীত বাহু সমান্তরাল, </a:t>
            </a:r>
            <a:r>
              <a:rPr lang="bn-IN" sz="2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bn-BD" sz="28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ট্রাপিজিয়াম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বলা হয়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ট্রাপিজিয়ামের সীমাবদ্ধ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ক্ষেত্রকে ট্রাপিজিয়ামক্ষেত্র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 ABCD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ট্রাপিজিয়ামক্ষেত্র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|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rapezoid 51"/>
          <p:cNvSpPr/>
          <p:nvPr/>
        </p:nvSpPr>
        <p:spPr>
          <a:xfrm>
            <a:off x="4907391" y="1469632"/>
            <a:ext cx="2903215" cy="1246737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693193" y="3038546"/>
            <a:ext cx="3482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sym typeface="Math1" panose="05000800060100000101" pitchFamily="2" charset="2"/>
              </a:rPr>
              <a:t>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400" b="1" dirty="0" smtClean="0"/>
              <a:t>AB </a:t>
            </a:r>
            <a:r>
              <a:rPr lang="en-US" sz="2400" b="1" dirty="0" err="1" smtClean="0"/>
              <a:t>ll</a:t>
            </a:r>
            <a:r>
              <a:rPr lang="en-US" sz="2400" b="1" dirty="0" smtClean="0"/>
              <a:t> DC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36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75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75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75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2" grpId="0"/>
      <p:bldP spid="37" grpId="0"/>
      <p:bldP spid="46" grpId="0"/>
      <p:bldP spid="52" grpId="0" animBg="1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023018" y="108606"/>
            <a:ext cx="7871609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ট্রাপিজিয়ামের ক্ষেত্রফলের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 নির্ণয়ঃ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C17B-8422-4D4A-86AC-7209270FD49D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11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2470243" y="1220336"/>
            <a:ext cx="4995081" cy="1415957"/>
            <a:chOff x="2565779" y="1343168"/>
            <a:chExt cx="4995081" cy="1415957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2565779" y="1343168"/>
              <a:ext cx="3373278" cy="352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127612" y="2688609"/>
              <a:ext cx="4433248" cy="705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565779" y="1378426"/>
              <a:ext cx="561833" cy="13806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939057" y="1343168"/>
              <a:ext cx="1621803" cy="13454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2497539" y="2356091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2023018" y="989503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12772" y="83426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5685" y="2288527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5822659" y="1220335"/>
            <a:ext cx="20862" cy="1380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027527" y="1255594"/>
            <a:ext cx="20862" cy="1380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695915" y="1195654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472307" y="2174629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3059372" y="1220335"/>
            <a:ext cx="2784149" cy="14110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3066196" y="2817756"/>
            <a:ext cx="171051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834432" y="2565776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5193870" y="2773400"/>
            <a:ext cx="2298750" cy="232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2396839" y="989503"/>
            <a:ext cx="1546225" cy="125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062194" y="738494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63" name="Straight Arrow Connector 62"/>
          <p:cNvCxnSpPr>
            <a:stCxn id="62" idx="3"/>
          </p:cNvCxnSpPr>
          <p:nvPr/>
        </p:nvCxnSpPr>
        <p:spPr>
          <a:xfrm>
            <a:off x="4408764" y="969327"/>
            <a:ext cx="1413895" cy="298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832790" y="167277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37958" y="178254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/>
              <p:cNvSpPr txBox="1"/>
              <p:nvPr/>
            </p:nvSpPr>
            <p:spPr>
              <a:xfrm>
                <a:off x="838670" y="2987105"/>
                <a:ext cx="10240304" cy="365587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মনেকরি,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ABCD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ট্রাপিজিয়ামক্ষেত্রের সমান্তরাল বাহুদ্বয়ের দৈর্ঘ্য যথাক্রমে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AB=a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একক,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CD=c</a:t>
                </a:r>
                <a:r>
                  <a:rPr lang="bn-BD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 </a:t>
                </a:r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এদের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মধ্যবর্তী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দূরত্ব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CE=AF=h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একক।</a:t>
                </a:r>
              </a:p>
              <a:p>
                <a:r>
                  <a:rPr lang="bn-BD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ট্রাপিজিয়ামের কর্ণ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AC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ট্রাপিজিয়ামক্ষেত্রটিকে </a:t>
                </a:r>
                <a:r>
                  <a:rPr lang="en-US" sz="2400" dirty="0" smtClean="0"/>
                  <a:t>ΔABC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:r>
                  <a:rPr lang="en-US" sz="2400" dirty="0" smtClean="0"/>
                  <a:t>ΔACD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 বিভক্ত করেছে।</a:t>
                </a:r>
              </a:p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সুতরাং, ট্রাপিজিয়াম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ABCD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 = </a:t>
                </a:r>
                <a:r>
                  <a:rPr lang="en-US" sz="2400" dirty="0" smtClean="0"/>
                  <a:t>ΔABC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 +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ΔAC</a:t>
                </a:r>
                <a:r>
                  <a:rPr lang="en-US" sz="2400" dirty="0"/>
                  <a:t>D</a:t>
                </a:r>
                <a:r>
                  <a:rPr lang="en-US" sz="2400" dirty="0" smtClean="0"/>
                  <a:t> </a:t>
                </a:r>
                <a:r>
                  <a:rPr lang="bn-BD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     = </a:t>
                </a:r>
                <a:r>
                  <a:rPr lang="bn-BD" sz="24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AB</a:t>
                </a:r>
                <a:r>
                  <a:rPr lang="bn-BD" sz="2400" dirty="0"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en-US" sz="24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</a:t>
                </a:r>
                <a:r>
                  <a:rPr lang="bn-BD" sz="24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CE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CD</a:t>
                </a:r>
                <a:r>
                  <a:rPr lang="bn-BD" sz="2400" dirty="0" smtClean="0"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AF </a:t>
                </a:r>
              </a:p>
              <a:p>
                <a:r>
                  <a:rPr lang="en-US" sz="24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                                              =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4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ah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:r>
                  <a:rPr lang="en-US" sz="24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bh</a:t>
                </a:r>
              </a:p>
              <a:p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(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a+b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)</a:t>
                </a:r>
                <a:r>
                  <a:rPr lang="en-US" sz="24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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h</a:t>
                </a:r>
                <a:r>
                  <a:rPr lang="bn-BD" sz="24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:endParaRPr lang="en-US" sz="2400" dirty="0" smtClean="0">
                  <a:latin typeface="Arial Unicode MS"/>
                  <a:ea typeface="Arial Unicode MS"/>
                  <a:cs typeface="Arial Unicode MS"/>
                  <a:sym typeface="Math1" panose="05000800060100000101" pitchFamily="2" charset="2"/>
                </a:endParaRPr>
              </a:p>
              <a:p>
                <a:r>
                  <a:rPr lang="en-US" sz="24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                                              = 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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সমান্তরাল বাহুদ্বয়ের যোগফল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</a:t>
                </a:r>
                <a:r>
                  <a:rPr lang="bn-BD" sz="24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:r>
                  <a:rPr lang="bn-BD" sz="2400" dirty="0" smtClean="0"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  <a:sym typeface="Math1" panose="05000800060100000101" pitchFamily="2" charset="2"/>
                  </a:rPr>
                  <a:t>তাদের </a:t>
                </a:r>
                <a:r>
                  <a:rPr lang="bn-BD" sz="2400" dirty="0" smtClean="0"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  <a:sym typeface="Math1" panose="05000800060100000101" pitchFamily="2" charset="2"/>
                  </a:rPr>
                  <a:t>লম্বদূরত্ব</a:t>
                </a:r>
                <a:endPara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670" y="2987105"/>
                <a:ext cx="10240304" cy="3655873"/>
              </a:xfrm>
              <a:prstGeom prst="rect">
                <a:avLst/>
              </a:prstGeom>
              <a:blipFill>
                <a:blip r:embed="rId2"/>
                <a:stretch>
                  <a:fillRect l="-953" t="-1333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430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75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25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75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25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75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25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75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25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25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25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25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250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750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825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925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25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500"/>
                                        <p:tgtEl>
                                          <p:spTgt spid="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1" grpId="0"/>
      <p:bldP spid="42" grpId="0"/>
      <p:bldP spid="43" grpId="0"/>
      <p:bldP spid="44" grpId="0"/>
      <p:bldP spid="49" grpId="0"/>
      <p:bldP spid="50" grpId="0"/>
      <p:bldP spid="56" grpId="0"/>
      <p:bldP spid="62" grpId="0"/>
      <p:bldP spid="68" grpId="0"/>
      <p:bldP spid="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364342" y="403108"/>
            <a:ext cx="9267265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D8D3-8CD9-4D83-BB8D-C47E85ABBC93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12</a:t>
            </a:fld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910687" y="4172339"/>
            <a:ext cx="8830101" cy="1752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ট্রাপিজিয়ামটির সমান্তরাল বাহু দুটির দৈর্ঘ্যের অন্তর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AB - CD=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8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সে</a:t>
            </a:r>
            <a:r>
              <a:rPr lang="en-US" sz="2800" dirty="0">
                <a:solidFill>
                  <a:schemeClr val="tx1"/>
                </a:solidFill>
                <a:ea typeface="+mj-ea"/>
                <a:cs typeface="NikoshBAN" pitchFamily="2" charset="0"/>
              </a:rPr>
              <a:t>.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মি</a:t>
            </a:r>
            <a:r>
              <a:rPr lang="en-US" sz="2800" noProof="0" dirty="0" smtClean="0">
                <a:solidFill>
                  <a:schemeClr val="tx1"/>
                </a:solidFill>
                <a:ea typeface="+mj-ea"/>
                <a:cs typeface="NikoshBAN" pitchFamily="2" charset="0"/>
              </a:rPr>
              <a:t>.</a:t>
            </a:r>
          </a:p>
          <a:p>
            <a:pPr lvl="0">
              <a:spcBef>
                <a:spcPct val="0"/>
              </a:spcBef>
            </a:pP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এবং 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এদের লম্ব দূরত্ব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24 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সে</a:t>
            </a:r>
            <a:r>
              <a:rPr lang="en-US" sz="2800" dirty="0">
                <a:solidFill>
                  <a:schemeClr val="tx1"/>
                </a:solidFill>
                <a:ea typeface="+mj-ea"/>
                <a:cs typeface="NikoshBAN" pitchFamily="2" charset="0"/>
              </a:rPr>
              <a:t>.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মি</a:t>
            </a:r>
            <a:r>
              <a:rPr lang="en-US" sz="2800" dirty="0">
                <a:solidFill>
                  <a:schemeClr val="tx1"/>
                </a:solidFill>
                <a:ea typeface="+mj-ea"/>
                <a:cs typeface="NikoshBAN" pitchFamily="2" charset="0"/>
              </a:rPr>
              <a:t>.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। 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যদি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ট্রাপিজিয়ামের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 ক্ষেত্রফল </a:t>
            </a:r>
            <a:r>
              <a:rPr lang="en-US" sz="2800" dirty="0" smtClean="0">
                <a:ea typeface="+mj-ea"/>
                <a:cs typeface="NikoshBAN" pitchFamily="2" charset="0"/>
              </a:rPr>
              <a:t>312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বর্গসে</a:t>
            </a:r>
            <a:r>
              <a:rPr lang="en-US" sz="2800" dirty="0">
                <a:solidFill>
                  <a:schemeClr val="tx1"/>
                </a:solidFill>
                <a:ea typeface="+mj-ea"/>
                <a:cs typeface="NikoshBAN" pitchFamily="2" charset="0"/>
              </a:rPr>
              <a:t>.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মি</a:t>
            </a:r>
            <a:r>
              <a:rPr lang="en-US" sz="2800" dirty="0">
                <a:solidFill>
                  <a:schemeClr val="tx1"/>
                </a:solidFill>
                <a:ea typeface="+mj-ea"/>
                <a:cs typeface="NikoshBAN" pitchFamily="2" charset="0"/>
              </a:rPr>
              <a:t>.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 হয়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,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তবে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বাহু দুটির দৈর্ঘ্য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নির্ণয় কর।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0304" y="2794169"/>
            <a:ext cx="842889" cy="49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7151427" y="2805199"/>
            <a:ext cx="675439" cy="493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37929" y="1645823"/>
            <a:ext cx="675439" cy="493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92904" y="1649187"/>
            <a:ext cx="675439" cy="493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20" name="Trapezoid 19"/>
          <p:cNvSpPr/>
          <p:nvPr/>
        </p:nvSpPr>
        <p:spPr>
          <a:xfrm>
            <a:off x="4265946" y="1892715"/>
            <a:ext cx="2903215" cy="1246737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24 cm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390866" y="1892715"/>
            <a:ext cx="13647" cy="1246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48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/>
      <p:bldP spid="17" grpId="0"/>
      <p:bldP spid="18" grpId="0"/>
      <p:bldP spid="19" grpId="0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2"/>
              <p:cNvSpPr txBox="1">
                <a:spLocks/>
              </p:cNvSpPr>
              <p:nvPr/>
            </p:nvSpPr>
            <p:spPr>
              <a:xfrm>
                <a:off x="1230475" y="1726186"/>
                <a:ext cx="9975376" cy="463016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করি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,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ট্রাপিজিয়ামের  সমান্তরাল বাহুর</a:t>
                </a:r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একটির </a:t>
                </a:r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দৈর্ঘ্য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CD </a:t>
                </a:r>
                <a:r>
                  <a:rPr lang="bn-IN" sz="20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>
                    <a:cs typeface="NikoshBAN" pitchFamily="2" charset="0"/>
                  </a:rPr>
                  <a:t>a</a:t>
                </a:r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সে</a:t>
                </a:r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মি</a:t>
                </a:r>
                <a:r>
                  <a:rPr lang="bn-IN" sz="20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 সমান্তরাল অপর বাহুর </a:t>
                </a:r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দৈর্ঘ্য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AB</a:t>
                </a:r>
                <a:r>
                  <a:rPr lang="bn-IN" sz="20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b= </a:t>
                </a:r>
                <a:r>
                  <a:rPr lang="en-US" sz="2000" dirty="0">
                    <a:cs typeface="NikoshBAN" pitchFamily="2" charset="0"/>
                  </a:rPr>
                  <a:t>a+8</a:t>
                </a:r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সে</a:t>
                </a:r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মি,</a:t>
                </a:r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  <a:p>
                <a:pPr marL="0" lvl="0" indent="0">
                  <a:buNone/>
                </a:pP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দেওয়া আছে, ট্রাপিজিয়ামের</a:t>
                </a:r>
                <a:r>
                  <a:rPr lang="bn-BD" sz="2000" dirty="0" smtClean="0">
                    <a:cs typeface="NikoshBAN" pitchFamily="2" charset="0"/>
                  </a:rPr>
                  <a:t> </a:t>
                </a:r>
                <a:r>
                  <a:rPr lang="bn-BD" sz="2000" dirty="0">
                    <a:cs typeface="NikoshBAN" pitchFamily="2" charset="0"/>
                  </a:rPr>
                  <a:t>ক্ষেত্রফল </a:t>
                </a:r>
                <a:r>
                  <a:rPr lang="en-US" sz="2000" dirty="0">
                    <a:cs typeface="NikoshBAN" pitchFamily="2" charset="0"/>
                  </a:rPr>
                  <a:t>312 </a:t>
                </a:r>
                <a:r>
                  <a:rPr lang="bn-BD" sz="2000" dirty="0">
                    <a:cs typeface="NikoshBAN" pitchFamily="2" charset="0"/>
                  </a:rPr>
                  <a:t>বর্গসেমি লম্ব দূরত্ব </a:t>
                </a:r>
                <a:r>
                  <a:rPr lang="en-US" sz="2000" dirty="0" smtClean="0">
                    <a:cs typeface="NikoshBAN" pitchFamily="2" charset="0"/>
                  </a:rPr>
                  <a:t>h</a:t>
                </a:r>
                <a:r>
                  <a:rPr lang="bn-BD" sz="2000" dirty="0" smtClean="0">
                    <a:cs typeface="NikoshBAN" pitchFamily="2" charset="0"/>
                  </a:rPr>
                  <a:t>=</a:t>
                </a:r>
                <a:r>
                  <a:rPr lang="en-US" sz="2000" dirty="0">
                    <a:cs typeface="NikoshBAN" pitchFamily="2" charset="0"/>
                  </a:rPr>
                  <a:t>24 </a:t>
                </a:r>
                <a:r>
                  <a:rPr lang="bn-BD" sz="2000" dirty="0" smtClean="0">
                    <a:cs typeface="NikoshBAN" pitchFamily="2" charset="0"/>
                  </a:rPr>
                  <a:t>সেমি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আমরাজানি,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ট্রাপিজিয়ামের</a:t>
                </a:r>
                <a:r>
                  <a:rPr lang="bn-BD" sz="2000" dirty="0" smtClean="0">
                    <a:cs typeface="NikoshBAN" pitchFamily="2" charset="0"/>
                  </a:rPr>
                  <a:t> </a:t>
                </a:r>
                <a:r>
                  <a:rPr lang="bn-BD" sz="2000" dirty="0">
                    <a:cs typeface="NikoshBAN" pitchFamily="2" charset="0"/>
                  </a:rPr>
                  <a:t>ক্ষেত্রফল </a:t>
                </a:r>
                <a:r>
                  <a:rPr lang="en-US" sz="2000" dirty="0" smtClean="0">
                    <a:cs typeface="NikoshBAN" pitchFamily="2" charset="0"/>
                  </a:rPr>
                  <a:t> </a:t>
                </a:r>
                <a:r>
                  <a:rPr lang="bn-BD" sz="2000" dirty="0" smtClean="0"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(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a+b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)</a:t>
                </a:r>
                <a:r>
                  <a:rPr lang="en-US" sz="20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 </a:t>
                </a:r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h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                         </a:t>
                </a:r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                </a:t>
                </a:r>
                <a:r>
                  <a:rPr lang="bn-BD" sz="2000" dirty="0" smtClean="0">
                    <a:cs typeface="NikoshBAN" pitchFamily="2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bn-BD" sz="2000" dirty="0" smtClean="0">
                    <a:cs typeface="NikoshBAN" pitchFamily="2" charset="0"/>
                  </a:rPr>
                  <a:t> </a:t>
                </a:r>
                <a:r>
                  <a:rPr lang="en-US" sz="2000" dirty="0">
                    <a:cs typeface="NikoshBAN" pitchFamily="2" charset="0"/>
                  </a:rPr>
                  <a:t>(a+ a+ 8)×</a:t>
                </a:r>
                <a:r>
                  <a:rPr lang="en-US" sz="2000" dirty="0" smtClean="0">
                    <a:cs typeface="NikoshBAN" pitchFamily="2" charset="0"/>
                  </a:rPr>
                  <a:t>24</a:t>
                </a:r>
                <a:r>
                  <a:rPr lang="bn-BD" sz="2000" dirty="0">
                    <a:cs typeface="NikoshBAN" pitchFamily="2" charset="0"/>
                  </a:rPr>
                  <a:t> </a:t>
                </a:r>
                <a:endParaRPr lang="en-US" sz="2000" dirty="0" smtClean="0"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cs typeface="NikoshBAN" pitchFamily="2" charset="0"/>
                  </a:rPr>
                  <a:t> </a:t>
                </a:r>
                <a:r>
                  <a:rPr lang="en-US" sz="2000" dirty="0" smtClean="0">
                    <a:cs typeface="NikoshBAN" pitchFamily="2" charset="0"/>
                  </a:rPr>
                  <a:t>                              </a:t>
                </a:r>
                <a:r>
                  <a:rPr lang="en-US" sz="2000" dirty="0" smtClean="0">
                    <a:cs typeface="NikoshBAN" pitchFamily="2" charset="0"/>
                  </a:rPr>
                  <a:t>                       </a:t>
                </a:r>
                <a:r>
                  <a:rPr lang="bn-BD" sz="2000" dirty="0" smtClean="0">
                    <a:cs typeface="NikoshBAN" pitchFamily="2" charset="0"/>
                  </a:rPr>
                  <a:t>=  </a:t>
                </a:r>
                <a:r>
                  <a:rPr lang="en-US" sz="2000" dirty="0" smtClean="0">
                    <a:cs typeface="NikoshBAN" pitchFamily="2" charset="0"/>
                  </a:rPr>
                  <a:t>12</a:t>
                </a:r>
                <a:r>
                  <a:rPr lang="en-US" sz="2000" dirty="0">
                    <a:cs typeface="NikoshBAN" pitchFamily="2" charset="0"/>
                  </a:rPr>
                  <a:t>× </a:t>
                </a:r>
                <a:r>
                  <a:rPr lang="en-US" sz="2000" dirty="0" smtClean="0">
                    <a:cs typeface="NikoshBAN" pitchFamily="2" charset="0"/>
                  </a:rPr>
                  <a:t>(</a:t>
                </a:r>
                <a:r>
                  <a:rPr lang="en-US" sz="2000" dirty="0">
                    <a:cs typeface="NikoshBAN" pitchFamily="2" charset="0"/>
                  </a:rPr>
                  <a:t>2a + </a:t>
                </a:r>
                <a:r>
                  <a:rPr lang="en-US" sz="2000" dirty="0" smtClean="0">
                    <a:cs typeface="NikoshBAN" pitchFamily="2" charset="0"/>
                  </a:rPr>
                  <a:t>8)</a:t>
                </a:r>
                <a:r>
                  <a:rPr lang="bn-BD" sz="2000" dirty="0">
                    <a:cs typeface="NikoshBAN" pitchFamily="2" charset="0"/>
                  </a:rPr>
                  <a:t> </a:t>
                </a:r>
                <a:endParaRPr lang="en-US" sz="2000" dirty="0" smtClean="0"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cs typeface="NikoshBAN" pitchFamily="2" charset="0"/>
                  </a:rPr>
                  <a:t>                                </a:t>
                </a:r>
                <a:r>
                  <a:rPr lang="en-US" sz="2000" dirty="0" smtClean="0">
                    <a:cs typeface="NikoshBAN" pitchFamily="2" charset="0"/>
                  </a:rPr>
                  <a:t>                      </a:t>
                </a:r>
                <a:r>
                  <a:rPr lang="bn-BD" sz="2000" dirty="0" smtClean="0">
                    <a:cs typeface="NikoshBAN" pitchFamily="2" charset="0"/>
                  </a:rPr>
                  <a:t>=  </a:t>
                </a:r>
                <a:r>
                  <a:rPr lang="en-US" sz="2000" dirty="0">
                    <a:cs typeface="NikoshBAN" pitchFamily="2" charset="0"/>
                  </a:rPr>
                  <a:t>24(a + 4</a:t>
                </a:r>
                <a:r>
                  <a:rPr lang="en-US" sz="2000" dirty="0" smtClean="0">
                    <a:cs typeface="NikoshBAN" pitchFamily="2" charset="0"/>
                  </a:rPr>
                  <a:t>) </a:t>
                </a:r>
                <a:r>
                  <a:rPr lang="bn-BD" sz="2000" dirty="0">
                    <a:cs typeface="NikoshBAN" pitchFamily="2" charset="0"/>
                  </a:rPr>
                  <a:t>বর্গ</a:t>
                </a:r>
                <a:r>
                  <a:rPr lang="en-US" sz="2000" dirty="0">
                    <a:cs typeface="NikoshBAN" pitchFamily="2" charset="0"/>
                  </a:rPr>
                  <a:t> </a:t>
                </a:r>
                <a:r>
                  <a:rPr lang="bn-BD" sz="2000" dirty="0">
                    <a:cs typeface="NikoshBAN" pitchFamily="2" charset="0"/>
                  </a:rPr>
                  <a:t>সে</a:t>
                </a:r>
                <a:r>
                  <a:rPr lang="en-US" sz="2000" dirty="0">
                    <a:cs typeface="NikoshBAN" pitchFamily="2" charset="0"/>
                  </a:rPr>
                  <a:t>.</a:t>
                </a:r>
                <a:r>
                  <a:rPr lang="bn-BD" sz="2000" dirty="0">
                    <a:cs typeface="NikoshBAN" pitchFamily="2" charset="0"/>
                  </a:rPr>
                  <a:t>মি</a:t>
                </a:r>
                <a:r>
                  <a:rPr lang="en-US" sz="2000" dirty="0" smtClean="0">
                    <a:cs typeface="NikoshBAN" pitchFamily="2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cs typeface="NikoshBAN" pitchFamily="2" charset="0"/>
                    <a:sym typeface="Symbol"/>
                  </a:rPr>
                  <a:t>                   </a:t>
                </a:r>
                <a:r>
                  <a:rPr lang="bn-BD" sz="2000" dirty="0" smtClean="0">
                    <a:cs typeface="NikoshBAN" pitchFamily="2" charset="0"/>
                    <a:sym typeface="Symbol"/>
                  </a:rPr>
                  <a:t>প্রশ্নমতে</a:t>
                </a:r>
                <a:r>
                  <a:rPr lang="bn-BD" sz="2000" dirty="0">
                    <a:cs typeface="NikoshBAN" pitchFamily="2" charset="0"/>
                    <a:sym typeface="Symbol"/>
                  </a:rPr>
                  <a:t>, </a:t>
                </a:r>
                <a:r>
                  <a:rPr lang="en-US" sz="2000" dirty="0" smtClean="0">
                    <a:cs typeface="NikoshBAN" pitchFamily="2" charset="0"/>
                    <a:sym typeface="Symbol"/>
                  </a:rPr>
                  <a:t>    </a:t>
                </a:r>
                <a:r>
                  <a:rPr lang="en-US" sz="2000" dirty="0" smtClean="0">
                    <a:cs typeface="NikoshBAN" pitchFamily="2" charset="0"/>
                  </a:rPr>
                  <a:t>24(a </a:t>
                </a:r>
                <a:r>
                  <a:rPr lang="en-US" sz="2000" dirty="0">
                    <a:cs typeface="NikoshBAN" pitchFamily="2" charset="0"/>
                  </a:rPr>
                  <a:t>+ 4) = 312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 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2000" dirty="0">
                    <a:cs typeface="NikoshBAN" pitchFamily="2" charset="0"/>
                  </a:rPr>
                  <a:t> a + 4 = </a:t>
                </a:r>
                <a:r>
                  <a:rPr lang="en-US" sz="2000" dirty="0" smtClean="0">
                    <a:cs typeface="NikoshBAN" pitchFamily="2" charset="0"/>
                  </a:rPr>
                  <a:t>13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                                 ∴ </a:t>
                </a:r>
                <a:r>
                  <a:rPr lang="en-US" sz="2000" dirty="0">
                    <a:cs typeface="NikoshBAN" pitchFamily="2" charset="0"/>
                  </a:rPr>
                  <a:t>a  = 13 </a:t>
                </a:r>
                <a:r>
                  <a:rPr lang="en-US" sz="2000" dirty="0" smtClean="0">
                    <a:cs typeface="NikoshBAN" pitchFamily="2" charset="0"/>
                  </a:rPr>
                  <a:t>– 4  </a:t>
                </a:r>
                <a:r>
                  <a:rPr lang="en-US" sz="2000" dirty="0">
                    <a:cs typeface="NikoshBAN" pitchFamily="2" charset="0"/>
                  </a:rPr>
                  <a:t>= </a:t>
                </a:r>
                <a:r>
                  <a:rPr lang="en-US" sz="2000" dirty="0" smtClean="0">
                    <a:cs typeface="NikoshBAN" pitchFamily="2" charset="0"/>
                  </a:rPr>
                  <a:t>9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</a:t>
                </a:r>
                <a:r>
                  <a:rPr lang="en-US" sz="20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ট্রাপিজিয়ামের 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সমান্তরাল বাহুর</a:t>
                </a:r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একটির </a:t>
                </a:r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দৈর্ঘ্য =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>
                    <a:cs typeface="NikoshBAN" pitchFamily="2" charset="0"/>
                  </a:rPr>
                  <a:t>9</a:t>
                </a:r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সে</a:t>
                </a:r>
                <a:r>
                  <a:rPr lang="bn-IN" sz="2000" dirty="0" smtClean="0">
                    <a:latin typeface="NikoshBAN" pitchFamily="2" charset="0"/>
                    <a:cs typeface="NikoshBAN" pitchFamily="2" charset="0"/>
                  </a:rPr>
                  <a:t>মি</a:t>
                </a:r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pPr marL="0" lvl="0" indent="0">
                  <a:buNone/>
                </a:pPr>
                <a:r>
                  <a:rPr lang="en-US" sz="20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            ∴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অপর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বাহুর </a:t>
                </a:r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দৈর্ঘ্য =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>
                    <a:cs typeface="NikoshBAN" pitchFamily="2" charset="0"/>
                  </a:rPr>
                  <a:t>9+8 = 17</a:t>
                </a:r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সে</a:t>
                </a:r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মি,</a:t>
                </a:r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>
                    <a:cs typeface="NikoshBAN" pitchFamily="2" charset="0"/>
                  </a:rPr>
                  <a:t>                  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>
                  <a:latin typeface="Arial Unicode MS"/>
                  <a:ea typeface="Arial Unicode MS"/>
                  <a:cs typeface="Arial Unicode MS"/>
                  <a:sym typeface="Math1" panose="05000800060100000101" pitchFamily="2" charset="2"/>
                </a:endParaRPr>
              </a:p>
              <a:p>
                <a:pPr marL="0" indent="0">
                  <a:buNone/>
                </a:pPr>
                <a:endParaRPr lang="en-US" sz="2000" dirty="0">
                  <a:latin typeface="Arial Unicode MS"/>
                  <a:ea typeface="Arial Unicode MS"/>
                  <a:cs typeface="Arial Unicode MS"/>
                  <a:sym typeface="Math1" panose="05000800060100000101" pitchFamily="2" charset="2"/>
                </a:endParaRPr>
              </a:p>
              <a:p>
                <a:pPr marL="0" lvl="0" indent="0">
                  <a:buNone/>
                </a:pPr>
                <a:endParaRPr lang="bn-BD" sz="2000" dirty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lvl="0" indent="0">
                  <a:buNone/>
                </a:pPr>
                <a:endParaRPr lang="bn-BD" sz="2000" dirty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endParaRPr lang="bn-IN" sz="2000" dirty="0" smtClean="0"/>
              </a:p>
              <a:p>
                <a:pPr marL="0" indent="0">
                  <a:buNone/>
                </a:pPr>
                <a:r>
                  <a:rPr lang="bn-IN" sz="2000" dirty="0"/>
                  <a:t> </a:t>
                </a:r>
                <a:r>
                  <a:rPr lang="bn-IN" sz="2000" dirty="0" smtClean="0"/>
                  <a:t>     </a:t>
                </a:r>
              </a:p>
            </p:txBody>
          </p:sp>
        </mc:Choice>
        <mc:Fallback>
          <p:sp>
            <p:nvSpPr>
              <p:cNvPr id="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475" y="1726186"/>
                <a:ext cx="9975376" cy="4630164"/>
              </a:xfrm>
              <a:prstGeom prst="rect">
                <a:avLst/>
              </a:prstGeom>
              <a:blipFill>
                <a:blip r:embed="rId2"/>
                <a:stretch>
                  <a:fillRect l="-672" t="-1316" b="-1231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26325" y="121696"/>
            <a:ext cx="1955985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DC62-F924-411D-91B5-4CFD382CE2D1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30304" y="1279263"/>
            <a:ext cx="842889" cy="49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151427" y="1290293"/>
            <a:ext cx="675439" cy="493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7929" y="130917"/>
            <a:ext cx="675439" cy="493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92904" y="134281"/>
            <a:ext cx="675439" cy="493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12" name="Trapezoid 11"/>
          <p:cNvSpPr/>
          <p:nvPr/>
        </p:nvSpPr>
        <p:spPr>
          <a:xfrm>
            <a:off x="4265946" y="377809"/>
            <a:ext cx="2903215" cy="1246737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24 cm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390866" y="377809"/>
            <a:ext cx="13647" cy="1246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17448" y="255369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76641" y="1213701"/>
            <a:ext cx="64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+8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829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25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75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25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75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25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25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75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725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9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75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4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250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  <p:bldP spid="10" grpId="0"/>
      <p:bldP spid="11" grpId="0"/>
      <p:bldP spid="12" grpId="0" animBg="1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208165" y="-24906"/>
            <a:ext cx="9198592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025E1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81464" y="5189028"/>
            <a:ext cx="4818297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025E1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ট্রাপিজিয়ামের ক্ষেত্রফল নির্ণয়ের সূত্র কী?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1081464" y="4084210"/>
            <a:ext cx="481829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নির্ণয়ের সূত্র কী?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81464" y="5844244"/>
            <a:ext cx="48182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ABCD </a:t>
            </a:r>
            <a:r>
              <a:rPr lang="bn-BD" sz="2400" dirty="0"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ট্রাপিজিয়ামের</a:t>
            </a:r>
            <a:r>
              <a:rPr lang="bn-BD" sz="2400" dirty="0">
                <a:cs typeface="NikoshBAN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81464" y="4622409"/>
            <a:ext cx="4818296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rgbClr val="000099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AECF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কত?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3098-2E46-47B7-AA13-8FF69AA0A859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hamidurrahman57@gmail.com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14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970078" y="4622410"/>
            <a:ext cx="579429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rgbClr val="000099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cs typeface="NikoshBAN" panose="02000000000000000000" pitchFamily="2" charset="0"/>
              </a:rPr>
              <a:t>উত্তরঃ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12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0</a:t>
            </a:r>
            <a:r>
              <a:rPr lang="bn-IN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ea typeface="Arial Unicode MS"/>
                <a:cs typeface="NikoshBAN" panose="02000000000000000000" pitchFamily="2" charset="0"/>
              </a:rPr>
              <a:t>বর্গ সে.মি.</a:t>
            </a:r>
            <a:endParaRPr lang="en-US" sz="2400" dirty="0"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87646" y="5855816"/>
            <a:ext cx="5803553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000099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16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0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IN" sz="2400" dirty="0">
                <a:latin typeface="NikoshBAN" panose="02000000000000000000" pitchFamily="2" charset="0"/>
                <a:ea typeface="Arial Unicode MS"/>
                <a:cs typeface="NikoshBAN" panose="02000000000000000000" pitchFamily="2" charset="0"/>
              </a:rPr>
              <a:t>বর্গ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96907" y="4084211"/>
            <a:ext cx="576746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BD" sz="2400" dirty="0" smtClean="0">
                <a:latin typeface="NikoshBAN" panose="02000000000000000000" pitchFamily="2" charset="0"/>
                <a:ea typeface="Arial Unicode MS"/>
                <a:cs typeface="NikoshBAN" panose="02000000000000000000" pitchFamily="2" charset="0"/>
              </a:rPr>
              <a:t>ভুমি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Arial Unicode MS"/>
                <a:ea typeface="Arial Unicode MS"/>
                <a:cs typeface="Arial Unicode MS"/>
                <a:sym typeface="Math1" panose="05000800060100000101" pitchFamily="2" charset="2"/>
              </a:rPr>
              <a:t> </a:t>
            </a:r>
            <a:r>
              <a:rPr lang="bn-BD" sz="2400" dirty="0">
                <a:latin typeface="NikoshBAN" pitchFamily="2" charset="0"/>
                <a:ea typeface="Arial Unicode MS"/>
                <a:cs typeface="NikoshBAN" pitchFamily="2" charset="0"/>
              </a:rPr>
              <a:t>উচ্চতা 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5987646" y="5160609"/>
                <a:ext cx="5789234" cy="61388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rgbClr val="025E1E"/>
                </a:solidFill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উত্তরঃ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 </a:t>
                </a:r>
                <a:r>
                  <a:rPr lang="bn-BD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সমান্তরাল বাহুদ্বয়ের যোগফল </a:t>
                </a:r>
                <a:r>
                  <a:rPr lang="en-US" sz="24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</a:t>
                </a:r>
                <a:r>
                  <a:rPr lang="bn-BD" sz="24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:r>
                  <a:rPr lang="bn-BD" sz="2400" dirty="0"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  <a:sym typeface="Math1" panose="05000800060100000101" pitchFamily="2" charset="2"/>
                  </a:rPr>
                  <a:t>তাদের লম্বদূরত্ব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646" y="5160609"/>
                <a:ext cx="5789234" cy="613886"/>
              </a:xfrm>
              <a:prstGeom prst="rect">
                <a:avLst/>
              </a:prstGeom>
              <a:blipFill>
                <a:blip r:embed="rId3"/>
                <a:stretch>
                  <a:fillRect l="-1471" b="-12745"/>
                </a:stretch>
              </a:blipFill>
              <a:ln w="12700">
                <a:solidFill>
                  <a:srgbClr val="025E1E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3637287" y="1160059"/>
            <a:ext cx="3514140" cy="1420254"/>
            <a:chOff x="3637287" y="1214651"/>
            <a:chExt cx="3514140" cy="1420254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3924048" y="1214651"/>
              <a:ext cx="2171952" cy="136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3637287" y="2588130"/>
              <a:ext cx="3514140" cy="46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3637288" y="1228299"/>
              <a:ext cx="286760" cy="14066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5826698" y="1218496"/>
              <a:ext cx="286760" cy="14066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113458" y="1228299"/>
              <a:ext cx="1037969" cy="13832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3310842" y="2332968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/>
              <a:t>A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3490614" y="929226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/>
              <a:t>D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6130916" y="894068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/>
              <a:t>C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7256887" y="226023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/>
              <a:t>B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5639787" y="2504923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/>
              <a:t>E</a:t>
            </a:r>
            <a:endParaRPr lang="en-US" sz="2400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6096000" y="1166883"/>
            <a:ext cx="17458" cy="139691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580557" y="2868889"/>
            <a:ext cx="906580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AB=</a:t>
            </a:r>
            <a:r>
              <a:rPr lang="bn-IN" sz="2400" dirty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IN" sz="2400" dirty="0" smtClean="0">
                <a:latin typeface="Arial Unicode MS"/>
                <a:ea typeface="Arial Unicode MS"/>
                <a:cs typeface="Arial Unicode MS"/>
              </a:rPr>
              <a:t>25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সে.মি.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CD=</a:t>
            </a:r>
            <a:r>
              <a:rPr lang="bn-IN" sz="2400" dirty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1</a:t>
            </a:r>
            <a:r>
              <a:rPr lang="bn-IN" sz="2400" dirty="0" smtClean="0">
                <a:latin typeface="Arial Unicode MS"/>
                <a:ea typeface="Arial Unicode MS"/>
                <a:cs typeface="Arial Unicode MS"/>
              </a:rPr>
              <a:t>5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সে.মি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,CF=</a:t>
            </a:r>
            <a:r>
              <a:rPr lang="en-US" sz="2400" dirty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8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400" dirty="0" smtClean="0"/>
              <a:t>AB </a:t>
            </a:r>
            <a:r>
              <a:rPr lang="en-US" sz="2400" dirty="0" err="1" smtClean="0"/>
              <a:t>ll</a:t>
            </a:r>
            <a:r>
              <a:rPr lang="en-US" sz="2400" dirty="0" smtClean="0"/>
              <a:t> DC, AD</a:t>
            </a:r>
            <a:r>
              <a:rPr lang="en-US" sz="2400" dirty="0"/>
              <a:t> </a:t>
            </a:r>
            <a:r>
              <a:rPr lang="en-US" sz="2400" dirty="0" err="1"/>
              <a:t>ll</a:t>
            </a:r>
            <a:r>
              <a:rPr lang="en-US" sz="2400" dirty="0"/>
              <a:t> </a:t>
            </a:r>
            <a:r>
              <a:rPr lang="en-US" sz="2400" dirty="0" smtClean="0"/>
              <a:t>CE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996907" y="24798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943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2" grpId="0" animBg="1"/>
      <p:bldP spid="43" grpId="0" animBg="1"/>
      <p:bldP spid="35" grpId="0" animBg="1"/>
      <p:bldP spid="36" grpId="0" animBg="1"/>
      <p:bldP spid="37" grpId="0" animBg="1"/>
      <p:bldP spid="44" grpId="0" animBg="1"/>
      <p:bldP spid="25" grpId="0"/>
      <p:bldP spid="72" grpId="0"/>
      <p:bldP spid="73" grpId="0"/>
      <p:bldP spid="74" grpId="0"/>
      <p:bldP spid="75" grpId="0"/>
      <p:bldP spid="76" grpId="0" animBg="1"/>
      <p:bldP spid="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409938" y="4032759"/>
            <a:ext cx="9943862" cy="523220"/>
          </a:xfrm>
          <a:prstGeom prst="rect">
            <a:avLst/>
          </a:prstGeom>
          <a:solidFill>
            <a:srgbClr val="FF99FF"/>
          </a:solidFill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800" dirty="0"/>
              <a:t> </a:t>
            </a:r>
            <a:r>
              <a:rPr lang="en-US" sz="2800" dirty="0" smtClean="0"/>
              <a:t>ΔBCE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ক্ষেত্রফল নির্ণয় কর?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09938" y="4619901"/>
            <a:ext cx="9943862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কর্ণ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CD=</a:t>
            </a:r>
            <a:r>
              <a:rPr lang="en-US" sz="2800" dirty="0"/>
              <a:t> </a:t>
            </a:r>
            <a:r>
              <a:rPr lang="en-US" sz="2800" dirty="0" smtClean="0"/>
              <a:t>25</a:t>
            </a:r>
            <a:r>
              <a:rPr lang="bn-BD" sz="2800" dirty="0" smtClean="0"/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সে.মি.হলে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ADCE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 অপর কর্ণের দৈর্ঘ্য নির্ণয় কর?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09939" y="5245988"/>
            <a:ext cx="9943861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B05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গ </a:t>
            </a:r>
            <a:r>
              <a:rPr lang="en-US" sz="2800" dirty="0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)</a:t>
            </a:r>
            <a:r>
              <a:rPr lang="bn-BD" sz="2800" dirty="0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ABCD </a:t>
            </a:r>
            <a:r>
              <a:rPr lang="bn-BD" sz="2800" dirty="0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ট্রাপিজিয়ামক্ষেত্রের ক্ষেত্রফল নির্ণয় কর?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5516-2DC3-4EEB-93FD-B21E88281584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363" y="105746"/>
            <a:ext cx="7328848" cy="1381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64434" y="95943"/>
            <a:ext cx="23631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637287" y="1910697"/>
            <a:ext cx="3514140" cy="1420254"/>
            <a:chOff x="3637287" y="1214651"/>
            <a:chExt cx="3514140" cy="1420254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3924048" y="1214651"/>
              <a:ext cx="2171952" cy="136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3637287" y="2588130"/>
              <a:ext cx="3514140" cy="46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637288" y="1228299"/>
              <a:ext cx="286760" cy="14066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826698" y="1218496"/>
              <a:ext cx="286760" cy="14066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113458" y="1228299"/>
              <a:ext cx="1037969" cy="13832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3310842" y="30836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/>
              <a:t>A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490614" y="167986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/>
              <a:t>D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130916" y="164470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/>
              <a:t>C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7256887" y="3010868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/>
              <a:t>B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530603" y="280517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/>
              <a:t>E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6096000" y="1917521"/>
            <a:ext cx="17458" cy="139691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78795" y="2930281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632442" y="2379274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15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সে.মি.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18066" y="1548839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r>
              <a:rPr lang="en-US" sz="2000" dirty="0"/>
              <a:t>0</a:t>
            </a:r>
            <a:r>
              <a:rPr lang="en-US" sz="2000" dirty="0" smtClean="0"/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সে.মি.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20248" y="2379274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সে.মি.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637287" y="3541089"/>
            <a:ext cx="867834" cy="41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537490" y="3521718"/>
            <a:ext cx="1602462" cy="259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60208" y="3349124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সে.মি.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942241" y="1935301"/>
            <a:ext cx="1887686" cy="135184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32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3" grpId="0"/>
      <p:bldP spid="17" grpId="0"/>
      <p:bldP spid="18" grpId="0"/>
      <p:bldP spid="19" grpId="0"/>
      <p:bldP spid="20" grpId="0"/>
      <p:bldP spid="21" grpId="0"/>
      <p:bldP spid="23" grpId="0"/>
      <p:bldP spid="4" grpId="0"/>
      <p:bldP spid="25" grpId="0"/>
      <p:bldP spid="2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1" t="2260" r="8136" b="22034"/>
          <a:stretch/>
        </p:blipFill>
        <p:spPr>
          <a:xfrm>
            <a:off x="627905" y="276257"/>
            <a:ext cx="11755241" cy="59850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00809" y="3493826"/>
            <a:ext cx="4996881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34C9-8B26-426C-BC05-D581D472DE6D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9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5983288" y="1232774"/>
            <a:ext cx="5183187" cy="654050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B05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838200" y="383007"/>
            <a:ext cx="10329862" cy="792163"/>
          </a:xfrm>
          <a:solidFill>
            <a:srgbClr val="92D050"/>
          </a:solidFill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sz="half" idx="4294967295"/>
          </p:nvPr>
        </p:nvSpPr>
        <p:spPr>
          <a:xfrm>
            <a:off x="838200" y="1232774"/>
            <a:ext cx="5029200" cy="654050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40402"/>
            <a:ext cx="5029200" cy="37856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হামিদুর রহমান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সিনিয়র শিক্ষক (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গণিত ও বিজ্ঞান)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এম.এসসি,গণিত (প্রথম শ্রেণী)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ঘাটাইল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গণ পাইলট উচ্চ বিদ্যালয়।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ঘাটাইল,টাঙ্গাইল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3" name="Content Placeholder 8"/>
          <p:cNvSpPr txBox="1">
            <a:spLocks/>
          </p:cNvSpPr>
          <p:nvPr/>
        </p:nvSpPr>
        <p:spPr>
          <a:xfrm>
            <a:off x="6003131" y="1931365"/>
            <a:ext cx="5183981" cy="37946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C0000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শ্রেণি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ঃ দশম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(অধ্যায় -১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.2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বিশেষ পাঠঃ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পরিমিতি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পাঠের বিষয়ঃ সামান্তরিক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ট্রাপিজিয়ামক্ষেত্র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সংক্রান্ত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সূত্র নির্ণয়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সমস্যাবলির সমাধান।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মিনিট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1824-44FB-4347-8283-D9F3C94466FC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hamidurrahman57@gmail.com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099" y="2048000"/>
            <a:ext cx="1643501" cy="162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86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4967" y="413266"/>
            <a:ext cx="2006221" cy="5656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লক্ষ্য করঃ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089583" y="2173336"/>
            <a:ext cx="4798055" cy="584775"/>
          </a:xfrm>
          <a:prstGeom prst="rect">
            <a:avLst/>
          </a:prstGeom>
          <a:solidFill>
            <a:srgbClr val="7EE3E8"/>
          </a:solidFill>
          <a:ln w="1905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চিত্রটি কেমন আকৃতির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44656" y="2195290"/>
            <a:ext cx="1487908" cy="584775"/>
          </a:xfrm>
          <a:prstGeom prst="rect">
            <a:avLst/>
          </a:prstGeom>
          <a:solidFill>
            <a:srgbClr val="7EE3E8"/>
          </a:solidFill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743601" y="4821982"/>
            <a:ext cx="4798055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 কেমন আকৃতির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AFBF-69C7-4D23-A61F-FFDAD6E54AEF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3</a:t>
            </a:fld>
            <a:endParaRPr lang="en-US"/>
          </a:p>
        </p:txBody>
      </p:sp>
      <p:sp>
        <p:nvSpPr>
          <p:cNvPr id="24" name="Parallelogram 23"/>
          <p:cNvSpPr/>
          <p:nvPr/>
        </p:nvSpPr>
        <p:spPr>
          <a:xfrm>
            <a:off x="4994081" y="442128"/>
            <a:ext cx="2686510" cy="1131845"/>
          </a:xfrm>
          <a:prstGeom prst="parallelogram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5270538" y="441077"/>
            <a:ext cx="2113201" cy="1144564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639262" y="138685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Unicode MS"/>
                <a:ea typeface="Arial Unicode MS"/>
                <a:cs typeface="Arial Unicode MS"/>
              </a:rPr>
              <a:t>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508876" y="1405719"/>
            <a:ext cx="39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Unicode MS"/>
                <a:ea typeface="Arial Unicode MS"/>
                <a:cs typeface="Arial Unicode MS"/>
              </a:rPr>
              <a:t>B</a:t>
            </a:r>
            <a:r>
              <a:rPr lang="bn-BD" dirty="0">
                <a:latin typeface="Arial Unicode MS"/>
                <a:ea typeface="Arial Unicode MS"/>
                <a:cs typeface="Arial Unicode MS"/>
              </a:rPr>
              <a:t>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785136" y="313316"/>
            <a:ext cx="42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Unicode MS"/>
                <a:ea typeface="Arial Unicode MS"/>
                <a:cs typeface="Arial Unicode MS"/>
              </a:rPr>
              <a:t>C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917881" y="25746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Unicode MS"/>
                <a:ea typeface="Arial Unicode MS"/>
                <a:cs typeface="Arial Unicode MS"/>
              </a:rPr>
              <a:t>D</a:t>
            </a:r>
            <a:endParaRPr lang="en-US" dirty="0"/>
          </a:p>
        </p:txBody>
      </p:sp>
      <p:sp>
        <p:nvSpPr>
          <p:cNvPr id="36" name="Trapezoid 35"/>
          <p:cNvSpPr/>
          <p:nvPr/>
        </p:nvSpPr>
        <p:spPr>
          <a:xfrm>
            <a:off x="5027064" y="3267228"/>
            <a:ext cx="2590995" cy="1086406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744656" y="4838775"/>
            <a:ext cx="1801627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ট্রাপিজিয়াম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09269" y="4810342"/>
            <a:ext cx="5958682" cy="5847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উপরের ছবিগুলোতে আমরা কী দেখতে পাচ্ছি?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24138" y="411152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Unicode MS"/>
                <a:ea typeface="Arial Unicode MS"/>
                <a:cs typeface="Arial Unicode MS"/>
              </a:rPr>
              <a:t>A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714747" y="4127093"/>
            <a:ext cx="39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Unicode MS"/>
                <a:ea typeface="Arial Unicode MS"/>
                <a:cs typeface="Arial Unicode MS"/>
              </a:rPr>
              <a:t>B</a:t>
            </a:r>
            <a:r>
              <a:rPr lang="bn-BD" dirty="0">
                <a:latin typeface="Arial Unicode MS"/>
                <a:ea typeface="Arial Unicode MS"/>
                <a:cs typeface="Arial Unicode MS"/>
              </a:rPr>
              <a:t> 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421896" y="3099234"/>
            <a:ext cx="42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Unicode MS"/>
                <a:ea typeface="Arial Unicode MS"/>
                <a:cs typeface="Arial Unicode MS"/>
              </a:rPr>
              <a:t>C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868254" y="312445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Unicode MS"/>
                <a:ea typeface="Arial Unicode MS"/>
                <a:cs typeface="Arial Unicode MS"/>
              </a:rPr>
              <a:t>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17881" y="4815015"/>
            <a:ext cx="2808782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ভিন্ন আকৃতির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418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4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8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  <p:bldP spid="17" grpId="0" animBg="1"/>
      <p:bldP spid="83" grpId="0" animBg="1"/>
      <p:bldP spid="83" grpId="1" animBg="1"/>
      <p:bldP spid="24" grpId="0" animBg="1"/>
      <p:bldP spid="32" grpId="0"/>
      <p:bldP spid="33" grpId="0"/>
      <p:bldP spid="34" grpId="0"/>
      <p:bldP spid="35" grpId="0"/>
      <p:bldP spid="36" grpId="0" animBg="1"/>
      <p:bldP spid="37" grpId="0" animBg="1"/>
      <p:bldP spid="44" grpId="0" animBg="1"/>
      <p:bldP spid="44" grpId="1" animBg="1"/>
      <p:bldP spid="45" grpId="0"/>
      <p:bldP spid="46" grpId="0"/>
      <p:bldP spid="47" grpId="0"/>
      <p:bldP spid="48" grpId="0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1606731" y="2299063"/>
            <a:ext cx="8908869" cy="3814354"/>
          </a:xfrm>
          <a:prstGeom prst="fram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7918" y="2955092"/>
            <a:ext cx="7566494" cy="2308324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r>
              <a:rPr lang="bn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ট্রাপিজিয়ামক্ষেত্র সংক্তান্ত সূত্র </a:t>
            </a:r>
          </a:p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সমস্যাবলীর সমাধান</a:t>
            </a:r>
            <a:endParaRPr lang="en-US" sz="4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1606731" y="818867"/>
            <a:ext cx="8908869" cy="1286226"/>
          </a:xfrm>
          <a:prstGeom prst="fra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68054" y="1033563"/>
            <a:ext cx="4637314" cy="830997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ED29-0463-466B-A528-F373D168B8F9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5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4856" y="600076"/>
            <a:ext cx="10040831" cy="646331"/>
          </a:xfrm>
          <a:prstGeom prst="rect">
            <a:avLst/>
          </a:prstGeom>
          <a:solidFill>
            <a:srgbClr val="025E1E"/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bg1"/>
                </a:solidFill>
              </a:rPr>
              <a:t>শিখনফল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4856" y="1797662"/>
            <a:ext cx="10040831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- - -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74857" y="2349396"/>
            <a:ext cx="1004083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।সামান্তরিক ও ট্রাপিজিয়ামক্ষেত্র কী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 বলতে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4857" y="3028215"/>
            <a:ext cx="1004083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সামান্তরিকক্ষেত্রের ক্ষেত্রফল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 কর্ণের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দৈর্ঘ্যের সূত্র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4856" y="3767242"/>
            <a:ext cx="10040831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সূত্র প্রয়োগ করে সামান্তরিক ও ট্রাপিজিয়ামক্ষেত্র সংক্রান্ত সমস্যাবলীর সমাধান করতে পারবে।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24DA8-81A2-4473-926D-C2C7E4972AE3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0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919946"/>
              </p:ext>
            </p:extLst>
          </p:nvPr>
        </p:nvGraphicFramePr>
        <p:xfrm>
          <a:off x="2405825" y="4717664"/>
          <a:ext cx="8445471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5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0526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</a:t>
                      </a:r>
                      <a:r>
                        <a:rPr lang="en-US" sz="2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চতুর্ভুজের বিপরীত বাহুগুলো</a:t>
                      </a:r>
                      <a:r>
                        <a:rPr lang="bn-IN" sz="2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পরস্পর সমান এবং সমান্তরাল</a:t>
                      </a:r>
                      <a:r>
                        <a:rPr lang="en-US" sz="2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,তাকে সামান্তরিকক্ষেত্র বলে। </a:t>
                      </a:r>
                      <a:r>
                        <a:rPr lang="en-US" sz="28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চিত্রে</a:t>
                      </a:r>
                      <a:r>
                        <a:rPr lang="en-US" sz="2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ABCD </a:t>
                      </a:r>
                      <a:r>
                        <a:rPr lang="en-US" sz="28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একটি</a:t>
                      </a:r>
                      <a:r>
                        <a:rPr lang="en-US" sz="2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সামান্তরিক</a:t>
                      </a:r>
                      <a:r>
                        <a:rPr lang="en-US" sz="28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ক্ষেত্র</a:t>
                      </a:r>
                      <a:r>
                        <a:rPr lang="bn-IN" sz="2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8599" y="228600"/>
            <a:ext cx="247365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সামান্তরিকক্ষেত্রঃ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67283" y="263401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629105" y="1120409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86306" y="1251171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42747" y="2555582"/>
            <a:ext cx="491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39775" y="3730106"/>
            <a:ext cx="5867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AB=CD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AD=BC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400" b="1" dirty="0" smtClean="0"/>
              <a:t>AB </a:t>
            </a:r>
            <a:r>
              <a:rPr lang="en-US" sz="2400" b="1" dirty="0" err="1" smtClean="0"/>
              <a:t>ll</a:t>
            </a:r>
            <a:r>
              <a:rPr lang="en-US" sz="2400" b="1" dirty="0" smtClean="0"/>
              <a:t> DC, AD</a:t>
            </a:r>
            <a:r>
              <a:rPr lang="en-US" sz="2400" b="1" dirty="0"/>
              <a:t> </a:t>
            </a:r>
            <a:r>
              <a:rPr lang="en-US" sz="2400" b="1" dirty="0" err="1"/>
              <a:t>ll</a:t>
            </a:r>
            <a:r>
              <a:rPr lang="en-US" sz="2400" b="1" dirty="0"/>
              <a:t> </a:t>
            </a:r>
            <a:r>
              <a:rPr lang="en-US" sz="2400" b="1" dirty="0" smtClean="0"/>
              <a:t>BC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Parallelogram 29"/>
          <p:cNvSpPr/>
          <p:nvPr/>
        </p:nvSpPr>
        <p:spPr>
          <a:xfrm>
            <a:off x="4760547" y="1385220"/>
            <a:ext cx="3087499" cy="1401194"/>
          </a:xfrm>
          <a:prstGeom prst="parallelogram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qual 30"/>
          <p:cNvSpPr/>
          <p:nvPr/>
        </p:nvSpPr>
        <p:spPr>
          <a:xfrm rot="5400000">
            <a:off x="6039785" y="2636751"/>
            <a:ext cx="518615" cy="242377"/>
          </a:xfrm>
          <a:prstGeom prst="mathEqua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Equal 31"/>
          <p:cNvSpPr/>
          <p:nvPr/>
        </p:nvSpPr>
        <p:spPr>
          <a:xfrm rot="5400000">
            <a:off x="6166178" y="1247698"/>
            <a:ext cx="518615" cy="242377"/>
          </a:xfrm>
          <a:prstGeom prst="mathEqua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Minus 36"/>
          <p:cNvSpPr/>
          <p:nvPr/>
        </p:nvSpPr>
        <p:spPr>
          <a:xfrm>
            <a:off x="4684200" y="1998939"/>
            <a:ext cx="524499" cy="10918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Minus 45"/>
          <p:cNvSpPr/>
          <p:nvPr/>
        </p:nvSpPr>
        <p:spPr>
          <a:xfrm>
            <a:off x="7365583" y="2130510"/>
            <a:ext cx="524499" cy="10918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9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  <p:bldP spid="20" grpId="0"/>
      <p:bldP spid="21" grpId="0"/>
      <p:bldP spid="22" grpId="0"/>
      <p:bldP spid="28" grpId="0"/>
      <p:bldP spid="30" grpId="0" animBg="1"/>
      <p:bldP spid="31" grpId="0" animBg="1"/>
      <p:bldP spid="32" grpId="0" animBg="1"/>
      <p:bldP spid="37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15152" y="174309"/>
            <a:ext cx="7465505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সামান্তরিকক্ষেত্রের ক্ষেত্রফল এবং কর্ণের দৈর্ঘ্যের সূত্র নির্ণয়ঃ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600" y="241521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A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701949" y="246443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B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974089" y="1041924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C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903744" y="100375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D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10FE-1142-4648-8C9D-8CAC2DBC09E7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7</a:t>
            </a:fld>
            <a:endParaRPr lang="en-US"/>
          </a:p>
        </p:txBody>
      </p:sp>
      <p:sp>
        <p:nvSpPr>
          <p:cNvPr id="17" name="Parallelogram 16"/>
          <p:cNvSpPr/>
          <p:nvPr/>
        </p:nvSpPr>
        <p:spPr>
          <a:xfrm>
            <a:off x="1019019" y="1239541"/>
            <a:ext cx="2888777" cy="1411875"/>
          </a:xfrm>
          <a:prstGeom prst="parallelogram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03102" y="2651416"/>
            <a:ext cx="321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  <a:latin typeface="Arial Unicode MS"/>
                <a:ea typeface="Arial Unicode MS"/>
                <a:cs typeface="Arial Unicode MS"/>
              </a:rPr>
              <a:t>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64032" y="190698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h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750022" y="15783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c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2105539" y="136292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d</a:t>
            </a:r>
            <a:endParaRPr lang="en-US" sz="2800" dirty="0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1023509" y="1239540"/>
            <a:ext cx="2924932" cy="1411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404677" y="1245457"/>
            <a:ext cx="2151075" cy="140595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719974" y="1696938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91717" y="2625591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b</a:t>
            </a:r>
            <a:endParaRPr lang="en-US" sz="2800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1374198" y="1252609"/>
            <a:ext cx="19721" cy="141187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4410995" y="1041924"/>
                <a:ext cx="7312431" cy="522591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bn-IN" sz="2000" dirty="0" smtClean="0">
                    <a:latin typeface="NikoshBAN" pitchFamily="2" charset="0"/>
                    <a:cs typeface="NikoshBAN" pitchFamily="2" charset="0"/>
                  </a:rPr>
                  <a:t>মনেকরি,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A</a:t>
                </a:r>
                <a:r>
                  <a:rPr lang="en-US" sz="2000" dirty="0" smtClean="0"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</a:rPr>
                  <a:t>BCD</a:t>
                </a:r>
                <a:r>
                  <a:rPr lang="bn-BD" sz="2000" dirty="0" smtClean="0"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</a:rPr>
                  <a:t> </a:t>
                </a:r>
                <a:r>
                  <a:rPr lang="bn-BD" sz="2000" dirty="0" smtClean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সামান্তরিকের   </a:t>
                </a:r>
                <a:r>
                  <a:rPr lang="bn-BD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ভূমি</a:t>
                </a:r>
                <a:r>
                  <a:rPr lang="bn-IN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 </a:t>
                </a:r>
                <a:r>
                  <a:rPr lang="en-US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AB =</a:t>
                </a:r>
                <a:r>
                  <a:rPr lang="bn-BD" sz="2000" dirty="0" smtClean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</a:rPr>
                  <a:t>b, BC=a, </a:t>
                </a:r>
              </a:p>
              <a:p>
                <a:r>
                  <a:rPr lang="bn-BD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কর্ণ </a:t>
                </a:r>
                <a:r>
                  <a:rPr lang="en-US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AC=c,</a:t>
                </a:r>
                <a:r>
                  <a:rPr lang="bn-BD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কর্ণ </a:t>
                </a:r>
                <a:r>
                  <a:rPr lang="en-US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BD=d </a:t>
                </a:r>
                <a:r>
                  <a:rPr lang="bn-BD" sz="2000" dirty="0" smtClean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এবং </a:t>
                </a:r>
                <a:r>
                  <a:rPr lang="bn-BD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উচ্চতা </a:t>
                </a:r>
                <a:r>
                  <a:rPr lang="en-US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DE=h</a:t>
                </a:r>
                <a:r>
                  <a:rPr lang="bn-BD" sz="2000" dirty="0" smtClean="0"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</a:rPr>
                  <a:t> </a:t>
                </a:r>
                <a:r>
                  <a:rPr lang="bn-IN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। </a:t>
                </a:r>
                <a:endParaRPr lang="bn-BD" sz="2000" dirty="0" smtClean="0">
                  <a:latin typeface="NikoshBAN" pitchFamily="2" charset="0"/>
                  <a:ea typeface="Arial Unicode MS"/>
                  <a:cs typeface="NikoshBAN" pitchFamily="2" charset="0"/>
                </a:endParaRPr>
              </a:p>
              <a:p>
                <a:r>
                  <a:rPr lang="en-US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BD </a:t>
                </a:r>
                <a:r>
                  <a:rPr lang="bn-IN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কর্ণ সামান্তরিকক্ষেত্রটিকে সমান দুটি ত্রিভুজক্ষেত্রে বিভক্ত করে।</a:t>
                </a:r>
                <a:r>
                  <a:rPr lang="en-US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 </a:t>
                </a:r>
              </a:p>
              <a:p>
                <a:r>
                  <a:rPr lang="en-US" sz="200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</a:t>
                </a:r>
                <a:r>
                  <a:rPr lang="en-US" sz="2000" dirty="0"/>
                  <a:t> 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সামান্তরিকক্ষেত্র 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ABCD 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</a:rPr>
                  <a:t>2</a:t>
                </a:r>
                <a:r>
                  <a:rPr lang="bn-BD" sz="2000" dirty="0" smtClean="0"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</a:t>
                </a:r>
                <a:r>
                  <a:rPr lang="bn-BD" sz="20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:r>
                  <a:rPr lang="en-US" sz="2000" dirty="0" smtClean="0"/>
                  <a:t>Δ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 </a:t>
                </a:r>
                <a:r>
                  <a:rPr lang="en-US" sz="2000" dirty="0" smtClean="0"/>
                  <a:t>ABD</a:t>
                </a:r>
              </a:p>
              <a:p>
                <a:r>
                  <a:rPr lang="en-US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                                             </a:t>
                </a:r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= 2 </a:t>
                </a:r>
                <a:r>
                  <a:rPr lang="bn-BD" sz="2000" dirty="0" smtClean="0"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en-US" sz="20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</a:t>
                </a:r>
                <a:r>
                  <a:rPr lang="bn-BD" sz="20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  <m:r>
                      <a:rPr lang="en-US" sz="2000" b="0" i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b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.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h</m:t>
                    </m:r>
                  </m:oMath>
                </a14:m>
                <a:endParaRPr lang="en-US" sz="2000" b="0" dirty="0" smtClean="0">
                  <a:latin typeface="Arial Unicode MS"/>
                  <a:ea typeface="Microsoft JhengHei UI" panose="020B0604030504040204" pitchFamily="34" charset="-120"/>
                </a:endParaRPr>
              </a:p>
              <a:p>
                <a:r>
                  <a:rPr lang="en-US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                                                     = </a:t>
                </a:r>
                <a:r>
                  <a:rPr lang="en-US" sz="2000" dirty="0" err="1" smtClean="0">
                    <a:latin typeface="NikoshBAN" pitchFamily="2" charset="0"/>
                    <a:ea typeface="Arial Unicode MS"/>
                    <a:cs typeface="NikoshBAN" pitchFamily="2" charset="0"/>
                  </a:rPr>
                  <a:t>bh</a:t>
                </a:r>
                <a:endParaRPr lang="en-US" sz="2000" dirty="0" smtClean="0">
                  <a:latin typeface="NikoshBAN" pitchFamily="2" charset="0"/>
                  <a:ea typeface="Arial Unicode MS"/>
                  <a:cs typeface="NikoshBAN" pitchFamily="2" charset="0"/>
                </a:endParaRPr>
              </a:p>
              <a:p>
                <a:r>
                  <a:rPr lang="bn-BD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আবার, </a:t>
                </a:r>
                <a:r>
                  <a:rPr lang="en-US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ABCD </a:t>
                </a:r>
                <a:r>
                  <a:rPr lang="bn-BD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সামান্তরিকের </a:t>
                </a:r>
                <a:r>
                  <a:rPr lang="en-US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AC </a:t>
                </a:r>
                <a:r>
                  <a:rPr lang="bn-BD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ও </a:t>
                </a:r>
                <a:r>
                  <a:rPr lang="en-US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BD </a:t>
                </a:r>
                <a:r>
                  <a:rPr lang="bn-BD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কর্ণদ্বয় পরস্পরকে </a:t>
                </a:r>
                <a:r>
                  <a:rPr lang="en-US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O </a:t>
                </a:r>
                <a:r>
                  <a:rPr lang="bn-BD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বিন্দুতে </a:t>
                </a:r>
                <a:endParaRPr lang="bn-BD" sz="2000" dirty="0" smtClean="0">
                  <a:latin typeface="NikoshBAN" pitchFamily="2" charset="0"/>
                  <a:ea typeface="Arial Unicode MS"/>
                  <a:cs typeface="NikoshBAN" pitchFamily="2" charset="0"/>
                </a:endParaRPr>
              </a:p>
              <a:p>
                <a:r>
                  <a:rPr lang="bn-BD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সমদ্বিখন্ডিত </a:t>
                </a:r>
                <a:r>
                  <a:rPr lang="bn-BD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করেছে।</a:t>
                </a:r>
              </a:p>
              <a:p>
                <a:r>
                  <a:rPr lang="bn-BD" sz="2000" dirty="0">
                    <a:latin typeface="NikoshBAN" pitchFamily="2" charset="0"/>
                    <a:ea typeface="Arial Unicode MS"/>
                    <a:cs typeface="NikoshBAN" pitchFamily="2" charset="0"/>
                  </a:rPr>
                  <a:t> </a:t>
                </a:r>
                <a:r>
                  <a:rPr lang="bn-BD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 সুতরাং, এপোলিনিয়াসের উপপাদ্য অনুসারে</a:t>
                </a:r>
                <a:r>
                  <a:rPr lang="en-US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 </a:t>
                </a:r>
                <a:r>
                  <a:rPr lang="en-US" sz="2000" dirty="0"/>
                  <a:t>Δ</a:t>
                </a:r>
                <a:r>
                  <a:rPr lang="bn-BD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 </a:t>
                </a:r>
                <a:r>
                  <a:rPr lang="en-US" sz="2000" dirty="0" smtClean="0"/>
                  <a:t>ABD 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হতে পাই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endParaRPr lang="bn-BD" sz="2000" dirty="0" smtClean="0">
                  <a:latin typeface="NikoshBAN" pitchFamily="2" charset="0"/>
                  <a:ea typeface="Arial Unicode MS"/>
                  <a:cs typeface="NikoshBAN" pitchFamily="2" charset="0"/>
                </a:endParaRPr>
              </a:p>
              <a:p>
                <a:r>
                  <a:rPr lang="bn-BD" sz="2000" dirty="0">
                    <a:latin typeface="NikoshBAN" pitchFamily="2" charset="0"/>
                    <a:ea typeface="Arial Unicode MS"/>
                    <a:cs typeface="NikoshBAN" pitchFamily="2" charset="0"/>
                  </a:rPr>
                  <a:t> </a:t>
                </a:r>
                <a:r>
                  <a:rPr lang="bn-BD" sz="2000" dirty="0" smtClean="0">
                    <a:latin typeface="NikoshBAN" pitchFamily="2" charset="0"/>
                    <a:ea typeface="Arial Unicode MS"/>
                    <a:cs typeface="NikoshBAN" pitchFamily="2" charset="0"/>
                  </a:rPr>
                  <a:t>     </a:t>
                </a:r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</a:rPr>
                  <a:t>AB²+AD²=2(AO²+BO²</a:t>
                </a:r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</a:rPr>
                  <a:t>)</a:t>
                </a:r>
              </a:p>
              <a:p>
                <a:r>
                  <a:rPr lang="en-US" sz="20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 </a:t>
                </a:r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</a:rPr>
                  <a:t>b² + a² = 2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 Unicode MS"/>
                            <a:ea typeface="Arial Unicode MS"/>
                            <a:cs typeface="Arial Unicode MS"/>
                          </a:rPr>
                          <m:t>²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 Unicode MS"/>
                            <a:ea typeface="Arial Unicode MS"/>
                            <a:cs typeface="Arial Unicode MS"/>
                          </a:rPr>
                          <m:t>²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</a:rPr>
                  <a:t> )   [</a:t>
                </a:r>
                <a:r>
                  <a:rPr lang="bn-BD" sz="2000" dirty="0" smtClean="0"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</a:rPr>
                  <a:t>যেহেতু </a:t>
                </a:r>
                <a:r>
                  <a:rPr lang="en-US" sz="2000" dirty="0" smtClean="0"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</a:rPr>
                  <a:t>AO=</a:t>
                </a:r>
                <a:r>
                  <a:rPr lang="bn-BD" sz="20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𝐴𝐶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bn-BD" sz="2000" dirty="0" smtClean="0">
                    <a:latin typeface="Arial Unicode MS"/>
                    <a:ea typeface="Arial Unicode MS"/>
                    <a:cs typeface="Arial Unicode MS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c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</a:rPr>
                  <a:t>  </a:t>
                </a:r>
                <a:r>
                  <a:rPr lang="bn-BD" sz="2000" dirty="0" smtClean="0">
                    <a:latin typeface="Arial Unicode MS"/>
                    <a:ea typeface="Arial Unicode MS"/>
                    <a:cs typeface="Arial Unicode MS"/>
                  </a:rPr>
                  <a:t>এবং </a:t>
                </a:r>
                <a:r>
                  <a:rPr lang="en-US" sz="2000" dirty="0"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</a:rPr>
                  <a:t>AO</a:t>
                </a:r>
                <a:r>
                  <a:rPr lang="bn-BD" sz="2000" dirty="0"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</a:rPr>
                  <a:t> </a:t>
                </a:r>
                <a:r>
                  <a:rPr lang="en-US" sz="2000" dirty="0"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</a:rPr>
                  <a:t>=</a:t>
                </a:r>
                <a:r>
                  <a:rPr lang="bn-BD" sz="20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𝐵𝐷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bn-BD" sz="2000" dirty="0">
                    <a:latin typeface="Arial Unicode MS"/>
                    <a:ea typeface="Arial Unicode MS"/>
                    <a:cs typeface="Arial Unicode MS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d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</a:rPr>
                  <a:t> ]</a:t>
                </a:r>
                <a:endParaRPr lang="en-US" sz="2000" dirty="0">
                  <a:latin typeface="Arial Unicode MS"/>
                  <a:ea typeface="Arial Unicode MS"/>
                  <a:cs typeface="Arial Unicode MS"/>
                </a:endParaRPr>
              </a:p>
              <a:p>
                <a:r>
                  <a:rPr lang="bn-BD" sz="2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বা,</a:t>
                </a:r>
                <a:r>
                  <a:rPr lang="en-US" sz="2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2000" dirty="0">
                    <a:latin typeface="Arial Unicode MS"/>
                    <a:ea typeface="Arial Unicode MS"/>
                    <a:cs typeface="Arial Unicode MS"/>
                  </a:rPr>
                  <a:t>b² + a²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 Unicode MS"/>
                            <a:ea typeface="Arial Unicode MS"/>
                            <a:cs typeface="Arial Unicode MS"/>
                          </a:rPr>
                          <m:t>²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Arial Unicode MS"/>
                            <a:cs typeface="Arial Unicode MS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 Unicode MS"/>
                    <a:ea typeface="Arial Unicode MS"/>
                    <a:cs typeface="Arial Unicode MS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 Unicode MS"/>
                            <a:ea typeface="Arial Unicode MS"/>
                            <a:cs typeface="Arial Unicode MS"/>
                          </a:rPr>
                          <m:t>²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Arial Unicode MS"/>
                            <a:cs typeface="Arial Unicode MS"/>
                          </a:rPr>
                          <m:t>2</m:t>
                        </m:r>
                      </m:den>
                    </m:f>
                  </m:oMath>
                </a14:m>
                <a:endParaRPr lang="bn-BD" sz="2000" dirty="0" smtClean="0">
                  <a:latin typeface="Arial Unicode MS"/>
                  <a:ea typeface="Arial Unicode MS"/>
                  <a:cs typeface="Arial Unicode MS"/>
                </a:endParaRPr>
              </a:p>
              <a:p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BD" sz="2000" dirty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বা,</a:t>
                </a:r>
                <a:r>
                  <a:rPr lang="en-US" sz="2000" dirty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</a:rPr>
                  <a:t>2(a² </a:t>
                </a:r>
                <a:r>
                  <a:rPr lang="en-US" sz="2000" dirty="0">
                    <a:latin typeface="Arial Unicode MS"/>
                    <a:ea typeface="Arial Unicode MS"/>
                    <a:cs typeface="Arial Unicode MS"/>
                  </a:rPr>
                  <a:t>+ </a:t>
                </a:r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</a:rPr>
                  <a:t>b²) = c² </a:t>
                </a:r>
                <a:r>
                  <a:rPr lang="en-US" sz="2000" dirty="0">
                    <a:latin typeface="Arial Unicode MS"/>
                    <a:ea typeface="Arial Unicode MS"/>
                    <a:cs typeface="Arial Unicode MS"/>
                  </a:rPr>
                  <a:t>+ </a:t>
                </a:r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</a:rPr>
                  <a:t>d²</a:t>
                </a:r>
              </a:p>
              <a:p>
                <a:r>
                  <a:rPr lang="en-US" sz="2000" dirty="0"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en-US" sz="20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 </a:t>
                </a:r>
                <a:r>
                  <a:rPr lang="en-US" sz="2000" dirty="0">
                    <a:latin typeface="Arial Unicode MS"/>
                    <a:ea typeface="Arial Unicode MS"/>
                    <a:cs typeface="Arial Unicode MS"/>
                  </a:rPr>
                  <a:t>c</a:t>
                </a:r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</a:rPr>
                  <a:t>² </a:t>
                </a:r>
                <a:r>
                  <a:rPr lang="en-US" sz="2000" dirty="0">
                    <a:latin typeface="Arial Unicode MS"/>
                    <a:ea typeface="Arial Unicode MS"/>
                    <a:cs typeface="Arial Unicode MS"/>
                  </a:rPr>
                  <a:t>+ </a:t>
                </a:r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</a:rPr>
                  <a:t>d² </a:t>
                </a:r>
                <a:r>
                  <a:rPr lang="en-US" sz="2000" dirty="0">
                    <a:latin typeface="Arial Unicode MS"/>
                    <a:ea typeface="Arial Unicode MS"/>
                    <a:cs typeface="Arial Unicode MS"/>
                  </a:rPr>
                  <a:t>= </a:t>
                </a:r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</a:rPr>
                  <a:t>2(a² </a:t>
                </a:r>
                <a:r>
                  <a:rPr lang="en-US" sz="2000" dirty="0">
                    <a:latin typeface="Arial Unicode MS"/>
                    <a:ea typeface="Arial Unicode MS"/>
                    <a:cs typeface="Arial Unicode MS"/>
                  </a:rPr>
                  <a:t>+ </a:t>
                </a:r>
                <a:r>
                  <a:rPr lang="en-US" sz="2000" dirty="0" smtClean="0">
                    <a:latin typeface="Arial Unicode MS"/>
                    <a:ea typeface="Arial Unicode MS"/>
                    <a:cs typeface="Arial Unicode MS"/>
                  </a:rPr>
                  <a:t>b²)</a:t>
                </a:r>
                <a:endParaRPr lang="en-US" sz="2000" dirty="0">
                  <a:latin typeface="Arial Unicode MS"/>
                  <a:ea typeface="Arial Unicode MS"/>
                  <a:cs typeface="Arial Unicode MS"/>
                </a:endParaRPr>
              </a:p>
              <a:p>
                <a:endParaRPr lang="bn-IN" sz="2000" dirty="0" smtClean="0">
                  <a:latin typeface="NikoshBAN" pitchFamily="2" charset="0"/>
                  <a:ea typeface="Arial Unicode MS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995" y="1041924"/>
                <a:ext cx="7312431" cy="5225918"/>
              </a:xfrm>
              <a:prstGeom prst="rect">
                <a:avLst/>
              </a:prstGeom>
              <a:blipFill>
                <a:blip r:embed="rId2"/>
                <a:stretch>
                  <a:fillRect l="-917" t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2319886" y="197107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Unicode MS"/>
                <a:ea typeface="Arial Unicode MS"/>
                <a:cs typeface="Arial Unicode MS"/>
              </a:rPr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3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5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25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750"/>
                            </p:stCondLst>
                            <p:childTnLst>
                              <p:par>
                                <p:cTn id="4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75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25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75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25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75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75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75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25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250"/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675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75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875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4" grpId="0"/>
      <p:bldP spid="25" grpId="0"/>
      <p:bldP spid="26" grpId="0"/>
      <p:bldP spid="27" grpId="0"/>
      <p:bldP spid="17" grpId="0" animBg="1"/>
      <p:bldP spid="34" grpId="0"/>
      <p:bldP spid="35" grpId="0"/>
      <p:bldP spid="38" grpId="0"/>
      <p:bldP spid="39" grpId="0"/>
      <p:bldP spid="42" grpId="0"/>
      <p:bldP spid="43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98E5B-F76F-42C2-A206-2FD26E630069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7826" y="329782"/>
            <a:ext cx="8216348" cy="584775"/>
          </a:xfrm>
          <a:prstGeom prst="rect">
            <a:avLst/>
          </a:prstGeom>
          <a:solidFill>
            <a:srgbClr val="92D050"/>
          </a:solidFill>
          <a:ln w="28575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570328" y="3901389"/>
                <a:ext cx="7292652" cy="83099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ABCD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সামান্তরিকের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AB=</a:t>
                </a:r>
                <a:r>
                  <a:rPr lang="en-US" sz="24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30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সে.মি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 এবং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BC=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26</m:t>
                    </m:r>
                  </m:oMath>
                </a14:m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সে.মি.। এর ক্ষুদ্রতম কর্ণটি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BD=</a:t>
                </a:r>
                <a:r>
                  <a:rPr lang="en-US" sz="2400" dirty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2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8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সে.মি.হলে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অপর  কর্ণের দৈর্ঘ্য নির্ণয় কর।</a:t>
                </a: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328" y="3901389"/>
                <a:ext cx="7292652" cy="830997"/>
              </a:xfrm>
              <a:prstGeom prst="rect">
                <a:avLst/>
              </a:prstGeom>
              <a:blipFill>
                <a:blip r:embed="rId2"/>
                <a:stretch>
                  <a:fillRect t="-5147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896956" y="292019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A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7059305" y="296940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B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7331445" y="154690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C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1100" y="1508732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D</a:t>
            </a:r>
            <a:endParaRPr lang="en-US" sz="2000" dirty="0"/>
          </a:p>
        </p:txBody>
      </p:sp>
      <p:sp>
        <p:nvSpPr>
          <p:cNvPr id="22" name="Parallelogram 21"/>
          <p:cNvSpPr/>
          <p:nvPr/>
        </p:nvSpPr>
        <p:spPr>
          <a:xfrm>
            <a:off x="4376375" y="1744517"/>
            <a:ext cx="2888777" cy="1411875"/>
          </a:xfrm>
          <a:prstGeom prst="parallelogram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4380865" y="1744516"/>
            <a:ext cx="2924932" cy="1411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62033" y="1750433"/>
            <a:ext cx="2151075" cy="140595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94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8" grpId="0"/>
      <p:bldP spid="19" grpId="0"/>
      <p:bldP spid="20" grpId="0"/>
      <p:bldP spid="21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810413" y="1880124"/>
                <a:ext cx="8354706" cy="455913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𝐴𝐵𝐶𝐷</m:t>
                    </m:r>
                  </m:oMath>
                </a14:m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সামান্তরিকের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4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একটি</m:t>
                    </m:r>
                    <m:r>
                      <a:rPr lang="bn-BD" sz="24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4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বাহু</m:t>
                    </m:r>
                    <m:r>
                      <a:rPr lang="bn-BD" sz="24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𝐴𝐵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30</m:t>
                    </m:r>
                  </m:oMath>
                </a14:m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সে.মি.</a:t>
                </a:r>
                <a:r>
                  <a:rPr lang="bn-BD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অপরবাহু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𝑏</m:t>
                    </m:r>
                    <m:r>
                      <a:rPr lang="en-US" sz="2400" i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= </m:t>
                    </m:r>
                    <m:r>
                      <a:rPr lang="en-US" sz="2400" i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26</m:t>
                    </m:r>
                  </m:oMath>
                </a14:m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সে.মি. এবং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ক্ষুদ্রতম 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কর্ণ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𝐷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𝑐</m:t>
                    </m:r>
                    <m:r>
                      <a:rPr lang="en-US" sz="2400" i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= </m:t>
                    </m:r>
                    <m:r>
                      <a:rPr lang="en-US" sz="2400" i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28</m:t>
                    </m:r>
                    <m:r>
                      <a:rPr lang="en-US" sz="2400" i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সে.মি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</a:p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অপর কর্ণের দৈর্ঘ্য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AC=d=?</a:t>
                </a:r>
              </a:p>
              <a:p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আমরাজানি, </a:t>
                </a:r>
              </a:p>
              <a:p>
                <a:r>
                  <a:rPr lang="bn-BD" sz="2400" dirty="0"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</a:rPr>
                  <a:t> </a:t>
                </a:r>
                <a:r>
                  <a:rPr lang="bn-BD" sz="2400" dirty="0" smtClean="0"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</a:rPr>
                  <a:t>              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</a:rPr>
                  <a:t>c² </a:t>
                </a:r>
                <a:r>
                  <a:rPr lang="en-US" sz="2400" dirty="0">
                    <a:latin typeface="Arial Unicode MS"/>
                    <a:ea typeface="Arial Unicode MS"/>
                    <a:cs typeface="Arial Unicode MS"/>
                  </a:rPr>
                  <a:t>+ d² = 2(a² + b²)</a:t>
                </a:r>
              </a:p>
              <a:p>
                <a:r>
                  <a:rPr lang="bn-BD" sz="2400" dirty="0" smtClean="0">
                    <a:latin typeface="Vindabody"/>
                    <a:cs typeface="NikoshBAN" panose="02000000000000000000" pitchFamily="2" charset="0"/>
                  </a:rPr>
                  <a:t>               </a:t>
                </a:r>
                <a:r>
                  <a:rPr lang="en-US" sz="24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</a:t>
                </a:r>
                <a:r>
                  <a:rPr lang="en-US" sz="2400" dirty="0"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</a:rPr>
                  <a:t>c²</a:t>
                </a:r>
                <a:r>
                  <a:rPr lang="bn-BD" sz="2400" dirty="0" smtClean="0">
                    <a:latin typeface="Arial Unicode MS"/>
                    <a:ea typeface="Arial Unicode MS"/>
                    <a:cs typeface="Arial Unicode MS"/>
                  </a:rPr>
                  <a:t> = </a:t>
                </a:r>
                <a:r>
                  <a:rPr lang="en-US" sz="2400" dirty="0">
                    <a:latin typeface="Arial Unicode MS"/>
                    <a:ea typeface="Arial Unicode MS"/>
                    <a:cs typeface="Arial Unicode MS"/>
                  </a:rPr>
                  <a:t>2(a² + b²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</a:rPr>
                  <a:t>)</a:t>
                </a:r>
                <a:r>
                  <a:rPr lang="bn-BD" sz="2400" dirty="0"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BD" sz="2400" dirty="0" smtClean="0">
                    <a:latin typeface="Arial Unicode MS"/>
                    <a:ea typeface="Arial Unicode MS"/>
                    <a:cs typeface="Arial Unicode MS"/>
                  </a:rPr>
                  <a:t>-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</a:rPr>
                  <a:t>d²</a:t>
                </a:r>
                <a:endParaRPr lang="bn-BD" sz="2400" dirty="0" smtClean="0">
                  <a:latin typeface="Arial Unicode MS"/>
                  <a:ea typeface="Arial Unicode MS"/>
                  <a:cs typeface="Arial Unicode MS"/>
                </a:endParaRPr>
              </a:p>
              <a:p>
                <a:r>
                  <a:rPr lang="bn-BD" sz="2400" dirty="0"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BD" sz="2400" dirty="0" smtClean="0">
                    <a:latin typeface="Arial Unicode MS"/>
                    <a:ea typeface="Arial Unicode MS"/>
                    <a:cs typeface="Arial Unicode MS"/>
                  </a:rPr>
                  <a:t>                    =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</a:rPr>
                  <a:t>2(30² </a:t>
                </a:r>
                <a:r>
                  <a:rPr lang="en-US" sz="2400" dirty="0">
                    <a:latin typeface="Arial Unicode MS"/>
                    <a:ea typeface="Arial Unicode MS"/>
                    <a:cs typeface="Arial Unicode MS"/>
                  </a:rPr>
                  <a:t>+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</a:rPr>
                  <a:t>26²</a:t>
                </a:r>
                <a:r>
                  <a:rPr lang="en-US" sz="2400" dirty="0">
                    <a:latin typeface="Arial Unicode MS"/>
                    <a:ea typeface="Arial Unicode MS"/>
                    <a:cs typeface="Arial Unicode MS"/>
                  </a:rPr>
                  <a:t>)</a:t>
                </a:r>
                <a:r>
                  <a:rPr lang="bn-BD" sz="2400" dirty="0">
                    <a:latin typeface="Arial Unicode MS"/>
                    <a:ea typeface="Arial Unicode MS"/>
                    <a:cs typeface="Arial Unicode MS"/>
                  </a:rPr>
                  <a:t> -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</a:rPr>
                  <a:t>28²</a:t>
                </a:r>
              </a:p>
              <a:p>
                <a:r>
                  <a:rPr lang="en-US" sz="2400" dirty="0"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</a:rPr>
                  <a:t>                    = 2( 900+676) - 784</a:t>
                </a:r>
                <a:endParaRPr lang="bn-BD" sz="2400" dirty="0">
                  <a:latin typeface="Arial Unicode MS"/>
                  <a:ea typeface="Arial Unicode MS"/>
                  <a:cs typeface="Arial Unicode MS"/>
                </a:endParaRPr>
              </a:p>
              <a:p>
                <a:r>
                  <a:rPr lang="bn-BD" sz="2400" dirty="0" smtClean="0"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</a:rPr>
                  <a:t>                    = 2</a:t>
                </a:r>
                <a:r>
                  <a:rPr lang="en-US" sz="24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 1576 – 784</a:t>
                </a:r>
              </a:p>
              <a:p>
                <a:r>
                  <a:rPr lang="en-US" sz="2400" dirty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  <a:sym typeface="Math1" panose="05000800060100000101" pitchFamily="2" charset="2"/>
                  </a:rPr>
                  <a:t>                    =2368</a:t>
                </a:r>
              </a:p>
              <a:p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</a:rPr>
                  <a:t>              </a:t>
                </a:r>
                <a:r>
                  <a:rPr lang="bn-BD" sz="2400" dirty="0">
                    <a:latin typeface="Vindabody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</a:t>
                </a:r>
                <a:r>
                  <a:rPr lang="en-US" sz="2400" dirty="0"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</a:rPr>
                  <a:t>c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2368</m:t>
                        </m:r>
                      </m:e>
                    </m:rad>
                  </m:oMath>
                </a14:m>
                <a:r>
                  <a:rPr lang="en-US" sz="2400" dirty="0" smtClean="0">
                    <a:latin typeface="Arial Unicode MS"/>
                    <a:ea typeface="Arial Unicode MS"/>
                    <a:cs typeface="Arial Unicode MS"/>
                  </a:rPr>
                  <a:t> = 48.662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সে.মি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400" dirty="0"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</a:t>
                </a:r>
                <a:r>
                  <a:rPr lang="bn-BD" sz="24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</a:t>
                </a:r>
                <a:r>
                  <a:rPr lang="bn-BD" sz="24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অপর কর্ণের দৈর্ঘ্য </a:t>
                </a:r>
                <a:r>
                  <a:rPr lang="en-US" sz="2400" dirty="0">
                    <a:latin typeface="Arial Unicode MS"/>
                    <a:ea typeface="Arial Unicode MS"/>
                    <a:cs typeface="Arial Unicode MS"/>
                  </a:rPr>
                  <a:t>48.662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সে.মি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endParaRPr lang="bn-BD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413" y="1880124"/>
                <a:ext cx="8354706" cy="4559133"/>
              </a:xfrm>
              <a:prstGeom prst="rect">
                <a:avLst/>
              </a:prstGeom>
              <a:blipFill>
                <a:blip r:embed="rId2"/>
                <a:stretch>
                  <a:fillRect l="-1167" t="-936" b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96243" y="183939"/>
            <a:ext cx="1414170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3A40-9E01-4C6E-B54B-8AFE9A7F0530}" type="datetime2">
              <a:rPr lang="en-US" smtClean="0"/>
              <a:t>Tuesday, April 6,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hamidurrahman57@gmail.com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32496" y="148621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A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694845" y="1535431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B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966985" y="112923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C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896640" y="74755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Unicode MS"/>
                <a:ea typeface="Arial Unicode MS"/>
                <a:cs typeface="Arial Unicode MS"/>
              </a:rPr>
              <a:t>D</a:t>
            </a:r>
            <a:endParaRPr lang="en-US" sz="2000" dirty="0"/>
          </a:p>
        </p:txBody>
      </p:sp>
      <p:sp>
        <p:nvSpPr>
          <p:cNvPr id="11" name="Parallelogram 10"/>
          <p:cNvSpPr/>
          <p:nvPr/>
        </p:nvSpPr>
        <p:spPr>
          <a:xfrm>
            <a:off x="4011915" y="310540"/>
            <a:ext cx="2888777" cy="1411875"/>
          </a:xfrm>
          <a:prstGeom prst="parallelogram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016405" y="310539"/>
            <a:ext cx="2924932" cy="1411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97573" y="316456"/>
            <a:ext cx="2151075" cy="140595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71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25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25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25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25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25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25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25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25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25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425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8569</TotalTime>
  <Words>763</Words>
  <Application>Microsoft Office PowerPoint</Application>
  <PresentationFormat>Widescreen</PresentationFormat>
  <Paragraphs>246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 Unicode MS</vt:lpstr>
      <vt:lpstr>Microsoft JhengHei UI</vt:lpstr>
      <vt:lpstr>Arial</vt:lpstr>
      <vt:lpstr>Calibri</vt:lpstr>
      <vt:lpstr>Calibri Light</vt:lpstr>
      <vt:lpstr>Cambria Math</vt:lpstr>
      <vt:lpstr>Math1</vt:lpstr>
      <vt:lpstr>NikoshBAN</vt:lpstr>
      <vt:lpstr>Symbol</vt:lpstr>
      <vt:lpstr>Vindabody</vt:lpstr>
      <vt:lpstr>Vrinda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HAMID</cp:lastModifiedBy>
  <cp:revision>1242</cp:revision>
  <dcterms:created xsi:type="dcterms:W3CDTF">2020-06-04T05:53:30Z</dcterms:created>
  <dcterms:modified xsi:type="dcterms:W3CDTF">2021-04-06T17:12:52Z</dcterms:modified>
</cp:coreProperties>
</file>