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1" r:id="rId4"/>
    <p:sldId id="297" r:id="rId5"/>
    <p:sldId id="296" r:id="rId6"/>
    <p:sldId id="308" r:id="rId7"/>
    <p:sldId id="309" r:id="rId8"/>
    <p:sldId id="300" r:id="rId9"/>
    <p:sldId id="311" r:id="rId10"/>
    <p:sldId id="312" r:id="rId11"/>
    <p:sldId id="310" r:id="rId12"/>
    <p:sldId id="313" r:id="rId13"/>
    <p:sldId id="290" r:id="rId14"/>
    <p:sldId id="314" r:id="rId15"/>
    <p:sldId id="268" r:id="rId16"/>
    <p:sldId id="287" r:id="rId17"/>
    <p:sldId id="278" r:id="rId18"/>
    <p:sldId id="315" r:id="rId19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0323" autoAdjust="0"/>
  </p:normalViewPr>
  <p:slideViewPr>
    <p:cSldViewPr>
      <p:cViewPr varScale="1">
        <p:scale>
          <a:sx n="67" d="100"/>
          <a:sy n="67" d="100"/>
        </p:scale>
        <p:origin x="682" y="38"/>
      </p:cViewPr>
      <p:guideLst>
        <p:guide orient="horz" pos="2448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11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11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11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11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11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11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11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11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9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587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587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1036290" rtl="0" eaLnBrk="1" latinLnBrk="0" hangingPunct="1"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09" indent="-388609" algn="l" defTabSz="1036290" rtl="0" eaLnBrk="1" latinLnBrk="0" hangingPunct="1">
        <a:spcBef>
          <a:spcPct val="20000"/>
        </a:spcBef>
        <a:buFont typeface="Arial" pitchFamily="34" charset="0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41985" indent="-323840" algn="l" defTabSz="1036290" rtl="0" eaLnBrk="1" latinLnBrk="0" hangingPunct="1">
        <a:spcBef>
          <a:spcPct val="20000"/>
        </a:spcBef>
        <a:buFont typeface="Arial" pitchFamily="34" charset="0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spcBef>
          <a:spcPct val="20000"/>
        </a:spcBef>
        <a:buFont typeface="Arial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spcBef>
          <a:spcPct val="20000"/>
        </a:spcBef>
        <a:buFont typeface="Arial" pitchFamily="34" charset="0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chemspider.com/Molecular-Formula/C3H7O7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276" y="325988"/>
            <a:ext cx="12961440" cy="26771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2553" b="1" spc="57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bn-BD" sz="22553" b="1" spc="57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2" y="2590056"/>
            <a:ext cx="12745416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2" y="2742456"/>
            <a:ext cx="12665024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2" y="2894856"/>
            <a:ext cx="12512624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2" y="3047256"/>
            <a:ext cx="12360224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2" y="3146400"/>
            <a:ext cx="12135344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33800" y="4670904"/>
            <a:ext cx="11300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ঘরের</a:t>
            </a:r>
            <a:r>
              <a:rPr lang="en-US" sz="60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বাহিরে</a:t>
            </a:r>
            <a:r>
              <a:rPr lang="en-US" sz="60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যাবনা</a:t>
            </a:r>
            <a:r>
              <a:rPr lang="en-US" sz="60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60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মাক্স</a:t>
            </a:r>
            <a:r>
              <a:rPr lang="en-US" sz="60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60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ঘুরবনা</a:t>
            </a:r>
            <a:endParaRPr lang="en-US" sz="60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1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85" y="447684"/>
            <a:ext cx="3428242" cy="4339546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3396" y="559528"/>
            <a:ext cx="4479164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ক্যালভিন চক্র বা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C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3</a:t>
            </a:r>
            <a:r>
              <a:rPr lang="bn-IN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গতিপথ</a:t>
            </a:r>
            <a:endParaRPr lang="en-US" sz="272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1533" y="1106479"/>
            <a:ext cx="3863627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পত্ররন্ধ্র দিয়ে </a:t>
            </a:r>
            <a:r>
              <a:rPr lang="en-US" sz="272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CO</a:t>
            </a:r>
            <a:r>
              <a:rPr lang="en-US" sz="2720" baseline="-250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bn-IN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প্রবেশ</a:t>
            </a:r>
            <a:endParaRPr lang="en-US" sz="272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416" y="2943112"/>
            <a:ext cx="8323664" cy="929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এটি সাথে সাথে ভেঙ্গে </a:t>
            </a:r>
            <a:r>
              <a:rPr lang="bn-IN" sz="272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৩-কার্বন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বিশিষ্ট দুই অনু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 ৩-ফসফোগ্লিসারিক এসিড হয়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(3PGA):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  <a:hlinkClick r:id="rId4" tooltip="Search on ChemSpider"/>
              </a:rPr>
              <a:t>C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  <a:hlinkClick r:id="rId4" tooltip="Search on ChemSpider"/>
              </a:rPr>
              <a:t>3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  <a:hlinkClick r:id="rId4" tooltip="Search on ChemSpider"/>
              </a:rPr>
              <a:t>H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  <a:hlinkClick r:id="rId4" tooltip="Search on ChemSpider"/>
              </a:rPr>
              <a:t>7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  <a:hlinkClick r:id="rId4" tooltip="Search on ChemSpider"/>
              </a:rPr>
              <a:t>O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  <a:hlinkClick r:id="rId4" tooltip="Search on ChemSpider"/>
              </a:rPr>
              <a:t>7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  <a:hlinkClick r:id="rId4" tooltip="Search on ChemSpider"/>
              </a:rPr>
              <a:t>P</a:t>
            </a:r>
            <a:r>
              <a:rPr lang="bn-IN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8826" y="1955338"/>
            <a:ext cx="9513709" cy="929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কোষে অবস্থিত ৫-কার্বনবিশিষ্ট রাইবুলোজ-১,৫-ডাইফসফেট এর  সাথে </a:t>
            </a:r>
            <a:r>
              <a:rPr lang="en-US" sz="272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CO</a:t>
            </a:r>
            <a:r>
              <a:rPr lang="en-US" sz="2720" baseline="-250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 মিলিত হয়ে,  </a:t>
            </a:r>
            <a:r>
              <a:rPr lang="bn-IN" sz="272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৬-কার্বন বিশিষ্ট অস্থায়ী কিটো এসিড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তৈরি করে।</a:t>
            </a:r>
            <a:endParaRPr lang="en-US" sz="272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257600" y="4332514"/>
            <a:ext cx="3600399" cy="739835"/>
          </a:xfrm>
          <a:prstGeom prst="wedgeRectCallout">
            <a:avLst>
              <a:gd name="adj1" fmla="val 42454"/>
              <a:gd name="adj2" fmla="val -1195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এটি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প্রথম স্থায়ী পদার্থ,</a:t>
            </a:r>
          </a:p>
          <a:p>
            <a:pPr algn="ctr"/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 তাই এটি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3</a:t>
            </a:r>
            <a:r>
              <a:rPr lang="bn-IN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গতিপথ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8369" y="5275760"/>
            <a:ext cx="8640072" cy="1348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আলোক পর্যায়ে উৎপন্ন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ATP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NADPH+ H</a:t>
            </a:r>
            <a:r>
              <a:rPr lang="en-US" sz="2720" baseline="30000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 ব্যবহার করে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3PGA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 থেকে ৩- ফসফোগ্লিসারালডিহাইড ও ডাইহাইড্রো এসিটোন ফসফেট তৈরি করে।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3" b="25443"/>
          <a:stretch/>
        </p:blipFill>
        <p:spPr>
          <a:xfrm>
            <a:off x="8017458" y="3173493"/>
            <a:ext cx="3271613" cy="1554480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1470683" y="6668335"/>
            <a:ext cx="8858417" cy="1059550"/>
          </a:xfrm>
          <a:prstGeom prst="wedgeRectCallout">
            <a:avLst>
              <a:gd name="adj1" fmla="val -1681"/>
              <a:gd name="adj2" fmla="val -1347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এদের থেকে ক্রমাগত বিক্রিয়ার মাধ্যমে একদিকে </a:t>
            </a:r>
            <a:r>
              <a:rPr lang="bn-IN" sz="272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</a:p>
          <a:p>
            <a:pPr algn="ctr"/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অপর দিকে </a:t>
            </a:r>
            <a:r>
              <a:rPr lang="bn-IN" sz="272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রাইবুলোজ-১,৫-ডাইফসফেট </a:t>
            </a:r>
            <a:r>
              <a:rPr lang="bn-IN" sz="272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 হতে থাকে।</a:t>
            </a:r>
          </a:p>
        </p:txBody>
      </p:sp>
      <p:sp>
        <p:nvSpPr>
          <p:cNvPr id="16" name="Curved Up Arrow 15"/>
          <p:cNvSpPr/>
          <p:nvPr/>
        </p:nvSpPr>
        <p:spPr>
          <a:xfrm rot="15816012">
            <a:off x="6312494" y="3928421"/>
            <a:ext cx="5425182" cy="1235261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1438665" y="3461374"/>
            <a:ext cx="7167880" cy="1265878"/>
          </a:xfrm>
          <a:prstGeom prst="leftRightArrow">
            <a:avLst>
              <a:gd name="adj1" fmla="val 50000"/>
              <a:gd name="adj2" fmla="val 37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প্রতিবার এক অনু </a:t>
            </a:r>
            <a:r>
              <a:rPr lang="en-US" sz="3173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CO</a:t>
            </a:r>
            <a:r>
              <a:rPr lang="en-US" sz="3173" baseline="-25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bn-IN" sz="3173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এই চক্রে প্রবেশ করে 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1576" y="3443787"/>
            <a:ext cx="9799949" cy="3162555"/>
            <a:chOff x="-872952" y="-686746"/>
            <a:chExt cx="7713819" cy="4712510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-872952" y="-686746"/>
              <a:ext cx="7713819" cy="23824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2553" tIns="50377" rIns="102553" bIns="50377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  <a:defRPr/>
              </a:pPr>
              <a:r>
                <a:rPr lang="en-US" sz="3627" b="1" dirty="0"/>
                <a:t>6CO</a:t>
              </a:r>
              <a:r>
                <a:rPr lang="en-US" sz="3627" b="1" baseline="-25000" dirty="0"/>
                <a:t>2</a:t>
              </a:r>
              <a:r>
                <a:rPr lang="en-US" sz="3627" b="1" dirty="0"/>
                <a:t>  +  12H</a:t>
              </a:r>
              <a:r>
                <a:rPr lang="en-US" sz="3627" b="1" baseline="-25000" dirty="0"/>
                <a:t>2</a:t>
              </a:r>
              <a:r>
                <a:rPr lang="en-US" sz="3627" b="1" dirty="0"/>
                <a:t>O  </a:t>
              </a:r>
              <a:r>
                <a:rPr lang="bn-IN" sz="3627" b="1" dirty="0"/>
                <a:t>  </a:t>
              </a:r>
              <a:r>
                <a:rPr lang="en-US" sz="3627" b="1" dirty="0">
                  <a:sym typeface="Symbol" pitchFamily="18" charset="2"/>
                </a:rPr>
                <a:t></a:t>
              </a:r>
              <a:r>
                <a:rPr lang="en-US" sz="3627" b="1" dirty="0"/>
                <a:t>  </a:t>
              </a:r>
              <a:r>
                <a:rPr lang="bn-IN" sz="3627" b="1" dirty="0"/>
                <a:t>   </a:t>
              </a:r>
              <a:r>
                <a:rPr lang="en-US" sz="3627" b="1" dirty="0"/>
                <a:t>C</a:t>
              </a:r>
              <a:r>
                <a:rPr lang="en-US" sz="3627" b="1" baseline="-25000" dirty="0"/>
                <a:t>6</a:t>
              </a:r>
              <a:r>
                <a:rPr lang="en-US" sz="3627" b="1" dirty="0"/>
                <a:t>H</a:t>
              </a:r>
              <a:r>
                <a:rPr lang="en-US" sz="3627" b="1" baseline="-25000" dirty="0"/>
                <a:t>12</a:t>
              </a:r>
              <a:r>
                <a:rPr lang="en-US" sz="3627" b="1" dirty="0"/>
                <a:t>O</a:t>
              </a:r>
              <a:r>
                <a:rPr lang="en-US" sz="3627" b="1" baseline="-25000" dirty="0"/>
                <a:t>6</a:t>
              </a:r>
              <a:r>
                <a:rPr lang="en-US" sz="3627" b="1" dirty="0"/>
                <a:t> +6H</a:t>
              </a:r>
              <a:r>
                <a:rPr lang="en-US" sz="3627" b="1" baseline="-25000" dirty="0"/>
                <a:t>2</a:t>
              </a:r>
              <a:r>
                <a:rPr lang="en-US" sz="3627" b="1" dirty="0"/>
                <a:t>O +  6O</a:t>
              </a:r>
              <a:r>
                <a:rPr lang="en-US" sz="3627" b="1" baseline="-25000" dirty="0"/>
                <a:t>2</a:t>
              </a:r>
              <a:r>
                <a:rPr lang="bn-IN" sz="3627" b="1" baseline="-25000" dirty="0"/>
                <a:t>        </a:t>
              </a:r>
              <a:r>
                <a:rPr lang="bn-IN" sz="4080" baseline="-25000" dirty="0">
                  <a:latin typeface="Kalpurush" panose="02000600000000000000" pitchFamily="2" charset="0"/>
                  <a:cs typeface="Kalpurush" panose="02000600000000000000" pitchFamily="2" charset="0"/>
                </a:rPr>
                <a:t>এক অনু গ্লুকোজ তৈরিতে এই চক্র কত বার চলবে?</a:t>
              </a:r>
              <a:r>
                <a:rPr lang="bn-IN" sz="408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sz="4080" baseline="-25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>
                <a:lnSpc>
                  <a:spcPct val="90000"/>
                </a:lnSpc>
                <a:buFontTx/>
                <a:buNone/>
                <a:defRPr/>
              </a:pPr>
              <a:endParaRPr lang="en-US" sz="4080" baseline="-25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38773" y="3415658"/>
              <a:ext cx="774699" cy="296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267" dirty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আলো </a:t>
              </a:r>
              <a:endParaRPr lang="en-US" sz="2267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77699" y="3729044"/>
              <a:ext cx="1143000" cy="296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267" dirty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ক্লোরোফিল </a:t>
              </a:r>
              <a:endParaRPr lang="en-US" sz="2267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3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10" grpId="0" animBg="1"/>
      <p:bldP spid="10" grpId="1" animBg="1"/>
      <p:bldP spid="10" grpId="2" animBg="1"/>
      <p:bldP spid="11" grpId="0" animBg="1"/>
      <p:bldP spid="14" grpId="0" animBg="1"/>
      <p:bldP spid="14" grpId="1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B\Desktop\Bioenergetics\chloroplasts.png"/>
          <p:cNvPicPr>
            <a:picLocks noChangeAspect="1" noChangeArrowheads="1"/>
          </p:cNvPicPr>
          <p:nvPr/>
        </p:nvPicPr>
        <p:blipFill>
          <a:blip r:embed="rId3" cstate="print"/>
          <a:srcRect l="3485" r="7659" b="9230"/>
          <a:stretch>
            <a:fillRect/>
          </a:stretch>
        </p:blipFill>
        <p:spPr bwMode="auto">
          <a:xfrm>
            <a:off x="7826734" y="1097280"/>
            <a:ext cx="3953786" cy="3566160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0" y="431800"/>
            <a:ext cx="4536232" cy="6908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3424" y="4665712"/>
            <a:ext cx="4522648" cy="1348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72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72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720" dirty="0">
                <a:latin typeface="NikoshBAN" panose="02000000000000000000" pitchFamily="2" charset="0"/>
                <a:cs typeface="NikoshBAN" panose="02000000000000000000" pitchFamily="2" charset="0"/>
              </a:rPr>
              <a:t>আত্মীকরণের এ গতিপথ আবিষ্কারের জন্য ১৯৬১ সালে তিনি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নো</a:t>
            </a:r>
            <a:r>
              <a:rPr lang="bn-IN" sz="2720" dirty="0">
                <a:latin typeface="NikoshBAN" panose="02000000000000000000" pitchFamily="2" charset="0"/>
                <a:cs typeface="NikoshBAN" panose="02000000000000000000" pitchFamily="2" charset="0"/>
              </a:rPr>
              <a:t>বেল পুরষ্কার পান।</a:t>
            </a:r>
            <a:endParaRPr lang="en-US" sz="27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9928" y="704097"/>
            <a:ext cx="3916144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ক্যালভিন চক্র বা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C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3</a:t>
            </a:r>
            <a:r>
              <a:rPr lang="bn-IN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গতিপথ</a:t>
            </a:r>
            <a:endParaRPr lang="en-US" sz="272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57610" y="1122680"/>
            <a:ext cx="6568510" cy="5725161"/>
            <a:chOff x="224056" y="776500"/>
            <a:chExt cx="6038632" cy="52666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56" y="776500"/>
              <a:ext cx="6038632" cy="5243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21242" y="5573173"/>
              <a:ext cx="1307784" cy="4699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72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গ্লুকোজ</a:t>
              </a:r>
              <a:endParaRPr lang="en-US" sz="2267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3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0029" y="500948"/>
            <a:ext cx="4318000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হ্যাচ ও স্ল্যাক চক্র বা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4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গতিপথ 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60" y="1052176"/>
            <a:ext cx="9029418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2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CO</a:t>
            </a:r>
            <a:r>
              <a:rPr lang="en-US" sz="2720" baseline="-250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বিজারণের এই গতিপথের প্রথম স্থায়ী পদার্থ কত কার্বন বিশিষ্ট?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241596" y="5108143"/>
            <a:ext cx="7665075" cy="658102"/>
          </a:xfrm>
          <a:prstGeom prst="wedgeRectCallout">
            <a:avLst>
              <a:gd name="adj1" fmla="val 848"/>
              <a:gd name="adj2" fmla="val -1823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প্রথম স্থায়ী পদার্থ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4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কার্বন বিশিষ্ট ,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তাই এটি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4</a:t>
            </a:r>
            <a:r>
              <a:rPr lang="bn-IN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গতিপথ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41" y="2089458"/>
            <a:ext cx="3588737" cy="1899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5072" y="4349438"/>
            <a:ext cx="3503568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অক্সালো এসিটিক এসিড</a:t>
            </a:r>
            <a:endParaRPr lang="en-US" sz="272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12" descr="corn%20la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847" y="1748413"/>
            <a:ext cx="3329749" cy="3671201"/>
          </a:xfrm>
          <a:prstGeom prst="rect">
            <a:avLst/>
          </a:prstGeom>
          <a:noFill/>
        </p:spPr>
      </p:pic>
      <p:pic>
        <p:nvPicPr>
          <p:cNvPr id="11" name="Picture 16" descr="sugarcane_stal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36" y="1918935"/>
            <a:ext cx="3206114" cy="333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41596" y="5942457"/>
            <a:ext cx="6906197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4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উদ্ভিদ, এদের সালোকসংশ্লেষণের হার বেশি কেন?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9848" y="6639914"/>
            <a:ext cx="7557555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72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এদের পাতার উভয় পৃষ্ঠে সূর্যের আলো পরে তাই।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3953" y="6312563"/>
            <a:ext cx="3713480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20" dirty="0">
                <a:latin typeface="NikoshBAN" panose="02000000000000000000" pitchFamily="2" charset="0"/>
                <a:cs typeface="NikoshBAN" panose="02000000000000000000" pitchFamily="2" charset="0"/>
              </a:rPr>
              <a:t>M.D Hatch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2146" y="5589954"/>
            <a:ext cx="2837833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4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3" grpId="2" animBg="1"/>
      <p:bldP spid="3" grpId="3" animBg="1"/>
      <p:bldP spid="9" grpId="0" animBg="1"/>
      <p:bldP spid="9" grpId="1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0861" y="1323039"/>
            <a:ext cx="8905001" cy="5806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173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173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     </a:t>
            </a:r>
            <a:r>
              <a:rPr lang="bn-IN" sz="3173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কোষে ক্লোরোফিলের পরিমান কেমন লক্ষ কর</a:t>
            </a:r>
            <a:r>
              <a:rPr lang="en-US" sz="3173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</a:t>
            </a:r>
            <a:r>
              <a:rPr lang="bn-IN" sz="3173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50" name="Picture 2" descr="C:\Users\PB\Desktop\Bioenergetics\d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870" y="3293125"/>
            <a:ext cx="3387447" cy="2792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PB\Desktop\Bioenergetics\mo-def-cucurbit-old-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6786" y="3266658"/>
            <a:ext cx="3342598" cy="2792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650861" y="1952010"/>
            <a:ext cx="8905001" cy="5806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173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73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    </a:t>
            </a:r>
            <a:r>
              <a:rPr lang="bn-IN" sz="3173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সালোকসংশ্লেষণের হার কেমন হবে, -কেন? 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5074" y="6102277"/>
            <a:ext cx="60452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6548" y="6085610"/>
            <a:ext cx="67429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3350" y="597807"/>
            <a:ext cx="4495718" cy="5806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173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       ৮ মি</a:t>
            </a:r>
            <a:r>
              <a:rPr lang="en-US" sz="3173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2067" y="2532618"/>
            <a:ext cx="8905001" cy="5806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173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173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    </a:t>
            </a:r>
            <a:r>
              <a:rPr lang="bn-IN" sz="3173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সালোকসংশ্লেষণে ক্লোরোফিল ও আলোর ভূমিকা লিখ। 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2" descr="C:\Users\PB\Desktop\Bioenergetics\d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2257" y="3293126"/>
            <a:ext cx="3364054" cy="2792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8919706" y="6059143"/>
            <a:ext cx="46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  <p:bldP spid="10" grpId="0"/>
      <p:bldP spid="12" grpId="0"/>
      <p:bldP spid="13" grpId="0" animBg="1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658" y="887513"/>
            <a:ext cx="81355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আলোক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বর্ণালিতে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IN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আলো দেখ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</a:t>
            </a:r>
            <a:r>
              <a:rPr lang="bn-IN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C:\Users\PB\Desktop\Bioenergetics\whole-dude-whole-colors-light-is-life-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809" y="2687587"/>
            <a:ext cx="4625313" cy="3864263"/>
          </a:xfrm>
          <a:prstGeom prst="rect">
            <a:avLst/>
          </a:prstGeom>
          <a:noFill/>
        </p:spPr>
      </p:pic>
      <p:pic>
        <p:nvPicPr>
          <p:cNvPr id="1027" name="Picture 3" descr="C:\Users\PB\Desktop\Bioenergetics\11images.jpg"/>
          <p:cNvPicPr>
            <a:picLocks noChangeAspect="1" noChangeArrowheads="1"/>
          </p:cNvPicPr>
          <p:nvPr/>
        </p:nvPicPr>
        <p:blipFill>
          <a:blip r:embed="rId3" cstate="print"/>
          <a:srcRect l="16702" t="8107" r="4342"/>
          <a:stretch>
            <a:fillRect/>
          </a:stretch>
        </p:blipFill>
        <p:spPr bwMode="auto">
          <a:xfrm>
            <a:off x="7578080" y="2655559"/>
            <a:ext cx="5308366" cy="43797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35658" y="1707858"/>
            <a:ext cx="81355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 আলোতে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সালোকসংশ্লেষণ ভাল হয়?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4184" y="6002299"/>
            <a:ext cx="189992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আলোক</a:t>
            </a:r>
            <a:r>
              <a:rPr lang="bn-IN" sz="272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তরঙ্গ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625768" y="4364263"/>
            <a:ext cx="293624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2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সালোকসংশ্লেষণের</a:t>
            </a:r>
            <a:r>
              <a:rPr lang="bn-IN" sz="272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72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হার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09528" y="1350199"/>
            <a:ext cx="6480720" cy="15965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88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20" y="5441448"/>
            <a:ext cx="686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44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3</a:t>
            </a:r>
            <a:r>
              <a:rPr lang="bn-IN" sz="44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উদ্ভিদ ও 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440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4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 উদ্ভিদ </a:t>
            </a:r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IN" sz="4400" baseline="-25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3872" y="3236824"/>
            <a:ext cx="7256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ফটোফসফোরাইলেশন ক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bn-IN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3872" y="3991736"/>
            <a:ext cx="516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4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ফটোলাইসিস </a:t>
            </a:r>
            <a:r>
              <a:rPr lang="bn-IN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 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492" y="4649378"/>
            <a:ext cx="9145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বিয়োজিত হয়ে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উৎপন্ন হয়?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600" y="2382320"/>
            <a:ext cx="7272808" cy="272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72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88609" indent="-388609">
              <a:buFont typeface="Arial" panose="020B0604020202020204" pitchFamily="34" charset="0"/>
              <a:buChar char="•"/>
            </a:pPr>
            <a:r>
              <a:rPr lang="bn-IN" sz="4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ফটোলাইসিস</a:t>
            </a:r>
            <a:endParaRPr lang="en-US" sz="4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88609" indent="-388609">
              <a:buFont typeface="Arial" panose="020B0604020202020204" pitchFamily="34" charset="0"/>
              <a:buChar char="•"/>
            </a:pPr>
            <a:r>
              <a:rPr lang="bn-IN" sz="4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কিটো এসিড </a:t>
            </a:r>
            <a:r>
              <a:rPr lang="bn-IN" sz="4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4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88609" indent="-388609">
              <a:buFont typeface="Arial" panose="020B0604020202020204" pitchFamily="34" charset="0"/>
              <a:buChar char="•"/>
            </a:pPr>
            <a:r>
              <a:rPr lang="bn-IN" sz="4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ডাইহাইড্রো এসিটোন </a:t>
            </a:r>
            <a:r>
              <a:rPr lang="bn-IN" sz="4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ফসফেট</a:t>
            </a:r>
            <a:endParaRPr lang="bn-IN" sz="4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33664" y="1286740"/>
            <a:ext cx="5688632" cy="1159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6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শব্দসমূহ</a:t>
            </a:r>
            <a:r>
              <a:rPr lang="en-US" sz="6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3304" y="2662064"/>
            <a:ext cx="13226670" cy="358784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727322"/>
              </a:avLst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en-US" sz="595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5832" y="2478280"/>
            <a:ext cx="33586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344" y="3763930"/>
            <a:ext cx="11809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6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আলোক</a:t>
            </a:r>
            <a:r>
              <a:rPr lang="en-US" sz="6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6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পর্যায়</a:t>
            </a:r>
            <a:r>
              <a:rPr lang="en-US" sz="6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6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এর গুরুত্ব ব্যাখ্যা কর।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" y="-8803"/>
            <a:ext cx="13537504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3544" y="-169641"/>
            <a:ext cx="9001000" cy="1121925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সবাই কে অনেক অনেক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264" y="1179329"/>
            <a:ext cx="13247020" cy="53961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5400" dirty="0" smtClean="0">
                <a:solidFill>
                  <a:srgbClr val="7030A0"/>
                </a:solidFill>
              </a:rPr>
              <a:t>ধন্যবাদ</a:t>
            </a:r>
            <a:endParaRPr lang="en-US" sz="5400" dirty="0">
              <a:solidFill>
                <a:srgbClr val="7030A0"/>
              </a:solidFill>
            </a:endParaRPr>
          </a:p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1496" y="680251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নিরাপদে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থাকি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</a:rPr>
              <a:t>সামাজিক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</a:rPr>
              <a:t>দুরত্ব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বজায়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রাখি</a:t>
            </a:r>
            <a:r>
              <a:rPr lang="en-US" sz="3600" dirty="0" smtClean="0">
                <a:solidFill>
                  <a:srgbClr val="FFFF00"/>
                </a:solidFill>
              </a:rPr>
              <a:t>।।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013" y="5495381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দশ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জীব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চতুর্থ</a:t>
            </a:r>
            <a:endParaRPr lang="en-US" sz="6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9497" y="2092170"/>
            <a:ext cx="5274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 পরিচিতি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1006" y="875399"/>
            <a:ext cx="525658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6654224" y="2818809"/>
            <a:ext cx="484632" cy="3803696"/>
          </a:xfrm>
          <a:prstGeom prst="upDownArrow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158" y="5398368"/>
            <a:ext cx="56136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নামঃ </a:t>
            </a:r>
            <a:r>
              <a:rPr lang="en-US" sz="4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মার্কনী</a:t>
            </a:r>
            <a:r>
              <a:rPr lang="en-US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হোসেন</a:t>
            </a:r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পদবীঃ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(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জীব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বিজ্ঞান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BD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স্কু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লঃ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রুহিয়া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বালিকা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2376" y="2061393"/>
            <a:ext cx="3240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2" descr="C:\Users\cp\Desktop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25" y="2694495"/>
            <a:ext cx="3142059" cy="26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09" y="2715723"/>
            <a:ext cx="2810897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5" grpId="0" animBg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4314805" y="4061640"/>
            <a:ext cx="6170315" cy="70289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8176" tIns="138176" rIns="138176" bIns="138176" numCol="1" spcCol="1270" anchor="ctr" anchorCtr="0">
            <a:noAutofit/>
          </a:bodyPr>
          <a:lstStyle/>
          <a:p>
            <a:pPr defTabSz="161200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27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7520" y="2374032"/>
            <a:ext cx="9721080" cy="348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8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</a:t>
            </a:r>
            <a:r>
              <a:rPr lang="en-US" sz="408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endParaRPr lang="bn-BD" sz="408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IN" sz="3173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17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সালোকসংশ্লেষণের পর্যায়</a:t>
            </a:r>
            <a:r>
              <a:rPr lang="bn-IN" sz="3173" dirty="0">
                <a:solidFill>
                  <a:srgbClr val="1F497D">
                    <a:lumMod val="50000"/>
                  </a:srgb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 </a:t>
            </a:r>
            <a:r>
              <a:rPr lang="en-US" sz="3173" dirty="0" err="1">
                <a:solidFill>
                  <a:srgbClr val="1F497D">
                    <a:lumMod val="50000"/>
                  </a:srgb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173" dirty="0">
                <a:solidFill>
                  <a:srgbClr val="1F497D">
                    <a:lumMod val="50000"/>
                  </a:srgb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173" dirty="0" err="1">
                <a:solidFill>
                  <a:srgbClr val="1F497D">
                    <a:lumMod val="50000"/>
                  </a:srgb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173" dirty="0">
                <a:solidFill>
                  <a:srgbClr val="1F497D">
                    <a:lumMod val="50000"/>
                  </a:srgb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bn-IN" sz="3173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173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পর্যায় দুটি ব্যাখ্যা করতে পারবে</a:t>
            </a:r>
            <a:r>
              <a:rPr lang="en-US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bn-BD" sz="3173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সালোকসংশ্লেষণ প্রক্রিয়ার শর্করা প্রস্তুতি ব্যাখ্যা করতে পারবে</a:t>
            </a:r>
            <a:r>
              <a:rPr lang="en-US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bn-IN" sz="3173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co</a:t>
            </a:r>
            <a:r>
              <a:rPr lang="en-US" sz="3173" baseline="-250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 </a:t>
            </a:r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বিজারণের গতিপথ</a:t>
            </a:r>
            <a:r>
              <a:rPr lang="en-US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(c</a:t>
            </a:r>
            <a:r>
              <a:rPr lang="en-US" sz="3173" baseline="-250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3</a:t>
            </a:r>
            <a:r>
              <a:rPr lang="en-US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3173" baseline="-250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4</a:t>
            </a:r>
            <a:r>
              <a:rPr lang="en-US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bn-IN" sz="3173" baseline="-250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ব্যাখ্যা করতে পারবে।</a:t>
            </a:r>
          </a:p>
          <a:p>
            <a:endParaRPr lang="en-US" sz="3173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3704" y="1021753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8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1563"/>
            <a:ext cx="13770768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pic>
        <p:nvPicPr>
          <p:cNvPr id="20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6433" y="1836794"/>
            <a:ext cx="8264567" cy="403568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280556" y="3082639"/>
            <a:ext cx="1122680" cy="5806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173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CO</a:t>
            </a:r>
            <a:r>
              <a:rPr lang="en-US" sz="3173" baseline="-250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57688" y="3462689"/>
            <a:ext cx="1813560" cy="5806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173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শর্করা</a:t>
            </a:r>
            <a:endParaRPr lang="en-US" sz="3173" dirty="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0556" y="4861589"/>
            <a:ext cx="1122680" cy="5806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173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173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endParaRPr lang="en-US" sz="3173" dirty="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2224" y="4961917"/>
            <a:ext cx="1151467" cy="5109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72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272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O</a:t>
            </a:r>
            <a:r>
              <a:rPr lang="en-US" sz="2720" baseline="-250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93504" y="5983868"/>
            <a:ext cx="9110980" cy="1078035"/>
            <a:chOff x="762000" y="5433389"/>
            <a:chExt cx="7467599" cy="951207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762000" y="5633444"/>
              <a:ext cx="7467599" cy="751152"/>
            </a:xfrm>
            <a:prstGeom prst="rect">
              <a:avLst/>
            </a:prstGeom>
          </p:spPr>
          <p:txBody>
            <a:bodyPr lIns="102553" tIns="50377" rIns="102553" bIns="50377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  <a:defRPr/>
              </a:pPr>
              <a:r>
                <a:rPr lang="en-US" sz="3627" b="1" dirty="0">
                  <a:latin typeface="Kalpurush" panose="02000600000000000000" pitchFamily="2" charset="0"/>
                  <a:cs typeface="Kalpurush" panose="02000600000000000000" pitchFamily="2" charset="0"/>
                </a:rPr>
                <a:t>6CO</a:t>
              </a:r>
              <a:r>
                <a:rPr lang="en-US" sz="3627" b="1" baseline="-25000" dirty="0">
                  <a:latin typeface="Kalpurush" panose="02000600000000000000" pitchFamily="2" charset="0"/>
                  <a:cs typeface="Kalpurush" panose="02000600000000000000" pitchFamily="2" charset="0"/>
                </a:rPr>
                <a:t>2</a:t>
              </a:r>
              <a:r>
                <a:rPr lang="en-US" sz="3627" b="1" dirty="0">
                  <a:latin typeface="Kalpurush" panose="02000600000000000000" pitchFamily="2" charset="0"/>
                  <a:cs typeface="Kalpurush" panose="02000600000000000000" pitchFamily="2" charset="0"/>
                </a:rPr>
                <a:t>  +  12H</a:t>
              </a:r>
              <a:r>
                <a:rPr lang="en-US" sz="3627" b="1" baseline="-25000" dirty="0">
                  <a:latin typeface="Kalpurush" panose="02000600000000000000" pitchFamily="2" charset="0"/>
                  <a:cs typeface="Kalpurush" panose="02000600000000000000" pitchFamily="2" charset="0"/>
                </a:rPr>
                <a:t>2</a:t>
              </a:r>
              <a:r>
                <a:rPr lang="en-US" sz="3627" b="1" dirty="0">
                  <a:latin typeface="Kalpurush" panose="02000600000000000000" pitchFamily="2" charset="0"/>
                  <a:cs typeface="Kalpurush" panose="02000600000000000000" pitchFamily="2" charset="0"/>
                </a:rPr>
                <a:t>O  </a:t>
              </a:r>
              <a:r>
                <a:rPr lang="bn-IN" sz="3627" b="1" dirty="0"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  <a:sym typeface="Symbol" pitchFamily="18" charset="2"/>
                </a:rPr>
                <a:t></a:t>
              </a:r>
              <a:r>
                <a:rPr lang="en-US" sz="3627" b="1" dirty="0"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bn-IN" sz="3627" b="1" dirty="0"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en-US" sz="3627" b="1" dirty="0">
                  <a:latin typeface="Kalpurush" panose="02000600000000000000" pitchFamily="2" charset="0"/>
                  <a:cs typeface="Kalpurush" panose="02000600000000000000" pitchFamily="2" charset="0"/>
                </a:rPr>
                <a:t>C</a:t>
              </a:r>
              <a:r>
                <a:rPr lang="en-US" sz="3627" b="1" baseline="-25000" dirty="0">
                  <a:latin typeface="Kalpurush" panose="02000600000000000000" pitchFamily="2" charset="0"/>
                  <a:cs typeface="Kalpurush" panose="02000600000000000000" pitchFamily="2" charset="0"/>
                </a:rPr>
                <a:t>6</a:t>
              </a:r>
              <a:r>
                <a:rPr lang="en-US" sz="3627" b="1" dirty="0">
                  <a:latin typeface="Kalpurush" panose="02000600000000000000" pitchFamily="2" charset="0"/>
                  <a:cs typeface="Kalpurush" panose="02000600000000000000" pitchFamily="2" charset="0"/>
                </a:rPr>
                <a:t>H</a:t>
              </a:r>
              <a:r>
                <a:rPr lang="en-US" sz="3627" b="1" baseline="-25000" dirty="0">
                  <a:latin typeface="Kalpurush" panose="02000600000000000000" pitchFamily="2" charset="0"/>
                  <a:cs typeface="Kalpurush" panose="02000600000000000000" pitchFamily="2" charset="0"/>
                </a:rPr>
                <a:t>12</a:t>
              </a:r>
              <a:r>
                <a:rPr lang="en-US" sz="3627" b="1" dirty="0">
                  <a:latin typeface="Kalpurush" panose="02000600000000000000" pitchFamily="2" charset="0"/>
                  <a:cs typeface="Kalpurush" panose="02000600000000000000" pitchFamily="2" charset="0"/>
                </a:rPr>
                <a:t>O</a:t>
              </a:r>
              <a:r>
                <a:rPr lang="en-US" sz="3627" b="1" baseline="-25000" dirty="0">
                  <a:latin typeface="Kalpurush" panose="02000600000000000000" pitchFamily="2" charset="0"/>
                  <a:cs typeface="Kalpurush" panose="02000600000000000000" pitchFamily="2" charset="0"/>
                </a:rPr>
                <a:t>6</a:t>
              </a:r>
              <a:r>
                <a:rPr lang="en-US" sz="3627" b="1" dirty="0">
                  <a:latin typeface="Kalpurush" panose="02000600000000000000" pitchFamily="2" charset="0"/>
                  <a:cs typeface="Kalpurush" panose="02000600000000000000" pitchFamily="2" charset="0"/>
                </a:rPr>
                <a:t> +6H</a:t>
              </a:r>
              <a:r>
                <a:rPr lang="en-US" sz="3627" b="1" baseline="-25000" dirty="0">
                  <a:latin typeface="Kalpurush" panose="02000600000000000000" pitchFamily="2" charset="0"/>
                  <a:cs typeface="Kalpurush" panose="02000600000000000000" pitchFamily="2" charset="0"/>
                </a:rPr>
                <a:t>2</a:t>
              </a:r>
              <a:r>
                <a:rPr lang="en-US" sz="3627" b="1" dirty="0">
                  <a:latin typeface="Kalpurush" panose="02000600000000000000" pitchFamily="2" charset="0"/>
                  <a:cs typeface="Kalpurush" panose="02000600000000000000" pitchFamily="2" charset="0"/>
                </a:rPr>
                <a:t>O +  6O</a:t>
              </a:r>
              <a:r>
                <a:rPr lang="en-US" sz="3627" b="1" baseline="-25000" dirty="0">
                  <a:latin typeface="Kalpurush" panose="02000600000000000000" pitchFamily="2" charset="0"/>
                  <a:cs typeface="Kalpurush" panose="02000600000000000000" pitchFamily="2" charset="0"/>
                </a:rPr>
                <a:t>2</a:t>
              </a:r>
            </a:p>
            <a:p>
              <a:pPr>
                <a:lnSpc>
                  <a:spcPct val="90000"/>
                </a:lnSpc>
                <a:buFontTx/>
                <a:buNone/>
                <a:defRPr/>
              </a:pPr>
              <a:endParaRPr lang="en-US" sz="3627" b="1" baseline="-25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387377" y="5433389"/>
              <a:ext cx="774699" cy="389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267" dirty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আলো</a:t>
              </a:r>
              <a:r>
                <a:rPr lang="bn-IN" sz="2267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267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86440" y="5984486"/>
              <a:ext cx="1143000" cy="389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267" dirty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ক্লোরোফিল </a:t>
              </a:r>
              <a:endParaRPr lang="en-US" sz="2267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350458" y="576607"/>
            <a:ext cx="4868546" cy="580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17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এই প্রক্রিয়ার নাম বলতে পার?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69897" y="662943"/>
            <a:ext cx="8121437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সবুজ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দ্ভিদ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সৌরশক্তিকে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শক্তিতে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করছে</a:t>
            </a:r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56433" y="348053"/>
            <a:ext cx="8264567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সালোকসংশ্লেষণ</a:t>
            </a:r>
            <a:endParaRPr lang="en-US" sz="8800" baseline="-25000" dirty="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322177"/>
              </p:ext>
            </p:extLst>
          </p:nvPr>
        </p:nvGraphicFramePr>
        <p:xfrm>
          <a:off x="10602416" y="2792925"/>
          <a:ext cx="26892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5" imgW="973800" imgH="437400" progId="Package">
                  <p:embed/>
                </p:oleObj>
              </mc:Choice>
              <mc:Fallback>
                <p:oleObj name="Packager Shell Object" showAsIcon="1" r:id="rId5" imgW="973800" imgH="4374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2416" y="2792925"/>
                        <a:ext cx="2689225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046928" y="2328631"/>
            <a:ext cx="180020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ক্লিক করি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16" grpId="1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09528" y="1583798"/>
            <a:ext cx="9503917" cy="5095240"/>
            <a:chOff x="381000" y="990600"/>
            <a:chExt cx="8385809" cy="4495800"/>
          </a:xfrm>
        </p:grpSpPr>
        <p:pic>
          <p:nvPicPr>
            <p:cNvPr id="1026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4" cstate="print">
              <a:lum bright="3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6901"/>
            <a:stretch>
              <a:fillRect/>
            </a:stretch>
          </p:blipFill>
          <p:spPr bwMode="auto">
            <a:xfrm>
              <a:off x="381000" y="990600"/>
              <a:ext cx="8385809" cy="449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6" cstate="print">
              <a:lum bright="3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4082227" y="4313041"/>
              <a:ext cx="381000" cy="1035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6888727" y="1772180"/>
              <a:ext cx="790298" cy="1213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6" cstate="print">
              <a:lum bright="3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4008281" y="4672648"/>
              <a:ext cx="381000" cy="7326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2640" y="863601"/>
            <a:ext cx="570174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8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সালোকসংশ্লেষণ প্রক্রিয়া </a:t>
            </a:r>
            <a:endParaRPr lang="en-US" sz="408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06997"/>
              </p:ext>
            </p:extLst>
          </p:nvPr>
        </p:nvGraphicFramePr>
        <p:xfrm>
          <a:off x="1820223" y="5736139"/>
          <a:ext cx="26892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ackager Shell Object" showAsIcon="1" r:id="rId7" imgW="973800" imgH="437400" progId="Package">
                  <p:embed/>
                </p:oleObj>
              </mc:Choice>
              <mc:Fallback>
                <p:oleObj name="Packager Shell Object" showAsIcon="1" r:id="rId7" imgW="973800" imgH="437400" progId="Package">
                  <p:embed/>
                  <p:pic>
                    <p:nvPicPr>
                      <p:cNvPr id="15" name="Object 1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223" y="5736139"/>
                        <a:ext cx="2689225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7520" y="5306145"/>
            <a:ext cx="180020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ক্লিক করি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6987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4981" y="1076449"/>
            <a:ext cx="10899432" cy="929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সালোকসংশ্লেষণ একটি দীর্ঘ প্রক্রিয়া, ১৯০৫ সালে ইংরেজ শারীরত্বত্তবিদ ব্ল্যাকম্যান এই প্রক্রিয়াকে দুটি পর্যায়ে ভাগ করেন।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3600" y="2286150"/>
            <a:ext cx="2337264" cy="86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173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আলোক </a:t>
            </a:r>
            <a:r>
              <a:rPr lang="bn-IN" sz="3173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পর্যায়</a:t>
            </a:r>
            <a:endParaRPr lang="en-US" sz="3173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4425" y="2224314"/>
            <a:ext cx="3810635" cy="8636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173" dirty="0"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আলোক নিরপেক্ষ পর্যায়</a:t>
            </a:r>
            <a:endParaRPr lang="en-US" sz="3173" dirty="0"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59" y="2286150"/>
            <a:ext cx="2187787" cy="26771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3600" y="3273614"/>
            <a:ext cx="7961460" cy="1068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প্রক্রিয়ায় 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ATP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NADPH+ H</a:t>
            </a:r>
            <a:r>
              <a:rPr lang="en-US" sz="3173" baseline="30000" dirty="0">
                <a:latin typeface="Kalpurush" panose="02000600000000000000" pitchFamily="2" charset="0"/>
                <a:cs typeface="Kalpurush" panose="02000600000000000000" pitchFamily="2" charset="0"/>
              </a:rPr>
              <a:t>+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উৎপন্ন হয় এবং রুপান্তরিত শক্তি এই 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ATP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-র মধ্যে সঞ্চিত হয়।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378036" y="4382702"/>
            <a:ext cx="7987024" cy="580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ATP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NADPH+ H</a:t>
            </a:r>
            <a:r>
              <a:rPr lang="en-US" sz="3173" baseline="30000" dirty="0">
                <a:latin typeface="Kalpurush" panose="02000600000000000000" pitchFamily="2" charset="0"/>
                <a:cs typeface="Kalpurush" panose="02000600000000000000" pitchFamily="2" charset="0"/>
              </a:rPr>
              <a:t>+ </a:t>
            </a:r>
            <a:r>
              <a:rPr lang="bn-IN" sz="3173" baseline="30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সৃষ্টিতে কার ভূমিকা রয়েছে?</a:t>
            </a:r>
            <a:endParaRPr lang="en-US" sz="2739" dirty="0">
              <a:solidFill>
                <a:srgbClr val="99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37920" y="5049485"/>
            <a:ext cx="4503623" cy="580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ক্লো</a:t>
            </a:r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রোপ্লাস্টের ক্লোরোফিল অণু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49886" y="1865962"/>
            <a:ext cx="1575958" cy="1036320"/>
            <a:chOff x="3684937" y="1143000"/>
            <a:chExt cx="1496663" cy="914400"/>
          </a:xfrm>
        </p:grpSpPr>
        <p:sp>
          <p:nvSpPr>
            <p:cNvPr id="11" name="Left-Right Arrow 10"/>
            <p:cNvSpPr/>
            <p:nvPr/>
          </p:nvSpPr>
          <p:spPr>
            <a:xfrm>
              <a:off x="3684937" y="1828800"/>
              <a:ext cx="1496663" cy="2286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39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343400" y="11430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0261E-6 L 0.23102 -0.17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51" y="-88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25926E-6 -3.20261E-6 L 0.19526 -0.17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88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" grpId="1" uiExpand="1" build="allAtOnce" animBg="1"/>
      <p:bldP spid="8" grpId="0" animBg="1"/>
      <p:bldP spid="8" grpId="1" animBg="1"/>
      <p:bldP spid="14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/>
          <a:stretch/>
        </p:blipFill>
        <p:spPr>
          <a:xfrm>
            <a:off x="3764974" y="351574"/>
            <a:ext cx="8101906" cy="51333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0289" y="1044456"/>
            <a:ext cx="1880351" cy="580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17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ক্লোরোপ্লাস্ট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5036" y="3046080"/>
            <a:ext cx="4553603" cy="9294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72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গ্রানামে ক্লোরোফিল অণু শোষণকৃত ফোটন হতে শক্তি সঞ্চয় করে। 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9412808" y="4014745"/>
            <a:ext cx="442595" cy="6959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0" y="433797"/>
            <a:ext cx="1905491" cy="2331720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rot="15158012" flipH="1">
            <a:off x="3492257" y="379715"/>
            <a:ext cx="500540" cy="1569311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8920" y="4467894"/>
            <a:ext cx="5515664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173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ADP+ </a:t>
            </a:r>
            <a:r>
              <a:rPr lang="en-US" sz="3173" dirty="0" err="1">
                <a:latin typeface="Kalpurush" panose="02000600000000000000" pitchFamily="2" charset="0"/>
                <a:cs typeface="Kalpurush" panose="02000600000000000000" pitchFamily="2" charset="0"/>
              </a:rPr>
              <a:t>ip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ATP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930639" y="4764386"/>
            <a:ext cx="1271110" cy="21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77479" y="5287155"/>
            <a:ext cx="9804537" cy="580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IN" sz="3173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মুক্ত ফসফেট (</a:t>
            </a:r>
            <a:r>
              <a:rPr lang="en-US" sz="3173" dirty="0" err="1">
                <a:latin typeface="Kalpurush" panose="02000600000000000000" pitchFamily="2" charset="0"/>
                <a:cs typeface="Kalpurush" panose="02000600000000000000" pitchFamily="2" charset="0"/>
              </a:rPr>
              <a:t>ip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) , 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ADP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র সাথে যুক্ত হয়ে 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ATP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তৈরি করে।</a:t>
            </a:r>
            <a:endParaRPr lang="en-US" sz="2739" dirty="0">
              <a:solidFill>
                <a:srgbClr val="99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93871" y="6146519"/>
            <a:ext cx="3316894" cy="580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17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ফটোফসফোরাইলেশন  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9488" y="6128006"/>
            <a:ext cx="5815548" cy="580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17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ATP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তৈরির এই প্র</a:t>
            </a:r>
            <a:r>
              <a:rPr lang="en-US" sz="3173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ক্রি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য়াকে কী বলে?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70768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66312" y="731365"/>
            <a:ext cx="2462750" cy="580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173" dirty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</a:t>
            </a:r>
            <a:endParaRPr lang="en-US" sz="317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340488" y="1465097"/>
            <a:ext cx="10081120" cy="580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17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সূর্যালোক ও ক্লোরোফিলের সহায়তায় 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H</a:t>
            </a:r>
            <a:r>
              <a:rPr lang="en-US" sz="3173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O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173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বিয়োজিত হয়ে কী হয়?</a:t>
            </a:r>
            <a:endParaRPr lang="en-US" sz="2739" dirty="0">
              <a:solidFill>
                <a:srgbClr val="99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57213" y="4410881"/>
            <a:ext cx="567785" cy="859787"/>
            <a:chOff x="6249906" y="816935"/>
            <a:chExt cx="500986" cy="758636"/>
          </a:xfrm>
        </p:grpSpPr>
        <p:sp>
          <p:nvSpPr>
            <p:cNvPr id="23" name="Rectangle 22"/>
            <p:cNvSpPr/>
            <p:nvPr/>
          </p:nvSpPr>
          <p:spPr>
            <a:xfrm>
              <a:off x="6249906" y="816935"/>
              <a:ext cx="500986" cy="758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3173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4987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987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262710" y="985976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39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3737" y="4590172"/>
            <a:ext cx="590225" cy="623106"/>
            <a:chOff x="6292052" y="1799087"/>
            <a:chExt cx="520787" cy="549800"/>
          </a:xfrm>
        </p:grpSpPr>
        <p:sp>
          <p:nvSpPr>
            <p:cNvPr id="22" name="Rectangle 21"/>
            <p:cNvSpPr/>
            <p:nvPr/>
          </p:nvSpPr>
          <p:spPr>
            <a:xfrm>
              <a:off x="6292052" y="1883209"/>
              <a:ext cx="520787" cy="4508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72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r>
                <a:rPr lang="en-US" sz="272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272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294986" y="1799087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39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696024" y="741419"/>
            <a:ext cx="3685024" cy="580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এই প্রক্রিয়াকে কী বলে?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4188" y="3642486"/>
            <a:ext cx="5906347" cy="929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20" dirty="0" err="1"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ফটোফসফোরাইলেশন  প্র</a:t>
            </a:r>
            <a:r>
              <a:rPr lang="en-US" sz="272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ক্রি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য়ায় </a:t>
            </a:r>
          </a:p>
          <a:p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ADP+ </a:t>
            </a:r>
            <a:r>
              <a:rPr lang="en-US" sz="2720" dirty="0" err="1">
                <a:latin typeface="Kalpurush" panose="02000600000000000000" pitchFamily="2" charset="0"/>
                <a:cs typeface="Kalpurush" panose="02000600000000000000" pitchFamily="2" charset="0"/>
              </a:rPr>
              <a:t>ip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ATP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 হয়।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823988" y="4241463"/>
            <a:ext cx="1271110" cy="21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37520" y="3083685"/>
            <a:ext cx="2590800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বাতাসে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latin typeface="Kalpurush" panose="02000600000000000000" pitchFamily="2" charset="0"/>
                <a:cs typeface="Kalpurush" panose="02000600000000000000" pitchFamily="2" charset="0"/>
              </a:rPr>
              <a:t>চলে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0488" y="4613725"/>
            <a:ext cx="802747" cy="623107"/>
            <a:chOff x="7622303" y="2300807"/>
            <a:chExt cx="708306" cy="549800"/>
          </a:xfrm>
        </p:grpSpPr>
        <p:sp>
          <p:nvSpPr>
            <p:cNvPr id="17" name="Rectangle 16"/>
            <p:cNvSpPr/>
            <p:nvPr/>
          </p:nvSpPr>
          <p:spPr>
            <a:xfrm>
              <a:off x="7622303" y="2344874"/>
              <a:ext cx="708306" cy="4508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720" dirty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r>
                <a:rPr lang="en-US" sz="272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72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622303" y="2300807"/>
              <a:ext cx="53923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39"/>
            </a:p>
          </p:txBody>
        </p:sp>
      </p:grpSp>
      <p:sp>
        <p:nvSpPr>
          <p:cNvPr id="3" name="Rectangle 2"/>
          <p:cNvSpPr/>
          <p:nvPr/>
        </p:nvSpPr>
        <p:spPr>
          <a:xfrm>
            <a:off x="2313586" y="3939694"/>
            <a:ext cx="1160038" cy="13480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72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2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72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2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endParaRPr lang="en-US" sz="27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57547" y="5688191"/>
            <a:ext cx="6696744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NADP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-কে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বিজারিত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করে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NADPH+ H</a:t>
            </a:r>
            <a:r>
              <a:rPr lang="en-US" sz="2720" baseline="30000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 তৈরি করে।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96949" y="2378394"/>
            <a:ext cx="4722813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ফটোলাইসিস প্রক্রিয়ার পরে কী ঘটে?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7863" y="6274623"/>
            <a:ext cx="4971522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এ পর শুরু হয় </a:t>
            </a:r>
            <a:r>
              <a:rPr lang="bn-IN" sz="272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আলোক নিরপেক্ষ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পর্যায়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0.0096 L 0.25799 -0.20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0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9 -0.06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25521 0.093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7" grpId="0" animBg="1"/>
      <p:bldP spid="28" grpId="0" animBg="1"/>
      <p:bldP spid="30" grpId="0" animBg="1"/>
      <p:bldP spid="3" grpId="0" animBg="1"/>
      <p:bldP spid="21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26776" y="0"/>
            <a:ext cx="13842776" cy="77724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9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8416" y="810863"/>
            <a:ext cx="3886200" cy="4318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173" dirty="0"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আলোক নিরপেক্ষ পর্যায়</a:t>
            </a:r>
            <a:endParaRPr lang="en-US" sz="3173" dirty="0"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8200" y="2312903"/>
            <a:ext cx="10755292" cy="580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173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পর্যায়ে এদের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সহায়তায় </a:t>
            </a:r>
            <a:r>
              <a:rPr lang="en-US" sz="3173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CO</a:t>
            </a:r>
            <a:r>
              <a:rPr lang="en-US" sz="3173" baseline="-250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bn-IN" sz="3173" baseline="-25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173" dirty="0">
                <a:latin typeface="Kalpurush" panose="02000600000000000000" pitchFamily="2" charset="0"/>
                <a:cs typeface="Kalpurush" panose="02000600000000000000" pitchFamily="2" charset="0"/>
              </a:rPr>
              <a:t>বিজারিত হয়ে কার্বোহাইড্রেট উৎপন্ন হয়।</a:t>
            </a:r>
            <a:endParaRPr lang="en-US" sz="3173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8200" y="1585016"/>
            <a:ext cx="5872480" cy="47498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173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আলোক</a:t>
            </a:r>
            <a:r>
              <a:rPr lang="bn-IN" sz="3173" dirty="0"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পর্যায়ে কী কী উৎপন্ন হয়েছিল?</a:t>
            </a:r>
            <a:endParaRPr lang="en-US" sz="3173" dirty="0"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1636" y="1567051"/>
            <a:ext cx="3368040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ATP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NADPH+ H</a:t>
            </a:r>
            <a:r>
              <a:rPr lang="en-US" sz="2720" baseline="30000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1496" y="3874306"/>
            <a:ext cx="2463864" cy="929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ক্যালভিন চক্র বা</a:t>
            </a:r>
          </a:p>
          <a:p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C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3</a:t>
            </a:r>
            <a:r>
              <a:rPr lang="bn-IN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গতিপথ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72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6240" y="3874306"/>
            <a:ext cx="2304733" cy="929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হ্যাচ ও স্ল্যাক চক্র </a:t>
            </a:r>
          </a:p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বা 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C</a:t>
            </a:r>
            <a:r>
              <a:rPr lang="en-US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4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গতিপথ 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4740" y="3874307"/>
            <a:ext cx="1943100" cy="9294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ক্রেসুলেসিয়ান </a:t>
            </a:r>
          </a:p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এসিড বিপাক</a:t>
            </a:r>
            <a:endParaRPr lang="en-US" sz="272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3624" y="3080982"/>
            <a:ext cx="7500835" cy="5109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সবুজ উদ্ভিদে </a:t>
            </a:r>
            <a:r>
              <a:rPr lang="en-US" sz="272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CO</a:t>
            </a:r>
            <a:r>
              <a:rPr lang="en-US" sz="2720" baseline="-250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bn-IN" sz="2720" baseline="-25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বিজারণের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৩টি</a:t>
            </a:r>
            <a:r>
              <a:rPr lang="bn-IN" sz="2720" dirty="0">
                <a:latin typeface="Kalpurush" panose="02000600000000000000" pitchFamily="2" charset="0"/>
                <a:cs typeface="Kalpurush" panose="02000600000000000000" pitchFamily="2" charset="0"/>
              </a:rPr>
              <a:t> গতিপথ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আবিষ্কৃত</a:t>
            </a:r>
            <a:r>
              <a:rPr lang="en-US" sz="272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20" dirty="0" err="1"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720" baseline="-25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570809" y="3555566"/>
            <a:ext cx="696280" cy="519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36509" y="3590575"/>
            <a:ext cx="2701" cy="4251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945864" y="3529894"/>
            <a:ext cx="879792" cy="5422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659</Words>
  <Application>Microsoft Office PowerPoint</Application>
  <PresentationFormat>Custom</PresentationFormat>
  <Paragraphs>134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Kalpurush</vt:lpstr>
      <vt:lpstr>NikoshBAN</vt:lpstr>
      <vt:lpstr>Symbol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MARKONEE</cp:lastModifiedBy>
  <cp:revision>1158</cp:revision>
  <dcterms:created xsi:type="dcterms:W3CDTF">2006-08-16T00:00:00Z</dcterms:created>
  <dcterms:modified xsi:type="dcterms:W3CDTF">2021-04-06T10:08:23Z</dcterms:modified>
</cp:coreProperties>
</file>