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30"/>
  </p:notesMasterIdLst>
  <p:sldIdLst>
    <p:sldId id="257" r:id="rId2"/>
    <p:sldId id="279" r:id="rId3"/>
    <p:sldId id="280" r:id="rId4"/>
    <p:sldId id="259" r:id="rId5"/>
    <p:sldId id="281" r:id="rId6"/>
    <p:sldId id="282" r:id="rId7"/>
    <p:sldId id="283" r:id="rId8"/>
    <p:sldId id="285" r:id="rId9"/>
    <p:sldId id="294" r:id="rId10"/>
    <p:sldId id="284" r:id="rId11"/>
    <p:sldId id="286" r:id="rId12"/>
    <p:sldId id="265" r:id="rId13"/>
    <p:sldId id="268" r:id="rId14"/>
    <p:sldId id="269" r:id="rId15"/>
    <p:sldId id="287" r:id="rId16"/>
    <p:sldId id="288" r:id="rId17"/>
    <p:sldId id="289" r:id="rId18"/>
    <p:sldId id="290" r:id="rId19"/>
    <p:sldId id="291" r:id="rId20"/>
    <p:sldId id="292" r:id="rId21"/>
    <p:sldId id="293" r:id="rId22"/>
    <p:sldId id="295" r:id="rId23"/>
    <p:sldId id="270" r:id="rId24"/>
    <p:sldId id="273" r:id="rId25"/>
    <p:sldId id="274" r:id="rId26"/>
    <p:sldId id="275" r:id="rId27"/>
    <p:sldId id="277" r:id="rId28"/>
    <p:sldId id="278"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5392"/>
    <a:srgbClr val="FF0066"/>
    <a:srgbClr val="339933"/>
    <a:srgbClr val="CCCC00"/>
    <a:srgbClr val="C0BC00"/>
    <a:srgbClr val="0083E6"/>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1" autoAdjust="0"/>
    <p:restoredTop sz="94660"/>
  </p:normalViewPr>
  <p:slideViewPr>
    <p:cSldViewPr>
      <p:cViewPr varScale="1">
        <p:scale>
          <a:sx n="64" d="100"/>
          <a:sy n="64" d="100"/>
        </p:scale>
        <p:origin x="-282" y="-102"/>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C5CD8-8C0D-4029-A16F-0F4C8B80E961}" type="datetimeFigureOut">
              <a:rPr lang="en-US" smtClean="0"/>
              <a:pPr/>
              <a:t>4/7/2021</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2D89C-B20A-4DEF-B9E0-E759D1AA152E}" type="slidenum">
              <a:rPr lang="en-US" smtClean="0"/>
              <a:pPr/>
              <a:t>‹#›</a:t>
            </a:fld>
            <a:endParaRPr lang="en-US"/>
          </a:p>
        </p:txBody>
      </p:sp>
    </p:spTree>
    <p:extLst>
      <p:ext uri="{BB962C8B-B14F-4D97-AF65-F5344CB8AC3E}">
        <p14:creationId xmlns:p14="http://schemas.microsoft.com/office/powerpoint/2010/main" xmlns="" val="382182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22D89C-B20A-4DEF-B9E0-E759D1AA152E}"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2D89C-B20A-4DEF-B9E0-E759D1AA152E}" type="slidenum">
              <a:rPr lang="en-US" smtClean="0"/>
              <a:pPr/>
              <a:t>14</a:t>
            </a:fld>
            <a:endParaRPr lang="en-US"/>
          </a:p>
        </p:txBody>
      </p:sp>
    </p:spTree>
    <p:extLst>
      <p:ext uri="{BB962C8B-B14F-4D97-AF65-F5344CB8AC3E}">
        <p14:creationId xmlns:p14="http://schemas.microsoft.com/office/powerpoint/2010/main" xmlns="" val="290876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2D89C-B20A-4DEF-B9E0-E759D1AA152E}" type="slidenum">
              <a:rPr lang="en-US" smtClean="0"/>
              <a:pPr/>
              <a:t>26</a:t>
            </a:fld>
            <a:endParaRPr lang="en-US"/>
          </a:p>
        </p:txBody>
      </p:sp>
    </p:spTree>
    <p:extLst>
      <p:ext uri="{BB962C8B-B14F-4D97-AF65-F5344CB8AC3E}">
        <p14:creationId xmlns:p14="http://schemas.microsoft.com/office/powerpoint/2010/main" xmlns="" val="17518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1"/>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1"/>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528" y="982132"/>
            <a:ext cx="9590234"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528" y="4343400"/>
            <a:ext cx="959023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2FDA2-33CB-4224-9250-F44B425F3348}"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CDB9F-EB08-4250-8B5E-66485765D5EF}" type="slidenum">
              <a:rPr lang="en-US" smtClean="0"/>
              <a:pPr/>
              <a:t>‹#›</a:t>
            </a:fld>
            <a:endParaRPr lang="en-US"/>
          </a:p>
        </p:txBody>
      </p:sp>
    </p:spTree>
    <p:extLst>
      <p:ext uri="{BB962C8B-B14F-4D97-AF65-F5344CB8AC3E}">
        <p14:creationId xmlns:p14="http://schemas.microsoft.com/office/powerpoint/2010/main" xmlns="" val="765143421"/>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3"/>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3"/>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3"/>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4/7/2021</a:t>
            </a:fld>
            <a:endParaRPr lang="en-US"/>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01192" y="4152280"/>
            <a:ext cx="5500224" cy="2862322"/>
          </a:xfrm>
          <a:prstGeom prst="rect">
            <a:avLst/>
          </a:prstGeom>
        </p:spPr>
        <p:txBody>
          <a:bodyPr wrap="none">
            <a:spAutoFit/>
          </a:bodyPr>
          <a:lstStyle/>
          <a:p>
            <a:r>
              <a:rPr lang="bn-BD" sz="18000" b="1" dirty="0" smtClean="0">
                <a:ln w="38100">
                  <a:solidFill>
                    <a:srgbClr val="006600"/>
                  </a:solidFill>
                </a:ln>
                <a:solidFill>
                  <a:srgbClr val="92D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en-US" sz="18000" dirty="0"/>
          </a:p>
        </p:txBody>
      </p:sp>
      <p:pic>
        <p:nvPicPr>
          <p:cNvPr id="8" name="Picture 7" descr="elements-of-vascular-tissue-system-in-plants-free-vector.jpg"/>
          <p:cNvPicPr>
            <a:picLocks noChangeAspect="1"/>
          </p:cNvPicPr>
          <p:nvPr/>
        </p:nvPicPr>
        <p:blipFill>
          <a:blip r:embed="rId2" cstate="print"/>
          <a:srcRect b="12500"/>
          <a:stretch>
            <a:fillRect/>
          </a:stretch>
        </p:blipFill>
        <p:spPr>
          <a:xfrm>
            <a:off x="3574473" y="230172"/>
            <a:ext cx="5110739" cy="4388048"/>
          </a:xfrm>
          <a:prstGeom prst="rect">
            <a:avLst/>
          </a:prstGeom>
        </p:spPr>
      </p:pic>
    </p:spTree>
    <p:extLst>
      <p:ext uri="{BB962C8B-B14F-4D97-AF65-F5344CB8AC3E}">
        <p14:creationId xmlns:p14="http://schemas.microsoft.com/office/powerpoint/2010/main" xmlns="" val="3056760022"/>
      </p:ext>
    </p:extLst>
  </p:cSld>
  <p:clrMapOvr>
    <a:masterClrMapping/>
  </p:clrMapOvr>
  <p:transition spd="slow" advTm="2328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
                                        </p:tgtEl>
                                        <p:attrNameLst>
                                          <p:attrName>ppt_y</p:attrName>
                                        </p:attrNameLst>
                                      </p:cBhvr>
                                      <p:tavLst>
                                        <p:tav tm="0" fmla="#ppt_y+(sin(-2*pi*(1-$))*-#ppt_x+cos(-2*pi*(1-$))*(1-#ppt_y))*(1-$)">
                                          <p:val>
                                            <p:fltVal val="0"/>
                                          </p:val>
                                        </p:tav>
                                        <p:tav tm="100000">
                                          <p:val>
                                            <p:fltVal val="1"/>
                                          </p:val>
                                        </p:tav>
                                      </p:tavLst>
                                    </p:anim>
                                  </p:childTnLst>
                                </p:cTn>
                              </p:par>
                              <p:par>
                                <p:cTn id="11" presetID="48" presetClass="entr" presetSubtype="0" accel="5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2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5" dur="2000" fill="hold"/>
                                        <p:tgtEl>
                                          <p:spTgt spid="6"/>
                                        </p:tgtEl>
                                        <p:attrNameLst>
                                          <p:attrName>ppt_y</p:attrName>
                                        </p:attrNameLst>
                                      </p:cBhvr>
                                      <p:tavLst>
                                        <p:tav tm="0">
                                          <p:val>
                                            <p:strVal val="#ppt_y"/>
                                          </p:val>
                                        </p:tav>
                                        <p:tav tm="100000">
                                          <p:val>
                                            <p:strVal val="#ppt_y"/>
                                          </p:val>
                                        </p:tav>
                                      </p:tavLst>
                                    </p:anim>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722812" y="1828800"/>
            <a:ext cx="6477000" cy="4038600"/>
          </a:xfrm>
          <a:prstGeom prst="rect">
            <a:avLst/>
          </a:prstGeom>
        </p:spPr>
        <p:txBody>
          <a:bodyPr vert="horz" lIns="91440" tIns="45720" rIns="91440" bIns="45720" rtlCol="0">
            <a:noAutofit/>
          </a:bodyPr>
          <a:lstStyle/>
          <a:p>
            <a:pPr algn="just">
              <a:lnSpc>
                <a:spcPct val="90000"/>
              </a:lnSpc>
              <a:buClr>
                <a:srgbClr val="C00000"/>
              </a:buClr>
              <a:buFont typeface="Wingdings" pitchFamily="2" charset="2"/>
              <a:buChar char="§"/>
            </a:pPr>
            <a:r>
              <a:rPr kumimoji="0" lang="en-SG" sz="3500" b="1" i="0" u="none" strike="noStrike" kern="120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sym typeface="Symbol" panose="05050102010706020507" pitchFamily="18" charset="2"/>
              </a:rPr>
              <a:t> </a:t>
            </a:r>
            <a:r>
              <a:rPr lang="en-US" sz="3500" b="1" dirty="0" err="1" smtClean="0">
                <a:solidFill>
                  <a:srgbClr val="002060"/>
                </a:solidFill>
                <a:latin typeface="NikoshBAN" pitchFamily="2" charset="0"/>
                <a:cs typeface="NikoshBAN" pitchFamily="2" charset="0"/>
              </a:rPr>
              <a:t>চার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প্রকার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উপাদান</a:t>
            </a:r>
            <a:r>
              <a:rPr lang="en-US" sz="3500" b="1" dirty="0" smtClean="0">
                <a:solidFill>
                  <a:srgbClr val="00206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সিভনল</a:t>
            </a:r>
            <a:r>
              <a:rPr lang="en-US"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সঙ্গীকোষ</a:t>
            </a:r>
            <a:r>
              <a:rPr lang="en-US"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ফ্লোয়েম</a:t>
            </a:r>
            <a:r>
              <a:rPr lang="en-US"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ফাইবার</a:t>
            </a:r>
            <a:r>
              <a:rPr lang="en-US"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ফ্লোয়েম</a:t>
            </a:r>
            <a:r>
              <a:rPr lang="en-US"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প্যারেনকাইমা</a:t>
            </a:r>
            <a:r>
              <a:rPr lang="en-US" sz="3500" b="1" dirty="0" smtClean="0">
                <a:solidFill>
                  <a:srgbClr val="002060"/>
                </a:solidFill>
                <a:latin typeface="NikoshBAN" pitchFamily="2" charset="0"/>
                <a:cs typeface="NikoshBAN" pitchFamily="2" charset="0"/>
              </a:rPr>
              <a:t>।</a:t>
            </a:r>
          </a:p>
          <a:p>
            <a:pPr algn="just">
              <a:lnSpc>
                <a:spcPct val="90000"/>
              </a:lnSpc>
              <a:buClr>
                <a:srgbClr val="C00000"/>
              </a:buClr>
              <a:buFont typeface="Wingdings" pitchFamily="2" charset="2"/>
              <a:buChar char="§"/>
            </a:pP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পরিণত</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সীভনলে</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কোনো</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নিউক্লিয়াস</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থাকে</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না</a:t>
            </a:r>
            <a:r>
              <a:rPr lang="en-US" sz="3500" b="1" dirty="0" smtClean="0">
                <a:solidFill>
                  <a:srgbClr val="002060"/>
                </a:solidFill>
                <a:latin typeface="NikoshBAN" pitchFamily="2" charset="0"/>
                <a:cs typeface="NikoshBAN" pitchFamily="2" charset="0"/>
              </a:rPr>
              <a:t>।</a:t>
            </a:r>
          </a:p>
          <a:p>
            <a:pPr algn="just">
              <a:lnSpc>
                <a:spcPct val="90000"/>
              </a:lnSpc>
              <a:buClr>
                <a:srgbClr val="C00000"/>
              </a:buClr>
              <a:buFont typeface="Wingdings" pitchFamily="2" charset="2"/>
              <a:buChar char="§"/>
            </a:pP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টেরিডোফাইট</a:t>
            </a:r>
            <a:r>
              <a:rPr lang="en-US" sz="3500" b="1" dirty="0" smtClean="0">
                <a:solidFill>
                  <a:srgbClr val="002060"/>
                </a:solidFill>
                <a:latin typeface="NikoshBAN" pitchFamily="2" charset="0"/>
                <a:cs typeface="NikoshBAN" pitchFamily="2" charset="0"/>
              </a:rPr>
              <a:t> ও </a:t>
            </a:r>
            <a:r>
              <a:rPr lang="en-US" sz="3500" b="1" dirty="0" err="1" smtClean="0">
                <a:solidFill>
                  <a:srgbClr val="002060"/>
                </a:solidFill>
                <a:latin typeface="NikoshBAN" pitchFamily="2" charset="0"/>
                <a:cs typeface="NikoshBAN" pitchFamily="2" charset="0"/>
              </a:rPr>
              <a:t>নগ্নবীজী</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উদ্ভিদের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ফ্লোয়েম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টিস্যুতে</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সঙ্গীকোষ</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থাকে</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না</a:t>
            </a:r>
            <a:r>
              <a:rPr lang="en-US" sz="3500" b="1" dirty="0" smtClean="0">
                <a:solidFill>
                  <a:srgbClr val="002060"/>
                </a:solidFill>
                <a:latin typeface="NikoshBAN" pitchFamily="2" charset="0"/>
                <a:cs typeface="NikoshBAN" pitchFamily="2" charset="0"/>
              </a:rPr>
              <a:t>।                    </a:t>
            </a:r>
          </a:p>
          <a:p>
            <a:pPr algn="just">
              <a:lnSpc>
                <a:spcPct val="90000"/>
              </a:lnSpc>
              <a:buClr>
                <a:srgbClr val="C00000"/>
              </a:buClr>
              <a:buFont typeface="Wingdings" pitchFamily="2" charset="2"/>
              <a:buChar char="§"/>
            </a:pP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সেকেণ্ডারি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ফ্লোয়েমে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অবস্থিত</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ফাইবারকে</a:t>
            </a:r>
            <a:r>
              <a:rPr lang="en-US" sz="3500" b="1" dirty="0" smtClean="0">
                <a:solidFill>
                  <a:srgbClr val="00206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বাস্ট</a:t>
            </a:r>
            <a:r>
              <a:rPr lang="en-US"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ফাইবার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বলা</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হয়</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যেমন</a:t>
            </a:r>
            <a:r>
              <a:rPr lang="en-US" sz="3500" b="1" dirty="0" smtClean="0">
                <a:solidFill>
                  <a:srgbClr val="002060"/>
                </a:solidFill>
                <a:latin typeface="NikoshBAN" pitchFamily="2" charset="0"/>
                <a:cs typeface="NikoshBAN" pitchFamily="2" charset="0"/>
              </a:rPr>
              <a:t> : </a:t>
            </a:r>
            <a:r>
              <a:rPr lang="en-US" sz="3500" b="1" dirty="0" err="1" smtClean="0">
                <a:solidFill>
                  <a:srgbClr val="002060"/>
                </a:solidFill>
                <a:latin typeface="NikoshBAN" pitchFamily="2" charset="0"/>
                <a:cs typeface="NikoshBAN" pitchFamily="2" charset="0"/>
              </a:rPr>
              <a:t>পাটের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আঁশ</a:t>
            </a:r>
            <a:r>
              <a:rPr lang="en-US" sz="3500" b="1" dirty="0" smtClean="0">
                <a:solidFill>
                  <a:srgbClr val="002060"/>
                </a:solidFill>
                <a:latin typeface="NikoshBAN" pitchFamily="2" charset="0"/>
                <a:cs typeface="NikoshBAN" pitchFamily="2" charset="0"/>
              </a:rPr>
              <a:t>।</a:t>
            </a:r>
          </a:p>
        </p:txBody>
      </p:sp>
      <p:sp>
        <p:nvSpPr>
          <p:cNvPr id="5" name="Title 1"/>
          <p:cNvSpPr txBox="1">
            <a:spLocks/>
          </p:cNvSpPr>
          <p:nvPr/>
        </p:nvSpPr>
        <p:spPr>
          <a:xfrm>
            <a:off x="2910840" y="616518"/>
            <a:ext cx="6416039" cy="735943"/>
          </a:xfrm>
          <a:prstGeom prst="rect">
            <a:avLst/>
          </a:prstGeom>
          <a:solidFill>
            <a:srgbClr val="0066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4500" b="1" dirty="0" err="1" smtClean="0">
                <a:solidFill>
                  <a:srgbClr val="FFC000"/>
                </a:solidFill>
                <a:latin typeface="NikoshBAN" panose="02000000000000000000" pitchFamily="2" charset="0"/>
                <a:ea typeface="+mj-ea"/>
                <a:cs typeface="NikoshBAN" panose="02000000000000000000" pitchFamily="2" charset="0"/>
              </a:rPr>
              <a:t>ফ্লোয়েম</a:t>
            </a:r>
            <a:r>
              <a:rPr lang="en-SG" sz="4500" b="1" dirty="0" smtClean="0">
                <a:solidFill>
                  <a:srgbClr val="FFC000"/>
                </a:solidFill>
                <a:latin typeface="NikoshBAN" panose="02000000000000000000" pitchFamily="2" charset="0"/>
                <a:ea typeface="+mj-ea"/>
                <a:cs typeface="NikoshBAN" panose="02000000000000000000" pitchFamily="2" charset="0"/>
              </a:rPr>
              <a:t> </a:t>
            </a:r>
            <a:r>
              <a:rPr lang="en-SG" sz="4500" b="1" dirty="0" err="1" smtClean="0">
                <a:solidFill>
                  <a:srgbClr val="FFC000"/>
                </a:solidFill>
                <a:latin typeface="NikoshBAN" panose="02000000000000000000" pitchFamily="2" charset="0"/>
                <a:ea typeface="+mj-ea"/>
                <a:cs typeface="NikoshBAN" panose="02000000000000000000" pitchFamily="2" charset="0"/>
              </a:rPr>
              <a:t>টিস্যু</a:t>
            </a:r>
            <a:endParaRPr kumimoji="0" lang="en-US" sz="4500" b="1" i="0" strike="noStrike" kern="1200" cap="none" spc="0" normalizeH="0" baseline="0" noProof="0" dirty="0">
              <a:ln>
                <a:noFill/>
              </a:ln>
              <a:solidFill>
                <a:srgbClr val="FFC000"/>
              </a:solidFill>
              <a:effectLst/>
              <a:uLnTx/>
              <a:uFillTx/>
              <a:latin typeface="NikoshBAN" panose="02000000000000000000" pitchFamily="2" charset="0"/>
              <a:ea typeface="+mj-ea"/>
              <a:cs typeface="NikoshBAN" panose="02000000000000000000" pitchFamily="2" charset="0"/>
            </a:endParaRPr>
          </a:p>
        </p:txBody>
      </p:sp>
      <p:pic>
        <p:nvPicPr>
          <p:cNvPr id="6" name="Picture 5" descr="ফ্লোয়েম.jpg"/>
          <p:cNvPicPr>
            <a:picLocks noChangeAspect="1"/>
          </p:cNvPicPr>
          <p:nvPr/>
        </p:nvPicPr>
        <p:blipFill>
          <a:blip r:embed="rId2"/>
          <a:stretch>
            <a:fillRect/>
          </a:stretch>
        </p:blipFill>
        <p:spPr>
          <a:xfrm>
            <a:off x="760412" y="1981200"/>
            <a:ext cx="3687170" cy="398613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800" decel="100000"/>
                                        <p:tgtEl>
                                          <p:spTgt spid="4">
                                            <p:txEl>
                                              <p:pRg st="1" end="1"/>
                                            </p:txEl>
                                          </p:spTgt>
                                        </p:tgtEl>
                                      </p:cBhvr>
                                    </p:animEffect>
                                    <p:anim calcmode="lin" valueType="num">
                                      <p:cBhvr>
                                        <p:cTn id="1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800" decel="100000"/>
                                        <p:tgtEl>
                                          <p:spTgt spid="4">
                                            <p:txEl>
                                              <p:pRg st="2" end="2"/>
                                            </p:txEl>
                                          </p:spTgt>
                                        </p:tgtEl>
                                      </p:cBhvr>
                                    </p:animEffect>
                                    <p:anim calcmode="lin" valueType="num">
                                      <p:cBhvr>
                                        <p:cTn id="2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800" decel="100000"/>
                                        <p:tgtEl>
                                          <p:spTgt spid="4">
                                            <p:txEl>
                                              <p:pRg st="3" end="3"/>
                                            </p:txEl>
                                          </p:spTgt>
                                        </p:tgtEl>
                                      </p:cBhvr>
                                    </p:animEffect>
                                    <p:anim calcmode="lin" valueType="num">
                                      <p:cBhvr>
                                        <p:cTn id="32"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9"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265612" y="1658910"/>
            <a:ext cx="6934200" cy="4858789"/>
          </a:xfrm>
          <a:prstGeom prst="rect">
            <a:avLst/>
          </a:prstGeom>
        </p:spPr>
        <p:txBody>
          <a:bodyPr vert="horz" lIns="91440" tIns="45720" rIns="91440" bIns="45720" rtlCol="0">
            <a:noAutofit/>
          </a:bodyPr>
          <a:lstStyle/>
          <a:p>
            <a:pPr algn="just">
              <a:lnSpc>
                <a:spcPct val="90000"/>
              </a:lnSpc>
              <a:buClr>
                <a:srgbClr val="C00000"/>
              </a:buClr>
              <a:buFont typeface="Wingdings" pitchFamily="2" charset="2"/>
              <a:buChar char="§"/>
            </a:pP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জাইলেম</a:t>
            </a:r>
            <a:r>
              <a:rPr lang="en-US" sz="3500" b="1" dirty="0" smtClean="0">
                <a:solidFill>
                  <a:srgbClr val="002060"/>
                </a:solidFill>
                <a:latin typeface="NikoshBAN" pitchFamily="2" charset="0"/>
                <a:cs typeface="NikoshBAN" pitchFamily="2" charset="0"/>
              </a:rPr>
              <a:t> ও </a:t>
            </a:r>
            <a:r>
              <a:rPr lang="en-US" sz="3500" b="1" dirty="0" err="1" smtClean="0">
                <a:solidFill>
                  <a:srgbClr val="002060"/>
                </a:solidFill>
                <a:latin typeface="NikoshBAN" pitchFamily="2" charset="0"/>
                <a:cs typeface="NikoshBAN" pitchFamily="2" charset="0"/>
              </a:rPr>
              <a:t>ফ্লোয়েম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যুক্তভাবে</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পৃথকভাবে</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গুচ্ছাকারে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অবস্থান</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করে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জাইলেম</a:t>
            </a:r>
            <a:r>
              <a:rPr lang="en-US" sz="3500" b="1" dirty="0" smtClean="0">
                <a:solidFill>
                  <a:srgbClr val="002060"/>
                </a:solidFill>
                <a:latin typeface="NikoshBAN" pitchFamily="2" charset="0"/>
                <a:cs typeface="NikoshBAN" pitchFamily="2" charset="0"/>
              </a:rPr>
              <a:t> ও </a:t>
            </a:r>
            <a:r>
              <a:rPr lang="en-US" sz="3500" b="1" dirty="0" err="1" smtClean="0">
                <a:solidFill>
                  <a:srgbClr val="002060"/>
                </a:solidFill>
                <a:latin typeface="NikoshBAN" pitchFamily="2" charset="0"/>
                <a:cs typeface="NikoshBAN" pitchFamily="2" charset="0"/>
              </a:rPr>
              <a:t>ফ্লোয়েমের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এরূপ</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গুচ্ছকে</a:t>
            </a:r>
            <a:r>
              <a:rPr lang="en-US" sz="3500" b="1" dirty="0" smtClean="0">
                <a:solidFill>
                  <a:srgbClr val="00206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ভাস্কুলার</a:t>
            </a:r>
            <a:r>
              <a:rPr lang="en-US"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বাণ্ডল</a:t>
            </a:r>
            <a:r>
              <a:rPr lang="en-US" sz="3500" b="1" dirty="0" smtClean="0">
                <a:solidFill>
                  <a:srgbClr val="C0000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বলে</a:t>
            </a:r>
            <a:r>
              <a:rPr lang="en-US" sz="3500" b="1" dirty="0" smtClean="0">
                <a:solidFill>
                  <a:srgbClr val="002060"/>
                </a:solidFill>
                <a:latin typeface="NikoshBAN" pitchFamily="2" charset="0"/>
                <a:cs typeface="NikoshBAN" pitchFamily="2" charset="0"/>
              </a:rPr>
              <a:t>।</a:t>
            </a:r>
          </a:p>
          <a:p>
            <a:pPr algn="just">
              <a:lnSpc>
                <a:spcPct val="90000"/>
              </a:lnSpc>
              <a:buClr>
                <a:srgbClr val="C00000"/>
              </a:buClr>
              <a:buFont typeface="Wingdings" pitchFamily="2" charset="2"/>
              <a:buChar char="§"/>
            </a:pP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কাণ্ডের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জাইলেম</a:t>
            </a:r>
            <a:r>
              <a:rPr lang="en-US" sz="3500" b="1" dirty="0" smtClean="0">
                <a:solidFill>
                  <a:srgbClr val="002060"/>
                </a:solidFill>
                <a:latin typeface="NikoshBAN" pitchFamily="2" charset="0"/>
                <a:cs typeface="NikoshBAN" pitchFamily="2" charset="0"/>
              </a:rPr>
              <a:t> ও </a:t>
            </a:r>
            <a:r>
              <a:rPr lang="en-US" sz="3500" b="1" dirty="0" err="1" smtClean="0">
                <a:solidFill>
                  <a:srgbClr val="002060"/>
                </a:solidFill>
                <a:latin typeface="NikoshBAN" pitchFamily="2" charset="0"/>
                <a:cs typeface="NikoshBAN" pitchFamily="2" charset="0"/>
              </a:rPr>
              <a:t>ফ্লোয়েম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একত্রে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একই</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ব্যাসার্ধে</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থাকে</a:t>
            </a:r>
            <a:r>
              <a:rPr lang="en-US" sz="3500" b="1" dirty="0" smtClean="0">
                <a:solidFill>
                  <a:srgbClr val="002060"/>
                </a:solidFill>
                <a:latin typeface="NikoshBAN" pitchFamily="2" charset="0"/>
                <a:cs typeface="NikoshBAN" pitchFamily="2" charset="0"/>
              </a:rPr>
              <a:t>।</a:t>
            </a:r>
          </a:p>
          <a:p>
            <a:pPr algn="just">
              <a:lnSpc>
                <a:spcPct val="90000"/>
              </a:lnSpc>
              <a:buClr>
                <a:srgbClr val="C00000"/>
              </a:buClr>
              <a:buFont typeface="Wingdings" pitchFamily="2" charset="2"/>
              <a:buChar char="§"/>
            </a:pP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মূলের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জাইলেম</a:t>
            </a:r>
            <a:r>
              <a:rPr lang="en-US" sz="3500" b="1" dirty="0" smtClean="0">
                <a:solidFill>
                  <a:srgbClr val="002060"/>
                </a:solidFill>
                <a:latin typeface="NikoshBAN" pitchFamily="2" charset="0"/>
                <a:cs typeface="NikoshBAN" pitchFamily="2" charset="0"/>
              </a:rPr>
              <a:t> ও </a:t>
            </a:r>
            <a:r>
              <a:rPr lang="en-US" sz="3500" b="1" dirty="0" err="1" smtClean="0">
                <a:solidFill>
                  <a:srgbClr val="002060"/>
                </a:solidFill>
                <a:latin typeface="NikoshBAN" pitchFamily="2" charset="0"/>
                <a:cs typeface="NikoshBAN" pitchFamily="2" charset="0"/>
              </a:rPr>
              <a:t>ফ্লোয়েম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পৃথকভাবে</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ভিন্ন</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ব্যাসার্ধে</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থাকে</a:t>
            </a:r>
            <a:r>
              <a:rPr lang="en-US" sz="3500" b="1" dirty="0" smtClean="0">
                <a:solidFill>
                  <a:srgbClr val="002060"/>
                </a:solidFill>
                <a:latin typeface="NikoshBAN" pitchFamily="2" charset="0"/>
                <a:cs typeface="NikoshBAN" pitchFamily="2" charset="0"/>
              </a:rPr>
              <a:t>।</a:t>
            </a:r>
          </a:p>
          <a:p>
            <a:pPr algn="just">
              <a:lnSpc>
                <a:spcPct val="90000"/>
              </a:lnSpc>
              <a:buClr>
                <a:srgbClr val="C00000"/>
              </a:buClr>
              <a:buFont typeface="Wingdings" pitchFamily="2" charset="2"/>
              <a:buChar char="§"/>
            </a:pP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কাজ</a:t>
            </a:r>
            <a:r>
              <a:rPr lang="en-US" sz="3500" b="1" dirty="0" smtClean="0">
                <a:solidFill>
                  <a:srgbClr val="002060"/>
                </a:solidFill>
                <a:latin typeface="NikoshBAN" pitchFamily="2" charset="0"/>
                <a:cs typeface="NikoshBAN" pitchFamily="2" charset="0"/>
              </a:rPr>
              <a:t> : </a:t>
            </a:r>
            <a:r>
              <a:rPr lang="en-US" sz="3500" b="1" dirty="0" err="1" smtClean="0">
                <a:solidFill>
                  <a:srgbClr val="002060"/>
                </a:solidFill>
                <a:latin typeface="NikoshBAN" pitchFamily="2" charset="0"/>
                <a:cs typeface="NikoshBAN" pitchFamily="2" charset="0"/>
              </a:rPr>
              <a:t>খাদ্যের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কাঁচামাল</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পানি</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খনিজ</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লবণ</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এবং</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তৈরিকৃত</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খাদ্য</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পরিবহন</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করা</a:t>
            </a:r>
            <a:r>
              <a:rPr lang="en-US" sz="3500" b="1" dirty="0" smtClean="0">
                <a:solidFill>
                  <a:srgbClr val="002060"/>
                </a:solidFill>
                <a:latin typeface="NikoshBAN" pitchFamily="2" charset="0"/>
                <a:cs typeface="NikoshBAN" pitchFamily="2" charset="0"/>
              </a:rPr>
              <a:t>।</a:t>
            </a:r>
          </a:p>
        </p:txBody>
      </p:sp>
      <p:sp>
        <p:nvSpPr>
          <p:cNvPr id="5" name="Title 1"/>
          <p:cNvSpPr txBox="1">
            <a:spLocks/>
          </p:cNvSpPr>
          <p:nvPr/>
        </p:nvSpPr>
        <p:spPr>
          <a:xfrm>
            <a:off x="1979612" y="616518"/>
            <a:ext cx="8229600" cy="735943"/>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4500" b="1" dirty="0" err="1" smtClean="0">
                <a:solidFill>
                  <a:srgbClr val="FFC000"/>
                </a:solidFill>
                <a:latin typeface="NikoshBAN" panose="02000000000000000000" pitchFamily="2" charset="0"/>
                <a:ea typeface="+mj-ea"/>
                <a:cs typeface="NikoshBAN" panose="02000000000000000000" pitchFamily="2" charset="0"/>
              </a:rPr>
              <a:t>পরিবহণ</a:t>
            </a:r>
            <a:r>
              <a:rPr lang="en-SG" sz="4500" b="1" dirty="0" smtClean="0">
                <a:solidFill>
                  <a:srgbClr val="FFC000"/>
                </a:solidFill>
                <a:latin typeface="NikoshBAN" panose="02000000000000000000" pitchFamily="2" charset="0"/>
                <a:ea typeface="+mj-ea"/>
                <a:cs typeface="NikoshBAN" panose="02000000000000000000" pitchFamily="2" charset="0"/>
              </a:rPr>
              <a:t> </a:t>
            </a:r>
            <a:r>
              <a:rPr lang="en-SG" sz="4500" b="1" dirty="0" err="1" smtClean="0">
                <a:solidFill>
                  <a:srgbClr val="FFC000"/>
                </a:solidFill>
                <a:latin typeface="NikoshBAN" panose="02000000000000000000" pitchFamily="2" charset="0"/>
                <a:ea typeface="+mj-ea"/>
                <a:cs typeface="NikoshBAN" panose="02000000000000000000" pitchFamily="2" charset="0"/>
              </a:rPr>
              <a:t>টিস্যুগুচ্ছ</a:t>
            </a:r>
            <a:r>
              <a:rPr lang="en-SG" sz="4500" b="1" dirty="0" smtClean="0">
                <a:solidFill>
                  <a:srgbClr val="FFC000"/>
                </a:solidFill>
                <a:latin typeface="NikoshBAN" panose="02000000000000000000" pitchFamily="2" charset="0"/>
                <a:ea typeface="+mj-ea"/>
                <a:cs typeface="NikoshBAN" panose="02000000000000000000" pitchFamily="2" charset="0"/>
              </a:rPr>
              <a:t> </a:t>
            </a:r>
            <a:r>
              <a:rPr lang="en-SG" sz="4000" b="1" dirty="0" smtClean="0">
                <a:solidFill>
                  <a:srgbClr val="FFC000"/>
                </a:solidFill>
                <a:latin typeface="Times New Roman" pitchFamily="18" charset="0"/>
                <a:ea typeface="+mj-ea"/>
                <a:cs typeface="Times New Roman" pitchFamily="18" charset="0"/>
              </a:rPr>
              <a:t>(Vascular Bundle)</a:t>
            </a:r>
            <a:endParaRPr kumimoji="0" lang="en-US" sz="4000" b="1" i="0" strike="noStrike" kern="1200" cap="none" spc="0" normalizeH="0" baseline="0" noProof="0" dirty="0">
              <a:ln>
                <a:noFill/>
              </a:ln>
              <a:solidFill>
                <a:srgbClr val="FFC000"/>
              </a:solidFill>
              <a:effectLst/>
              <a:uLnTx/>
              <a:uFillTx/>
              <a:latin typeface="Times New Roman" pitchFamily="18" charset="0"/>
              <a:ea typeface="+mj-ea"/>
              <a:cs typeface="Times New Roman" pitchFamily="18" charset="0"/>
            </a:endParaRPr>
          </a:p>
        </p:txBody>
      </p:sp>
      <p:pic>
        <p:nvPicPr>
          <p:cNvPr id="7" name="Picture 6" descr="Cross Section of Plant.jpg"/>
          <p:cNvPicPr>
            <a:picLocks noChangeAspect="1"/>
          </p:cNvPicPr>
          <p:nvPr/>
        </p:nvPicPr>
        <p:blipFill>
          <a:blip r:embed="rId2"/>
          <a:srcRect t="5556" b="8333"/>
          <a:stretch>
            <a:fillRect/>
          </a:stretch>
        </p:blipFill>
        <p:spPr>
          <a:xfrm>
            <a:off x="836611" y="1541490"/>
            <a:ext cx="3224655" cy="2497110"/>
          </a:xfrm>
          <a:prstGeom prst="rect">
            <a:avLst/>
          </a:prstGeom>
        </p:spPr>
      </p:pic>
      <p:pic>
        <p:nvPicPr>
          <p:cNvPr id="8" name="Picture 7" descr="diagram-showing-vascular-tissue-system-in-plants-free-vector.jpg"/>
          <p:cNvPicPr>
            <a:picLocks noChangeAspect="1"/>
          </p:cNvPicPr>
          <p:nvPr/>
        </p:nvPicPr>
        <p:blipFill>
          <a:blip r:embed="rId3"/>
          <a:stretch>
            <a:fillRect/>
          </a:stretch>
        </p:blipFill>
        <p:spPr>
          <a:xfrm>
            <a:off x="1216362" y="4148667"/>
            <a:ext cx="2362200" cy="2099733"/>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800" decel="100000"/>
                                        <p:tgtEl>
                                          <p:spTgt spid="4">
                                            <p:txEl>
                                              <p:pRg st="1" end="1"/>
                                            </p:txEl>
                                          </p:spTgt>
                                        </p:tgtEl>
                                      </p:cBhvr>
                                    </p:animEffect>
                                    <p:anim calcmode="lin" valueType="num">
                                      <p:cBhvr>
                                        <p:cTn id="1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800" decel="100000"/>
                                        <p:tgtEl>
                                          <p:spTgt spid="4">
                                            <p:txEl>
                                              <p:pRg st="2" end="2"/>
                                            </p:txEl>
                                          </p:spTgt>
                                        </p:tgtEl>
                                      </p:cBhvr>
                                    </p:animEffect>
                                    <p:anim calcmode="lin" valueType="num">
                                      <p:cBhvr>
                                        <p:cTn id="2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800" decel="100000"/>
                                        <p:tgtEl>
                                          <p:spTgt spid="4">
                                            <p:txEl>
                                              <p:pRg st="3" end="3"/>
                                            </p:txEl>
                                          </p:spTgt>
                                        </p:tgtEl>
                                      </p:cBhvr>
                                    </p:animEffect>
                                    <p:anim calcmode="lin" valueType="num">
                                      <p:cBhvr>
                                        <p:cTn id="32"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9"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par>
                                <p:cTn id="45" presetID="9"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9291" y="3249900"/>
            <a:ext cx="8065720" cy="2246769"/>
          </a:xfrm>
          <a:prstGeom prst="rect">
            <a:avLst/>
          </a:prstGeom>
          <a:ln w="28575">
            <a:solidFill>
              <a:srgbClr val="C00000"/>
            </a:solidFill>
          </a:ln>
        </p:spPr>
        <p:txBody>
          <a:bodyPr wrap="square">
            <a:spAutoFit/>
          </a:bodyPr>
          <a:lstStyle/>
          <a:p>
            <a:pPr algn="just">
              <a:spcBef>
                <a:spcPct val="20000"/>
              </a:spcBef>
              <a:defRPr/>
            </a:pPr>
            <a:r>
              <a:rPr lang="bn-BD" sz="3500" b="1" dirty="0" smtClean="0">
                <a:solidFill>
                  <a:srgbClr val="002060"/>
                </a:solidFill>
                <a:latin typeface="NikoshBAN" pitchFamily="2" charset="0"/>
                <a:cs typeface="NikoshBAN" pitchFamily="2" charset="0"/>
              </a:rPr>
              <a:t>উদ্ভিদদেহে যে টিস্যু খাদ্যের কাঁচামাল (যেমন- পানি, খনিজ লবণ) এবং তৈরিকৃত খাদ্য পরিবহন করে তাকে </a:t>
            </a:r>
            <a:r>
              <a:rPr lang="bn-BD" sz="3500" b="1" dirty="0" smtClean="0">
                <a:solidFill>
                  <a:srgbClr val="C00000"/>
                </a:solidFill>
                <a:latin typeface="NikoshBAN" pitchFamily="2" charset="0"/>
                <a:cs typeface="NikoshBAN" pitchFamily="2" charset="0"/>
              </a:rPr>
              <a:t>ভাস্কুলার টিস্যু</a:t>
            </a:r>
            <a:r>
              <a:rPr lang="bn-BD" sz="3500" b="1" dirty="0" smtClean="0">
                <a:solidFill>
                  <a:srgbClr val="002060"/>
                </a:solidFill>
                <a:latin typeface="NikoshBAN" pitchFamily="2" charset="0"/>
                <a:cs typeface="NikoshBAN" pitchFamily="2" charset="0"/>
              </a:rPr>
              <a:t> বলে। জাইলেম ও ফ্লোয়েম ভাস্কুলার টিস্যু। এরা যখন একত্রে </a:t>
            </a:r>
            <a:r>
              <a:rPr lang="en-SG" sz="3500" b="1" dirty="0" err="1" smtClean="0">
                <a:solidFill>
                  <a:srgbClr val="002060"/>
                </a:solidFill>
                <a:latin typeface="NikoshBAN" pitchFamily="2" charset="0"/>
                <a:cs typeface="NikoshBAN" pitchFamily="2" charset="0"/>
              </a:rPr>
              <a:t>থা</a:t>
            </a:r>
            <a:r>
              <a:rPr lang="bn-BD" sz="3500" b="1" dirty="0" smtClean="0">
                <a:solidFill>
                  <a:srgbClr val="002060"/>
                </a:solidFill>
                <a:latin typeface="NikoshBAN" pitchFamily="2" charset="0"/>
                <a:cs typeface="NikoshBAN" pitchFamily="2" charset="0"/>
              </a:rPr>
              <a:t>কে তখন তাদের </a:t>
            </a:r>
            <a:r>
              <a:rPr lang="bn-BD" sz="3500" b="1" dirty="0" smtClean="0">
                <a:solidFill>
                  <a:srgbClr val="C00000"/>
                </a:solidFill>
                <a:latin typeface="NikoshBAN" pitchFamily="2" charset="0"/>
                <a:cs typeface="NikoshBAN" pitchFamily="2" charset="0"/>
              </a:rPr>
              <a:t>ভাস্কুলার বাণ্ডল </a:t>
            </a:r>
            <a:r>
              <a:rPr lang="bn-BD" sz="3500" b="1" dirty="0" smtClean="0">
                <a:solidFill>
                  <a:srgbClr val="002060"/>
                </a:solidFill>
                <a:latin typeface="NikoshBAN" pitchFamily="2" charset="0"/>
                <a:cs typeface="NikoshBAN" pitchFamily="2" charset="0"/>
              </a:rPr>
              <a:t>বলে।</a:t>
            </a:r>
            <a:endParaRPr lang="en-US" sz="3500" b="1" dirty="0" smtClean="0">
              <a:solidFill>
                <a:srgbClr val="002060"/>
              </a:solidFill>
              <a:latin typeface="NikoshBAN" pitchFamily="2" charset="0"/>
              <a:cs typeface="NikoshBAN" pitchFamily="2" charset="0"/>
            </a:endParaRPr>
          </a:p>
        </p:txBody>
      </p:sp>
      <p:grpSp>
        <p:nvGrpSpPr>
          <p:cNvPr id="5" name="Group 4"/>
          <p:cNvGrpSpPr/>
          <p:nvPr/>
        </p:nvGrpSpPr>
        <p:grpSpPr>
          <a:xfrm>
            <a:off x="1370012" y="990600"/>
            <a:ext cx="9614188" cy="3033388"/>
            <a:chOff x="1400175" y="591615"/>
            <a:chExt cx="9614188" cy="3033388"/>
          </a:xfrm>
        </p:grpSpPr>
        <p:sp>
          <p:nvSpPr>
            <p:cNvPr id="6" name="Rectangle 5"/>
            <p:cNvSpPr/>
            <p:nvPr/>
          </p:nvSpPr>
          <p:spPr>
            <a:xfrm>
              <a:off x="2958300" y="1788268"/>
              <a:ext cx="8056063" cy="705549"/>
            </a:xfrm>
            <a:prstGeom prst="rect">
              <a:avLst/>
            </a:prstGeom>
            <a:ln w="38100" cmpd="thickThin">
              <a:solidFill>
                <a:schemeClr val="accent5">
                  <a:lumMod val="50000"/>
                </a:schemeClr>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lIns="182880" rtlCol="0" anchor="ctr">
              <a:sp3d extrusionH="57150">
                <a:bevelT w="38100" h="38100"/>
              </a:sp3d>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57200" indent="-457200">
                <a:buFont typeface="Wingdings" panose="05000000000000000000" pitchFamily="2" charset="2"/>
                <a:buChar char="v"/>
              </a:pP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2787019" y="1814997"/>
              <a:ext cx="8227344" cy="1323439"/>
            </a:xfrm>
            <a:prstGeom prst="rect">
              <a:avLst/>
            </a:prstGeom>
            <a:noFill/>
          </p:spPr>
          <p:txBody>
            <a:bodyPr wrap="square" rtlCol="0">
              <a:spAutoFit/>
            </a:bodyPr>
            <a:lstStyle/>
            <a:p>
              <a:pPr marL="457200" indent="-457200" algn="ctr">
                <a:buFont typeface="Wingdings" panose="05000000000000000000" pitchFamily="2" charset="2"/>
                <a:buChar char="v"/>
              </a:pPr>
              <a:r>
                <a:rPr lang="en-SG" sz="4000" b="1" dirty="0" smtClean="0">
                  <a:ln w="11430"/>
                  <a:solidFill>
                    <a:srgbClr val="006600"/>
                  </a:solidFill>
                  <a:effectLst>
                    <a:outerShdw blurRad="50800" dist="39000" dir="5460000" algn="tl">
                      <a:srgbClr val="000000">
                        <a:alpha val="38000"/>
                      </a:srgbClr>
                    </a:outerShdw>
                  </a:effectLst>
                  <a:latin typeface="NikoshBAN" pitchFamily="2" charset="0"/>
                  <a:cs typeface="NikoshBAN" pitchFamily="2" charset="0"/>
                </a:rPr>
                <a:t> </a:t>
              </a:r>
              <a:r>
                <a:rPr lang="bn-BD" sz="4000" b="1" dirty="0" smtClean="0">
                  <a:ln w="11430"/>
                  <a:solidFill>
                    <a:srgbClr val="006600"/>
                  </a:solidFill>
                  <a:effectLst>
                    <a:outerShdw blurRad="50800" dist="39000" dir="5460000" algn="tl">
                      <a:srgbClr val="000000">
                        <a:alpha val="38000"/>
                      </a:srgbClr>
                    </a:outerShdw>
                  </a:effectLst>
                  <a:latin typeface="NikoshBAN" pitchFamily="2" charset="0"/>
                  <a:cs typeface="NikoshBAN" pitchFamily="2" charset="0"/>
                </a:rPr>
                <a:t>ভাস্কুলার টিস্যু ও ভাস্কুলার বাণ্ডল কী?</a:t>
              </a:r>
            </a:p>
            <a:p>
              <a:pPr marL="457200" indent="-457200" algn="ctr"/>
              <a:endParaRPr lang="en-US" sz="4000" b="1" dirty="0">
                <a:ln w="11430"/>
                <a:solidFill>
                  <a:srgbClr val="0066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8" name="Rectangle 7">
              <a:extLst>
                <a:ext uri="{FF2B5EF4-FFF2-40B4-BE49-F238E27FC236}">
                  <a16:creationId xmlns="" xmlns:a16="http://schemas.microsoft.com/office/drawing/2014/main" id="{7D61CC0A-49F3-49E4-8BA3-A3422587A14B}"/>
                </a:ext>
              </a:extLst>
            </p:cNvPr>
            <p:cNvSpPr/>
            <p:nvPr/>
          </p:nvSpPr>
          <p:spPr>
            <a:xfrm>
              <a:off x="1900238" y="591615"/>
              <a:ext cx="720531" cy="3033388"/>
            </a:xfrm>
            <a:prstGeom prst="rect">
              <a:avLst/>
            </a:prstGeom>
            <a:solidFill>
              <a:schemeClr val="accent5">
                <a:lumMod val="5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9" name="Oval 8">
              <a:extLst>
                <a:ext uri="{FF2B5EF4-FFF2-40B4-BE49-F238E27FC236}">
                  <a16:creationId xmlns="" xmlns:a16="http://schemas.microsoft.com/office/drawing/2014/main" id="{E66CFF82-C205-45CC-9E5B-CF29E78990C6}"/>
                </a:ext>
              </a:extLst>
            </p:cNvPr>
            <p:cNvSpPr/>
            <p:nvPr/>
          </p:nvSpPr>
          <p:spPr>
            <a:xfrm>
              <a:off x="1400175" y="1274720"/>
              <a:ext cx="1700214" cy="16656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0" name="Notched Right Arrow 9"/>
            <p:cNvSpPr/>
            <p:nvPr/>
          </p:nvSpPr>
          <p:spPr>
            <a:xfrm rot="16200000">
              <a:off x="1431733" y="2268457"/>
              <a:ext cx="1618999" cy="1005842"/>
            </a:xfrm>
            <a:prstGeom prst="notched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2" name="Oval 11">
              <a:extLst>
                <a:ext uri="{FF2B5EF4-FFF2-40B4-BE49-F238E27FC236}">
                  <a16:creationId xmlns="" xmlns:a16="http://schemas.microsoft.com/office/drawing/2014/main" id="{FF2F21DA-04F9-4CAF-8758-9852D1F9674E}"/>
                </a:ext>
              </a:extLst>
            </p:cNvPr>
            <p:cNvSpPr/>
            <p:nvPr/>
          </p:nvSpPr>
          <p:spPr>
            <a:xfrm>
              <a:off x="1513687" y="1400867"/>
              <a:ext cx="1473189" cy="1426682"/>
            </a:xfrm>
            <a:prstGeom prst="ellipse">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 xmlns:a16="http://schemas.microsoft.com/office/drawing/2014/main" id="{6D4E8B2E-4F62-406A-BCB8-2561B52A8595}"/>
                </a:ext>
              </a:extLst>
            </p:cNvPr>
            <p:cNvSpPr/>
            <p:nvPr/>
          </p:nvSpPr>
          <p:spPr>
            <a:xfrm>
              <a:off x="1548035" y="1567922"/>
              <a:ext cx="1333114" cy="1209563"/>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US" sz="44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a:t>
              </a:r>
              <a:endParaRPr lang="en-US" sz="44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80000"/>
                </a:lnSpc>
              </a:pPr>
              <a:r>
                <a:rPr lang="en-US" sz="44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4400" b="1" dirty="0">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17741599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385440" y="3298362"/>
            <a:ext cx="1527283" cy="4572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সংযুক্ত</a:t>
            </a:r>
            <a:endParaRPr lang="en-US" sz="3200" b="1" dirty="0">
              <a:solidFill>
                <a:schemeClr val="tx1"/>
              </a:solidFill>
              <a:latin typeface="NikoshBAN" pitchFamily="2" charset="0"/>
              <a:cs typeface="NikoshBAN" pitchFamily="2" charset="0"/>
            </a:endParaRPr>
          </a:p>
        </p:txBody>
      </p:sp>
      <p:sp>
        <p:nvSpPr>
          <p:cNvPr id="42" name="Rectangle 41"/>
          <p:cNvSpPr/>
          <p:nvPr/>
        </p:nvSpPr>
        <p:spPr>
          <a:xfrm>
            <a:off x="5245755" y="3291104"/>
            <a:ext cx="1527283" cy="4572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অরীয়</a:t>
            </a:r>
            <a:endParaRPr lang="en-US" sz="3200" b="1" dirty="0">
              <a:solidFill>
                <a:schemeClr val="tx1"/>
              </a:solidFill>
              <a:latin typeface="NikoshBAN" pitchFamily="2" charset="0"/>
              <a:cs typeface="NikoshBAN" pitchFamily="2" charset="0"/>
            </a:endParaRPr>
          </a:p>
        </p:txBody>
      </p:sp>
      <p:sp>
        <p:nvSpPr>
          <p:cNvPr id="43" name="Rectangle 42"/>
          <p:cNvSpPr/>
          <p:nvPr/>
        </p:nvSpPr>
        <p:spPr>
          <a:xfrm>
            <a:off x="9051820" y="3276590"/>
            <a:ext cx="1674926" cy="4572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কে</a:t>
            </a:r>
            <a:r>
              <a:rPr lang="en-SG" sz="3200" b="1" dirty="0" err="1" smtClean="0">
                <a:solidFill>
                  <a:schemeClr val="tx1"/>
                </a:solidFill>
                <a:latin typeface="NikoshBAN" pitchFamily="2" charset="0"/>
                <a:cs typeface="NikoshBAN" pitchFamily="2" charset="0"/>
              </a:rPr>
              <a:t>ন্দ্রি</a:t>
            </a:r>
            <a:r>
              <a:rPr lang="bn-BD" sz="3200" b="1" dirty="0" smtClean="0">
                <a:solidFill>
                  <a:schemeClr val="tx1"/>
                </a:solidFill>
                <a:latin typeface="NikoshBAN" pitchFamily="2" charset="0"/>
                <a:cs typeface="NikoshBAN" pitchFamily="2" charset="0"/>
              </a:rPr>
              <a:t>ক</a:t>
            </a:r>
            <a:endParaRPr lang="en-US" sz="3200" b="1" dirty="0">
              <a:solidFill>
                <a:schemeClr val="tx1"/>
              </a:solidFill>
              <a:latin typeface="NikoshBAN" pitchFamily="2" charset="0"/>
              <a:cs typeface="NikoshBAN" pitchFamily="2" charset="0"/>
            </a:endParaRPr>
          </a:p>
        </p:txBody>
      </p:sp>
      <p:sp>
        <p:nvSpPr>
          <p:cNvPr id="53" name="Rectangle 52"/>
          <p:cNvSpPr/>
          <p:nvPr/>
        </p:nvSpPr>
        <p:spPr>
          <a:xfrm>
            <a:off x="1218883" y="1455060"/>
            <a:ext cx="9751060" cy="12264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2060"/>
                </a:solidFill>
                <a:latin typeface="NikoshBAN" panose="02000000000000000000" pitchFamily="2" charset="0"/>
                <a:cs typeface="NikoshBAN" panose="02000000000000000000" pitchFamily="2" charset="0"/>
              </a:rPr>
              <a:t>জাইলেম ও ফ্লোয়েমের পারস্পরিক অবস্থানের উপর ভিত্তি করে ভাস্কুলার বাণ্ডল তিন ধরনের।</a:t>
            </a:r>
            <a:endParaRPr lang="en-US" sz="3600" b="1" dirty="0">
              <a:solidFill>
                <a:srgbClr val="002060"/>
              </a:solidFill>
              <a:latin typeface="NikoshBAN" panose="02000000000000000000" pitchFamily="2" charset="0"/>
              <a:cs typeface="NikoshBAN" panose="02000000000000000000" pitchFamily="2" charset="0"/>
            </a:endParaRPr>
          </a:p>
        </p:txBody>
      </p:sp>
      <p:sp>
        <p:nvSpPr>
          <p:cNvPr id="16" name="Title 1"/>
          <p:cNvSpPr>
            <a:spLocks noGrp="1"/>
          </p:cNvSpPr>
          <p:nvPr>
            <p:ph type="title"/>
          </p:nvPr>
        </p:nvSpPr>
        <p:spPr>
          <a:xfrm>
            <a:off x="1743357" y="403286"/>
            <a:ext cx="8596668" cy="809767"/>
          </a:xfrm>
          <a:solidFill>
            <a:schemeClr val="tx1"/>
          </a:solidFill>
          <a:ln>
            <a:solidFill>
              <a:schemeClr val="bg1"/>
            </a:solidFill>
          </a:ln>
        </p:spPr>
        <p:txBody>
          <a:bodyPr>
            <a:normAutofit/>
          </a:bodyPr>
          <a:lstStyle/>
          <a:p>
            <a:r>
              <a:rPr lang="en-SG" sz="4500" b="1" dirty="0" err="1" smtClean="0">
                <a:solidFill>
                  <a:srgbClr val="FFFF00"/>
                </a:solidFill>
                <a:latin typeface="NikoshBAN" panose="02000000000000000000" pitchFamily="2" charset="0"/>
                <a:cs typeface="NikoshBAN" panose="02000000000000000000" pitchFamily="2" charset="0"/>
              </a:rPr>
              <a:t>ভাস্কুলার</a:t>
            </a:r>
            <a:r>
              <a:rPr lang="en-SG" sz="4500" b="1" dirty="0" smtClean="0">
                <a:solidFill>
                  <a:srgbClr val="FFFF00"/>
                </a:solidFill>
                <a:latin typeface="NikoshBAN" panose="02000000000000000000" pitchFamily="2" charset="0"/>
                <a:cs typeface="NikoshBAN" panose="02000000000000000000" pitchFamily="2" charset="0"/>
              </a:rPr>
              <a:t> </a:t>
            </a:r>
            <a:r>
              <a:rPr lang="en-SG" sz="4500" b="1" dirty="0" err="1" smtClean="0">
                <a:solidFill>
                  <a:srgbClr val="FFFF00"/>
                </a:solidFill>
                <a:latin typeface="NikoshBAN" panose="02000000000000000000" pitchFamily="2" charset="0"/>
                <a:cs typeface="NikoshBAN" panose="02000000000000000000" pitchFamily="2" charset="0"/>
              </a:rPr>
              <a:t>বান্ডলের</a:t>
            </a:r>
            <a:r>
              <a:rPr lang="en-SG" sz="4500" b="1" dirty="0" smtClean="0">
                <a:solidFill>
                  <a:srgbClr val="FFFF00"/>
                </a:solidFill>
                <a:latin typeface="NikoshBAN" panose="02000000000000000000" pitchFamily="2" charset="0"/>
                <a:cs typeface="NikoshBAN" panose="02000000000000000000" pitchFamily="2" charset="0"/>
              </a:rPr>
              <a:t> </a:t>
            </a:r>
            <a:r>
              <a:rPr lang="en-SG" sz="4500" b="1" dirty="0" err="1" smtClean="0">
                <a:solidFill>
                  <a:srgbClr val="FFFF00"/>
                </a:solidFill>
                <a:latin typeface="NikoshBAN" panose="02000000000000000000" pitchFamily="2" charset="0"/>
                <a:cs typeface="NikoshBAN" panose="02000000000000000000" pitchFamily="2" charset="0"/>
              </a:rPr>
              <a:t>প্রকারভেদ</a:t>
            </a:r>
            <a:endParaRPr lang="en-US" sz="4500" b="1" dirty="0">
              <a:solidFill>
                <a:srgbClr val="FFFF00"/>
              </a:solidFill>
              <a:latin typeface="Times New Roman" pitchFamily="18" charset="0"/>
              <a:cs typeface="Times New Roman" pitchFamily="18" charset="0"/>
            </a:endParaRPr>
          </a:p>
        </p:txBody>
      </p:sp>
      <p:grpSp>
        <p:nvGrpSpPr>
          <p:cNvPr id="18" name="Group 17"/>
          <p:cNvGrpSpPr/>
          <p:nvPr/>
        </p:nvGrpSpPr>
        <p:grpSpPr>
          <a:xfrm>
            <a:off x="4682842" y="3902440"/>
            <a:ext cx="2667000" cy="2590800"/>
            <a:chOff x="1064526" y="1269242"/>
            <a:chExt cx="3179929" cy="3029803"/>
          </a:xfrm>
        </p:grpSpPr>
        <p:sp>
          <p:nvSpPr>
            <p:cNvPr id="19" name="Oval 18"/>
            <p:cNvSpPr/>
            <p:nvPr/>
          </p:nvSpPr>
          <p:spPr>
            <a:xfrm>
              <a:off x="1064526" y="1269242"/>
              <a:ext cx="3179929" cy="30298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7850913">
              <a:off x="1709685" y="1802662"/>
              <a:ext cx="395785" cy="1100034"/>
            </a:xfrm>
            <a:prstGeom prst="triangle">
              <a:avLst>
                <a:gd name="adj" fmla="val 60325"/>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rot="7108251">
              <a:off x="3246294" y="2648833"/>
              <a:ext cx="395785" cy="1100034"/>
            </a:xfrm>
            <a:prstGeom prst="triangle">
              <a:avLst>
                <a:gd name="adj" fmla="val 44963"/>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p:cNvSpPr/>
            <p:nvPr/>
          </p:nvSpPr>
          <p:spPr>
            <a:xfrm rot="1706387">
              <a:off x="2865179" y="1482426"/>
              <a:ext cx="395785" cy="1100034"/>
            </a:xfrm>
            <a:prstGeom prst="triangle">
              <a:avLst>
                <a:gd name="adj" fmla="val 67941"/>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p:cNvSpPr/>
            <p:nvPr/>
          </p:nvSpPr>
          <p:spPr>
            <a:xfrm rot="12413914">
              <a:off x="2085025" y="2989564"/>
              <a:ext cx="395785" cy="1100034"/>
            </a:xfrm>
            <a:prstGeom prst="triangle">
              <a:avLst>
                <a:gd name="adj" fmla="val 71527"/>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985828" y="1542196"/>
              <a:ext cx="654943" cy="585038"/>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372012" y="2696967"/>
              <a:ext cx="654943" cy="585038"/>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538880" y="3404459"/>
              <a:ext cx="654943" cy="585038"/>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311866" y="2317808"/>
              <a:ext cx="654943" cy="585038"/>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descr="১.png"/>
          <p:cNvPicPr>
            <a:picLocks noChangeAspect="1"/>
          </p:cNvPicPr>
          <p:nvPr/>
        </p:nvPicPr>
        <p:blipFill>
          <a:blip r:embed="rId2"/>
          <a:stretch>
            <a:fillRect/>
          </a:stretch>
        </p:blipFill>
        <p:spPr>
          <a:xfrm>
            <a:off x="1267582" y="3810000"/>
            <a:ext cx="1799177" cy="2819400"/>
          </a:xfrm>
          <a:prstGeom prst="rect">
            <a:avLst/>
          </a:prstGeom>
        </p:spPr>
      </p:pic>
      <p:pic>
        <p:nvPicPr>
          <p:cNvPr id="30" name="Picture 29" descr="২.png"/>
          <p:cNvPicPr>
            <a:picLocks noChangeAspect="1"/>
          </p:cNvPicPr>
          <p:nvPr/>
        </p:nvPicPr>
        <p:blipFill>
          <a:blip r:embed="rId3"/>
          <a:stretch>
            <a:fillRect/>
          </a:stretch>
        </p:blipFill>
        <p:spPr>
          <a:xfrm>
            <a:off x="8569042" y="3886200"/>
            <a:ext cx="2667000" cy="2690885"/>
          </a:xfrm>
          <a:prstGeom prst="rect">
            <a:avLst/>
          </a:prstGeom>
        </p:spPr>
      </p:pic>
    </p:spTree>
    <p:extLst>
      <p:ext uri="{BB962C8B-B14F-4D97-AF65-F5344CB8AC3E}">
        <p14:creationId xmlns:p14="http://schemas.microsoft.com/office/powerpoint/2010/main" xmlns="" val="50371566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3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800" decel="100000"/>
                                        <p:tgtEl>
                                          <p:spTgt spid="53"/>
                                        </p:tgtEl>
                                      </p:cBhvr>
                                    </p:animEffect>
                                    <p:anim calcmode="lin" valueType="num">
                                      <p:cBhvr>
                                        <p:cTn id="11" dur="800" decel="100000" fill="hold"/>
                                        <p:tgtEl>
                                          <p:spTgt spid="53"/>
                                        </p:tgtEl>
                                        <p:attrNameLst>
                                          <p:attrName>style.rotation</p:attrName>
                                        </p:attrNameLst>
                                      </p:cBhvr>
                                      <p:tavLst>
                                        <p:tav tm="0">
                                          <p:val>
                                            <p:fltVal val="-90"/>
                                          </p:val>
                                        </p:tav>
                                        <p:tav tm="100000">
                                          <p:val>
                                            <p:fltVal val="0"/>
                                          </p:val>
                                        </p:tav>
                                      </p:tavLst>
                                    </p:anim>
                                    <p:anim calcmode="lin" valueType="num">
                                      <p:cBhvr>
                                        <p:cTn id="12" dur="800" decel="100000" fill="hold"/>
                                        <p:tgtEl>
                                          <p:spTgt spid="53"/>
                                        </p:tgtEl>
                                        <p:attrNameLst>
                                          <p:attrName>ppt_x</p:attrName>
                                        </p:attrNameLst>
                                      </p:cBhvr>
                                      <p:tavLst>
                                        <p:tav tm="0">
                                          <p:val>
                                            <p:strVal val="#ppt_x+0.4"/>
                                          </p:val>
                                        </p:tav>
                                        <p:tav tm="100000">
                                          <p:val>
                                            <p:strVal val="#ppt_x-0.05"/>
                                          </p:val>
                                        </p:tav>
                                      </p:tavLst>
                                    </p:anim>
                                    <p:anim calcmode="lin" valueType="num">
                                      <p:cBhvr>
                                        <p:cTn id="13" dur="800" decel="100000" fill="hold"/>
                                        <p:tgtEl>
                                          <p:spTgt spid="53"/>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800" decel="100000"/>
                                        <p:tgtEl>
                                          <p:spTgt spid="41"/>
                                        </p:tgtEl>
                                      </p:cBhvr>
                                    </p:animEffect>
                                    <p:anim calcmode="lin" valueType="num">
                                      <p:cBhvr>
                                        <p:cTn id="21" dur="800" decel="100000" fill="hold"/>
                                        <p:tgtEl>
                                          <p:spTgt spid="41"/>
                                        </p:tgtEl>
                                        <p:attrNameLst>
                                          <p:attrName>style.rotation</p:attrName>
                                        </p:attrNameLst>
                                      </p:cBhvr>
                                      <p:tavLst>
                                        <p:tav tm="0">
                                          <p:val>
                                            <p:fltVal val="-90"/>
                                          </p:val>
                                        </p:tav>
                                        <p:tav tm="100000">
                                          <p:val>
                                            <p:fltVal val="0"/>
                                          </p:val>
                                        </p:tav>
                                      </p:tavLst>
                                    </p:anim>
                                    <p:anim calcmode="lin" valueType="num">
                                      <p:cBhvr>
                                        <p:cTn id="22" dur="800" decel="100000" fill="hold"/>
                                        <p:tgtEl>
                                          <p:spTgt spid="41"/>
                                        </p:tgtEl>
                                        <p:attrNameLst>
                                          <p:attrName>ppt_x</p:attrName>
                                        </p:attrNameLst>
                                      </p:cBhvr>
                                      <p:tavLst>
                                        <p:tav tm="0">
                                          <p:val>
                                            <p:strVal val="#ppt_x+0.4"/>
                                          </p:val>
                                        </p:tav>
                                        <p:tav tm="100000">
                                          <p:val>
                                            <p:strVal val="#ppt_x-0.05"/>
                                          </p:val>
                                        </p:tav>
                                      </p:tavLst>
                                    </p:anim>
                                    <p:anim calcmode="lin" valueType="num">
                                      <p:cBhvr>
                                        <p:cTn id="23" dur="800" decel="100000" fill="hold"/>
                                        <p:tgtEl>
                                          <p:spTgt spid="41"/>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par>
                                <p:cTn id="26" presetID="12" presetClass="entr" presetSubtype="4"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ppt_y</p:attrName>
                                        </p:attrNameLst>
                                      </p:cBhvr>
                                      <p:tavLst>
                                        <p:tav tm="0">
                                          <p:val>
                                            <p:strVal val="#ppt_y+#ppt_h*1.125000"/>
                                          </p:val>
                                        </p:tav>
                                        <p:tav tm="100000">
                                          <p:val>
                                            <p:strVal val="#ppt_y"/>
                                          </p:val>
                                        </p:tav>
                                      </p:tavLst>
                                    </p:anim>
                                    <p:animEffect transition="in" filter="wipe(up)">
                                      <p:cBhvr>
                                        <p:cTn id="29" dur="500"/>
                                        <p:tgtEl>
                                          <p:spTgt spid="18"/>
                                        </p:tgtEl>
                                      </p:cBhvr>
                                    </p:animEffect>
                                  </p:childTnLst>
                                </p:cTn>
                              </p:par>
                              <p:par>
                                <p:cTn id="30" presetID="3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800" decel="100000"/>
                                        <p:tgtEl>
                                          <p:spTgt spid="42"/>
                                        </p:tgtEl>
                                      </p:cBhvr>
                                    </p:animEffect>
                                    <p:anim calcmode="lin" valueType="num">
                                      <p:cBhvr>
                                        <p:cTn id="33" dur="800" decel="100000" fill="hold"/>
                                        <p:tgtEl>
                                          <p:spTgt spid="42"/>
                                        </p:tgtEl>
                                        <p:attrNameLst>
                                          <p:attrName>style.rotation</p:attrName>
                                        </p:attrNameLst>
                                      </p:cBhvr>
                                      <p:tavLst>
                                        <p:tav tm="0">
                                          <p:val>
                                            <p:fltVal val="-90"/>
                                          </p:val>
                                        </p:tav>
                                        <p:tav tm="100000">
                                          <p:val>
                                            <p:fltVal val="0"/>
                                          </p:val>
                                        </p:tav>
                                      </p:tavLst>
                                    </p:anim>
                                    <p:anim calcmode="lin" valueType="num">
                                      <p:cBhvr>
                                        <p:cTn id="34" dur="800" decel="100000" fill="hold"/>
                                        <p:tgtEl>
                                          <p:spTgt spid="42"/>
                                        </p:tgtEl>
                                        <p:attrNameLst>
                                          <p:attrName>ppt_x</p:attrName>
                                        </p:attrNameLst>
                                      </p:cBhvr>
                                      <p:tavLst>
                                        <p:tav tm="0">
                                          <p:val>
                                            <p:strVal val="#ppt_x+0.4"/>
                                          </p:val>
                                        </p:tav>
                                        <p:tav tm="100000">
                                          <p:val>
                                            <p:strVal val="#ppt_x-0.05"/>
                                          </p:val>
                                        </p:tav>
                                      </p:tavLst>
                                    </p:anim>
                                    <p:anim calcmode="lin" valueType="num">
                                      <p:cBhvr>
                                        <p:cTn id="35" dur="800" decel="100000" fill="hold"/>
                                        <p:tgtEl>
                                          <p:spTgt spid="42"/>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800" decel="100000"/>
                                        <p:tgtEl>
                                          <p:spTgt spid="18"/>
                                        </p:tgtEl>
                                      </p:cBhvr>
                                    </p:animEffect>
                                    <p:anim calcmode="lin" valueType="num">
                                      <p:cBhvr>
                                        <p:cTn id="41" dur="800" decel="100000" fill="hold"/>
                                        <p:tgtEl>
                                          <p:spTgt spid="18"/>
                                        </p:tgtEl>
                                        <p:attrNameLst>
                                          <p:attrName>style.rotation</p:attrName>
                                        </p:attrNameLst>
                                      </p:cBhvr>
                                      <p:tavLst>
                                        <p:tav tm="0">
                                          <p:val>
                                            <p:fltVal val="-90"/>
                                          </p:val>
                                        </p:tav>
                                        <p:tav tm="100000">
                                          <p:val>
                                            <p:fltVal val="0"/>
                                          </p:val>
                                        </p:tav>
                                      </p:tavLst>
                                    </p:anim>
                                    <p:anim calcmode="lin" valueType="num">
                                      <p:cBhvr>
                                        <p:cTn id="42" dur="800" decel="100000" fill="hold"/>
                                        <p:tgtEl>
                                          <p:spTgt spid="18"/>
                                        </p:tgtEl>
                                        <p:attrNameLst>
                                          <p:attrName>ppt_x</p:attrName>
                                        </p:attrNameLst>
                                      </p:cBhvr>
                                      <p:tavLst>
                                        <p:tav tm="0">
                                          <p:val>
                                            <p:strVal val="#ppt_x+0.4"/>
                                          </p:val>
                                        </p:tav>
                                        <p:tav tm="100000">
                                          <p:val>
                                            <p:strVal val="#ppt_x-0.05"/>
                                          </p:val>
                                        </p:tav>
                                      </p:tavLst>
                                    </p:anim>
                                    <p:anim calcmode="lin" valueType="num">
                                      <p:cBhvr>
                                        <p:cTn id="43" dur="800" decel="100000" fill="hold"/>
                                        <p:tgtEl>
                                          <p:spTgt spid="18"/>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800" decel="100000"/>
                                        <p:tgtEl>
                                          <p:spTgt spid="29"/>
                                        </p:tgtEl>
                                      </p:cBhvr>
                                    </p:animEffect>
                                    <p:anim calcmode="lin" valueType="num">
                                      <p:cBhvr>
                                        <p:cTn id="49" dur="800" decel="100000" fill="hold"/>
                                        <p:tgtEl>
                                          <p:spTgt spid="29"/>
                                        </p:tgtEl>
                                        <p:attrNameLst>
                                          <p:attrName>style.rotation</p:attrName>
                                        </p:attrNameLst>
                                      </p:cBhvr>
                                      <p:tavLst>
                                        <p:tav tm="0">
                                          <p:val>
                                            <p:fltVal val="-90"/>
                                          </p:val>
                                        </p:tav>
                                        <p:tav tm="100000">
                                          <p:val>
                                            <p:fltVal val="0"/>
                                          </p:val>
                                        </p:tav>
                                      </p:tavLst>
                                    </p:anim>
                                    <p:anim calcmode="lin" valueType="num">
                                      <p:cBhvr>
                                        <p:cTn id="50" dur="800" decel="100000" fill="hold"/>
                                        <p:tgtEl>
                                          <p:spTgt spid="29"/>
                                        </p:tgtEl>
                                        <p:attrNameLst>
                                          <p:attrName>ppt_x</p:attrName>
                                        </p:attrNameLst>
                                      </p:cBhvr>
                                      <p:tavLst>
                                        <p:tav tm="0">
                                          <p:val>
                                            <p:strVal val="#ppt_x+0.4"/>
                                          </p:val>
                                        </p:tav>
                                        <p:tav tm="100000">
                                          <p:val>
                                            <p:strVal val="#ppt_x-0.05"/>
                                          </p:val>
                                        </p:tav>
                                      </p:tavLst>
                                    </p:anim>
                                    <p:anim calcmode="lin" valueType="num">
                                      <p:cBhvr>
                                        <p:cTn id="51" dur="800" decel="100000" fill="hold"/>
                                        <p:tgtEl>
                                          <p:spTgt spid="29"/>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800" decel="100000"/>
                                        <p:tgtEl>
                                          <p:spTgt spid="43"/>
                                        </p:tgtEl>
                                      </p:cBhvr>
                                    </p:animEffect>
                                    <p:anim calcmode="lin" valueType="num">
                                      <p:cBhvr>
                                        <p:cTn id="57" dur="800" decel="100000" fill="hold"/>
                                        <p:tgtEl>
                                          <p:spTgt spid="43"/>
                                        </p:tgtEl>
                                        <p:attrNameLst>
                                          <p:attrName>style.rotation</p:attrName>
                                        </p:attrNameLst>
                                      </p:cBhvr>
                                      <p:tavLst>
                                        <p:tav tm="0">
                                          <p:val>
                                            <p:fltVal val="-90"/>
                                          </p:val>
                                        </p:tav>
                                        <p:tav tm="100000">
                                          <p:val>
                                            <p:fltVal val="0"/>
                                          </p:val>
                                        </p:tav>
                                      </p:tavLst>
                                    </p:anim>
                                    <p:anim calcmode="lin" valueType="num">
                                      <p:cBhvr>
                                        <p:cTn id="58" dur="800" decel="100000" fill="hold"/>
                                        <p:tgtEl>
                                          <p:spTgt spid="43"/>
                                        </p:tgtEl>
                                        <p:attrNameLst>
                                          <p:attrName>ppt_x</p:attrName>
                                        </p:attrNameLst>
                                      </p:cBhvr>
                                      <p:tavLst>
                                        <p:tav tm="0">
                                          <p:val>
                                            <p:strVal val="#ppt_x+0.4"/>
                                          </p:val>
                                        </p:tav>
                                        <p:tav tm="100000">
                                          <p:val>
                                            <p:strVal val="#ppt_x-0.05"/>
                                          </p:val>
                                        </p:tav>
                                      </p:tavLst>
                                    </p:anim>
                                    <p:anim calcmode="lin" valueType="num">
                                      <p:cBhvr>
                                        <p:cTn id="59" dur="800" decel="100000" fill="hold"/>
                                        <p:tgtEl>
                                          <p:spTgt spid="43"/>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par>
                                <p:cTn id="62" presetID="30"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800" decel="100000"/>
                                        <p:tgtEl>
                                          <p:spTgt spid="30"/>
                                        </p:tgtEl>
                                      </p:cBhvr>
                                    </p:animEffect>
                                    <p:anim calcmode="lin" valueType="num">
                                      <p:cBhvr>
                                        <p:cTn id="65" dur="800" decel="100000" fill="hold"/>
                                        <p:tgtEl>
                                          <p:spTgt spid="30"/>
                                        </p:tgtEl>
                                        <p:attrNameLst>
                                          <p:attrName>style.rotation</p:attrName>
                                        </p:attrNameLst>
                                      </p:cBhvr>
                                      <p:tavLst>
                                        <p:tav tm="0">
                                          <p:val>
                                            <p:fltVal val="-90"/>
                                          </p:val>
                                        </p:tav>
                                        <p:tav tm="100000">
                                          <p:val>
                                            <p:fltVal val="0"/>
                                          </p:val>
                                        </p:tav>
                                      </p:tavLst>
                                    </p:anim>
                                    <p:anim calcmode="lin" valueType="num">
                                      <p:cBhvr>
                                        <p:cTn id="66" dur="800" decel="100000" fill="hold"/>
                                        <p:tgtEl>
                                          <p:spTgt spid="30"/>
                                        </p:tgtEl>
                                        <p:attrNameLst>
                                          <p:attrName>ppt_x</p:attrName>
                                        </p:attrNameLst>
                                      </p:cBhvr>
                                      <p:tavLst>
                                        <p:tav tm="0">
                                          <p:val>
                                            <p:strVal val="#ppt_x+0.4"/>
                                          </p:val>
                                        </p:tav>
                                        <p:tav tm="100000">
                                          <p:val>
                                            <p:strVal val="#ppt_x-0.05"/>
                                          </p:val>
                                        </p:tav>
                                      </p:tavLst>
                                    </p:anim>
                                    <p:anim calcmode="lin" valueType="num">
                                      <p:cBhvr>
                                        <p:cTn id="67" dur="800" decel="100000" fill="hold"/>
                                        <p:tgtEl>
                                          <p:spTgt spid="30"/>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53"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8"/>
          <p:cNvSpPr txBox="1">
            <a:spLocks/>
          </p:cNvSpPr>
          <p:nvPr/>
        </p:nvSpPr>
        <p:spPr>
          <a:xfrm>
            <a:off x="4367662" y="381000"/>
            <a:ext cx="3148780" cy="533400"/>
          </a:xfrm>
          <a:prstGeom prst="rect">
            <a:avLst/>
          </a:prstGeom>
          <a:solidFill>
            <a:srgbClr val="00206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bn-BD" sz="3600" b="1" dirty="0" smtClean="0">
                <a:solidFill>
                  <a:srgbClr val="FFC000"/>
                </a:solidFill>
                <a:latin typeface="NikoshBAN" panose="02000000000000000000" pitchFamily="2" charset="0"/>
                <a:ea typeface="+mn-ea"/>
                <a:cs typeface="NikoshBAN" panose="02000000000000000000" pitchFamily="2" charset="0"/>
              </a:rPr>
              <a:t>ভাস্কুলার বাণ্ডল</a:t>
            </a:r>
            <a:endParaRPr lang="en-US" sz="3600" b="1" dirty="0">
              <a:solidFill>
                <a:srgbClr val="FFC000"/>
              </a:solidFill>
              <a:latin typeface="NikoshBAN" panose="02000000000000000000" pitchFamily="2" charset="0"/>
              <a:ea typeface="+mn-ea"/>
              <a:cs typeface="NikoshBAN" panose="02000000000000000000" pitchFamily="2" charset="0"/>
            </a:endParaRPr>
          </a:p>
        </p:txBody>
      </p:sp>
      <p:grpSp>
        <p:nvGrpSpPr>
          <p:cNvPr id="4" name="Group 3"/>
          <p:cNvGrpSpPr/>
          <p:nvPr/>
        </p:nvGrpSpPr>
        <p:grpSpPr>
          <a:xfrm>
            <a:off x="914162" y="913150"/>
            <a:ext cx="10157354" cy="612670"/>
            <a:chOff x="1776921" y="2208545"/>
            <a:chExt cx="5943600" cy="612670"/>
          </a:xfrm>
        </p:grpSpPr>
        <p:cxnSp>
          <p:nvCxnSpPr>
            <p:cNvPr id="5" name="Straight Connector 4"/>
            <p:cNvCxnSpPr/>
            <p:nvPr/>
          </p:nvCxnSpPr>
          <p:spPr>
            <a:xfrm>
              <a:off x="1776921" y="2438400"/>
              <a:ext cx="5943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94464" y="2438400"/>
              <a:ext cx="0" cy="3664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48721" y="2438400"/>
              <a:ext cx="0" cy="381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702814" y="2440215"/>
              <a:ext cx="0" cy="381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4746025" y="2208545"/>
              <a:ext cx="0" cy="381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04721" y="1534886"/>
            <a:ext cx="11477810" cy="478972"/>
            <a:chOff x="228600" y="1534886"/>
            <a:chExt cx="8610600" cy="478972"/>
          </a:xfrm>
        </p:grpSpPr>
        <p:sp>
          <p:nvSpPr>
            <p:cNvPr id="10" name="Rectangle 9"/>
            <p:cNvSpPr/>
            <p:nvPr/>
          </p:nvSpPr>
          <p:spPr>
            <a:xfrm>
              <a:off x="228600" y="1556658"/>
              <a:ext cx="114576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সংযুক্ত</a:t>
              </a:r>
              <a:endParaRPr lang="en-US" sz="3200" b="1" dirty="0">
                <a:solidFill>
                  <a:schemeClr val="tx1"/>
                </a:solidFill>
                <a:latin typeface="NikoshBAN" pitchFamily="2" charset="0"/>
                <a:cs typeface="NikoshBAN" pitchFamily="2" charset="0"/>
              </a:endParaRPr>
            </a:p>
          </p:txBody>
        </p:sp>
        <p:sp>
          <p:nvSpPr>
            <p:cNvPr id="12" name="Rectangle 11"/>
            <p:cNvSpPr/>
            <p:nvPr/>
          </p:nvSpPr>
          <p:spPr>
            <a:xfrm>
              <a:off x="3884819" y="1549400"/>
              <a:ext cx="114576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অরীয়</a:t>
              </a:r>
              <a:endParaRPr lang="en-US" sz="3200" b="1" dirty="0">
                <a:solidFill>
                  <a:schemeClr val="tx1"/>
                </a:solidFill>
                <a:latin typeface="NikoshBAN" pitchFamily="2" charset="0"/>
                <a:cs typeface="NikoshBAN" pitchFamily="2" charset="0"/>
              </a:endParaRPr>
            </a:p>
          </p:txBody>
        </p:sp>
        <p:sp>
          <p:nvSpPr>
            <p:cNvPr id="13" name="Rectangle 12"/>
            <p:cNvSpPr/>
            <p:nvPr/>
          </p:nvSpPr>
          <p:spPr>
            <a:xfrm>
              <a:off x="7582678" y="1534886"/>
              <a:ext cx="125652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কে</a:t>
              </a:r>
              <a:r>
                <a:rPr lang="en-SG" sz="3200" b="1" dirty="0" err="1" smtClean="0">
                  <a:solidFill>
                    <a:schemeClr val="tx1"/>
                  </a:solidFill>
                  <a:latin typeface="NikoshBAN" pitchFamily="2" charset="0"/>
                  <a:cs typeface="NikoshBAN" pitchFamily="2" charset="0"/>
                </a:rPr>
                <a:t>ন্দ্রি</a:t>
              </a:r>
              <a:r>
                <a:rPr lang="bn-BD" sz="3200" b="1" dirty="0" smtClean="0">
                  <a:solidFill>
                    <a:schemeClr val="tx1"/>
                  </a:solidFill>
                  <a:latin typeface="NikoshBAN" pitchFamily="2" charset="0"/>
                  <a:cs typeface="NikoshBAN" pitchFamily="2" charset="0"/>
                </a:rPr>
                <a:t>ক</a:t>
              </a:r>
              <a:endParaRPr lang="en-US" sz="3200" b="1" dirty="0">
                <a:solidFill>
                  <a:schemeClr val="tx1"/>
                </a:solidFill>
                <a:latin typeface="NikoshBAN" pitchFamily="2" charset="0"/>
                <a:cs typeface="NikoshBAN" pitchFamily="2" charset="0"/>
              </a:endParaRPr>
            </a:p>
          </p:txBody>
        </p:sp>
      </p:grpSp>
      <p:sp>
        <p:nvSpPr>
          <p:cNvPr id="22" name="Rectangle 21"/>
          <p:cNvSpPr/>
          <p:nvPr/>
        </p:nvSpPr>
        <p:spPr>
          <a:xfrm>
            <a:off x="1625180" y="2590800"/>
            <a:ext cx="152728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a:solidFill>
                <a:schemeClr val="tx1"/>
              </a:solidFill>
              <a:latin typeface="NikoshBAN" pitchFamily="2" charset="0"/>
              <a:cs typeface="NikoshBAN" pitchFamily="2" charset="0"/>
            </a:endParaRPr>
          </a:p>
        </p:txBody>
      </p:sp>
      <p:grpSp>
        <p:nvGrpSpPr>
          <p:cNvPr id="126" name="Group 125"/>
          <p:cNvGrpSpPr/>
          <p:nvPr/>
        </p:nvGrpSpPr>
        <p:grpSpPr>
          <a:xfrm>
            <a:off x="884182" y="2013858"/>
            <a:ext cx="2314630" cy="4212594"/>
            <a:chOff x="884182" y="2013858"/>
            <a:chExt cx="2314630" cy="4212594"/>
          </a:xfrm>
        </p:grpSpPr>
        <p:grpSp>
          <p:nvGrpSpPr>
            <p:cNvPr id="9" name="Group 8"/>
            <p:cNvGrpSpPr/>
            <p:nvPr/>
          </p:nvGrpSpPr>
          <p:grpSpPr>
            <a:xfrm>
              <a:off x="884182" y="2013858"/>
              <a:ext cx="740993" cy="2100942"/>
              <a:chOff x="663310" y="2013858"/>
              <a:chExt cx="555890" cy="2100942"/>
            </a:xfrm>
          </p:grpSpPr>
          <p:cxnSp>
            <p:nvCxnSpPr>
              <p:cNvPr id="3" name="Straight Connector 2"/>
              <p:cNvCxnSpPr/>
              <p:nvPr/>
            </p:nvCxnSpPr>
            <p:spPr>
              <a:xfrm>
                <a:off x="685800" y="2013858"/>
                <a:ext cx="0" cy="21009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5800" y="2819400"/>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63310" y="4111171"/>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1523605" y="3882571"/>
              <a:ext cx="167520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2800" b="1" dirty="0" smtClean="0">
                  <a:solidFill>
                    <a:schemeClr val="tx1"/>
                  </a:solidFill>
                  <a:latin typeface="NikoshBAN" pitchFamily="2" charset="0"/>
                  <a:cs typeface="NikoshBAN" pitchFamily="2" charset="0"/>
                </a:rPr>
                <a:t>সমদ্বিপার্শ্বীয়</a:t>
              </a:r>
              <a:endParaRPr lang="en-US" sz="2800" b="1" dirty="0">
                <a:solidFill>
                  <a:schemeClr val="tx1"/>
                </a:solidFill>
                <a:latin typeface="NikoshBAN" pitchFamily="2" charset="0"/>
                <a:cs typeface="NikoshBAN" pitchFamily="2" charset="0"/>
              </a:endParaRPr>
            </a:p>
          </p:txBody>
        </p:sp>
        <p:sp>
          <p:nvSpPr>
            <p:cNvPr id="55" name="Rectangle 54"/>
            <p:cNvSpPr/>
            <p:nvPr/>
          </p:nvSpPr>
          <p:spPr>
            <a:xfrm>
              <a:off x="1422030" y="2590800"/>
              <a:ext cx="17388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2800" b="1" dirty="0" smtClean="0">
                  <a:solidFill>
                    <a:schemeClr val="tx1"/>
                  </a:solidFill>
                  <a:latin typeface="NikoshBAN" pitchFamily="2" charset="0"/>
                  <a:cs typeface="NikoshBAN" pitchFamily="2" charset="0"/>
                </a:rPr>
                <a:t>সমপার্শ্বীয়</a:t>
              </a:r>
              <a:endParaRPr lang="en-US" sz="2800" b="1" dirty="0">
                <a:solidFill>
                  <a:schemeClr val="tx1"/>
                </a:solidFill>
                <a:latin typeface="NikoshBAN" pitchFamily="2" charset="0"/>
                <a:cs typeface="NikoshBAN" pitchFamily="2" charset="0"/>
              </a:endParaRPr>
            </a:p>
          </p:txBody>
        </p:sp>
        <p:pic>
          <p:nvPicPr>
            <p:cNvPr id="94" name="Picture 93" descr="৩.png"/>
            <p:cNvPicPr>
              <a:picLocks noChangeAspect="1"/>
            </p:cNvPicPr>
            <p:nvPr/>
          </p:nvPicPr>
          <p:blipFill>
            <a:blip r:embed="rId3"/>
            <a:stretch>
              <a:fillRect/>
            </a:stretch>
          </p:blipFill>
          <p:spPr>
            <a:xfrm>
              <a:off x="1958247" y="4299680"/>
              <a:ext cx="1041945" cy="1926772"/>
            </a:xfrm>
            <a:prstGeom prst="rect">
              <a:avLst/>
            </a:prstGeom>
          </p:spPr>
        </p:pic>
      </p:grpSp>
      <p:grpSp>
        <p:nvGrpSpPr>
          <p:cNvPr id="97" name="Group 96"/>
          <p:cNvGrpSpPr/>
          <p:nvPr/>
        </p:nvGrpSpPr>
        <p:grpSpPr>
          <a:xfrm>
            <a:off x="5347402" y="2042410"/>
            <a:ext cx="1295400" cy="1234190"/>
            <a:chOff x="1064526" y="1269242"/>
            <a:chExt cx="3179929" cy="3029803"/>
          </a:xfrm>
        </p:grpSpPr>
        <p:sp>
          <p:nvSpPr>
            <p:cNvPr id="98" name="Oval 97"/>
            <p:cNvSpPr/>
            <p:nvPr/>
          </p:nvSpPr>
          <p:spPr>
            <a:xfrm>
              <a:off x="1064526" y="1269242"/>
              <a:ext cx="3179929" cy="30298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p:cNvSpPr/>
            <p:nvPr/>
          </p:nvSpPr>
          <p:spPr>
            <a:xfrm rot="17850913">
              <a:off x="1709685" y="1802662"/>
              <a:ext cx="395785" cy="1100034"/>
            </a:xfrm>
            <a:prstGeom prst="triangle">
              <a:avLst>
                <a:gd name="adj" fmla="val 60325"/>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Isosceles Triangle 99"/>
            <p:cNvSpPr/>
            <p:nvPr/>
          </p:nvSpPr>
          <p:spPr>
            <a:xfrm rot="7108251">
              <a:off x="3246294" y="2648833"/>
              <a:ext cx="395785" cy="1100034"/>
            </a:xfrm>
            <a:prstGeom prst="triangle">
              <a:avLst>
                <a:gd name="adj" fmla="val 44963"/>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Isosceles Triangle 100"/>
            <p:cNvSpPr/>
            <p:nvPr/>
          </p:nvSpPr>
          <p:spPr>
            <a:xfrm rot="1706387">
              <a:off x="2865179" y="1482426"/>
              <a:ext cx="395785" cy="1100034"/>
            </a:xfrm>
            <a:prstGeom prst="triangle">
              <a:avLst>
                <a:gd name="adj" fmla="val 67941"/>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Isosceles Triangle 101"/>
            <p:cNvSpPr/>
            <p:nvPr/>
          </p:nvSpPr>
          <p:spPr>
            <a:xfrm rot="12413914">
              <a:off x="2085025" y="2989564"/>
              <a:ext cx="395785" cy="1100034"/>
            </a:xfrm>
            <a:prstGeom prst="triangle">
              <a:avLst>
                <a:gd name="adj" fmla="val 71527"/>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1985828" y="1542196"/>
              <a:ext cx="654943" cy="585038"/>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72012" y="2696967"/>
              <a:ext cx="654943" cy="585038"/>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538880" y="3404459"/>
              <a:ext cx="654943" cy="585038"/>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311866" y="2317808"/>
              <a:ext cx="654943" cy="585038"/>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118"/>
          <p:cNvSpPr/>
          <p:nvPr/>
        </p:nvSpPr>
        <p:spPr>
          <a:xfrm>
            <a:off x="0" y="6324600"/>
            <a:ext cx="12188825" cy="533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887538" y="6464135"/>
            <a:ext cx="406294" cy="23928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052677" y="6449231"/>
            <a:ext cx="376646" cy="237901"/>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9322972" y="6473041"/>
            <a:ext cx="350350" cy="2431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996388" y="6373022"/>
            <a:ext cx="17388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2800" b="1" dirty="0" smtClean="0">
                <a:solidFill>
                  <a:schemeClr val="tx1"/>
                </a:solidFill>
                <a:latin typeface="NikoshBAN" pitchFamily="2" charset="0"/>
                <a:cs typeface="NikoshBAN" pitchFamily="2" charset="0"/>
              </a:rPr>
              <a:t>ফ্লোয়েম</a:t>
            </a:r>
            <a:endParaRPr lang="en-US" sz="2800" b="1" dirty="0">
              <a:solidFill>
                <a:schemeClr val="tx1"/>
              </a:solidFill>
              <a:latin typeface="NikoshBAN" pitchFamily="2" charset="0"/>
              <a:cs typeface="NikoshBAN" pitchFamily="2" charset="0"/>
            </a:endParaRPr>
          </a:p>
        </p:txBody>
      </p:sp>
      <p:sp>
        <p:nvSpPr>
          <p:cNvPr id="124" name="Rectangle 123"/>
          <p:cNvSpPr/>
          <p:nvPr/>
        </p:nvSpPr>
        <p:spPr>
          <a:xfrm>
            <a:off x="5189295" y="6356929"/>
            <a:ext cx="17388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2800" b="1" dirty="0" smtClean="0">
                <a:solidFill>
                  <a:schemeClr val="tx1"/>
                </a:solidFill>
                <a:latin typeface="NikoshBAN" pitchFamily="2" charset="0"/>
                <a:cs typeface="NikoshBAN" pitchFamily="2" charset="0"/>
              </a:rPr>
              <a:t>জাইলেম</a:t>
            </a:r>
            <a:endParaRPr lang="en-US" sz="2800" b="1" dirty="0">
              <a:solidFill>
                <a:schemeClr val="tx1"/>
              </a:solidFill>
              <a:latin typeface="NikoshBAN" pitchFamily="2" charset="0"/>
              <a:cs typeface="NikoshBAN" pitchFamily="2" charset="0"/>
            </a:endParaRPr>
          </a:p>
        </p:txBody>
      </p:sp>
      <p:sp>
        <p:nvSpPr>
          <p:cNvPr id="125" name="Rectangle 124"/>
          <p:cNvSpPr/>
          <p:nvPr/>
        </p:nvSpPr>
        <p:spPr>
          <a:xfrm>
            <a:off x="9539119" y="6356928"/>
            <a:ext cx="17388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2800" b="1" dirty="0" smtClean="0">
                <a:solidFill>
                  <a:schemeClr val="tx1"/>
                </a:solidFill>
                <a:latin typeface="NikoshBAN" pitchFamily="2" charset="0"/>
                <a:cs typeface="NikoshBAN" pitchFamily="2" charset="0"/>
              </a:rPr>
              <a:t>ক্যাম্বিয়াম</a:t>
            </a:r>
            <a:endParaRPr lang="en-US" sz="2800" b="1" dirty="0">
              <a:solidFill>
                <a:schemeClr val="tx1"/>
              </a:solidFill>
              <a:latin typeface="NikoshBAN" pitchFamily="2" charset="0"/>
              <a:cs typeface="NikoshBAN" pitchFamily="2" charset="0"/>
            </a:endParaRPr>
          </a:p>
        </p:txBody>
      </p:sp>
      <p:grpSp>
        <p:nvGrpSpPr>
          <p:cNvPr id="143" name="Group 142"/>
          <p:cNvGrpSpPr/>
          <p:nvPr/>
        </p:nvGrpSpPr>
        <p:grpSpPr>
          <a:xfrm>
            <a:off x="3182439" y="2841173"/>
            <a:ext cx="2835773" cy="3259340"/>
            <a:chOff x="3182439" y="2841173"/>
            <a:chExt cx="2835773" cy="3259340"/>
          </a:xfrm>
        </p:grpSpPr>
        <p:grpSp>
          <p:nvGrpSpPr>
            <p:cNvPr id="137" name="Group 136"/>
            <p:cNvGrpSpPr/>
            <p:nvPr/>
          </p:nvGrpSpPr>
          <p:grpSpPr>
            <a:xfrm>
              <a:off x="3182439" y="2841173"/>
              <a:ext cx="2835773" cy="2764974"/>
              <a:chOff x="3182439" y="2841173"/>
              <a:chExt cx="2835773" cy="2764974"/>
            </a:xfrm>
          </p:grpSpPr>
          <p:cxnSp>
            <p:nvCxnSpPr>
              <p:cNvPr id="24" name="Straight Connector 23"/>
              <p:cNvCxnSpPr/>
              <p:nvPr/>
            </p:nvCxnSpPr>
            <p:spPr>
              <a:xfrm>
                <a:off x="3656648" y="2841173"/>
                <a:ext cx="0" cy="2514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182439" y="2841173"/>
                <a:ext cx="5041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6648" y="3955144"/>
                <a:ext cx="71101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641658" y="5355773"/>
                <a:ext cx="71101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229077" y="3773713"/>
                <a:ext cx="101825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মুক্ত</a:t>
                </a:r>
                <a:endParaRPr lang="en-US" sz="3200" b="1" dirty="0">
                  <a:solidFill>
                    <a:schemeClr val="tx1"/>
                  </a:solidFill>
                  <a:latin typeface="NikoshBAN" pitchFamily="2" charset="0"/>
                  <a:cs typeface="NikoshBAN" pitchFamily="2" charset="0"/>
                </a:endParaRPr>
              </a:p>
            </p:txBody>
          </p:sp>
          <p:sp>
            <p:nvSpPr>
              <p:cNvPr id="32" name="Rectangle 31"/>
              <p:cNvSpPr/>
              <p:nvPr/>
            </p:nvSpPr>
            <p:spPr>
              <a:xfrm>
                <a:off x="4198370" y="5148947"/>
                <a:ext cx="98003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বদ্ধ</a:t>
                </a:r>
                <a:endParaRPr lang="en-US" sz="3200" b="1" dirty="0">
                  <a:solidFill>
                    <a:schemeClr val="tx1"/>
                  </a:solidFill>
                  <a:latin typeface="NikoshBAN" pitchFamily="2" charset="0"/>
                  <a:cs typeface="NikoshBAN" pitchFamily="2" charset="0"/>
                </a:endParaRPr>
              </a:p>
            </p:txBody>
          </p:sp>
          <p:pic>
            <p:nvPicPr>
              <p:cNvPr id="95" name="Picture 94" descr="১.png"/>
              <p:cNvPicPr>
                <a:picLocks noChangeAspect="1"/>
              </p:cNvPicPr>
              <p:nvPr/>
            </p:nvPicPr>
            <p:blipFill>
              <a:blip r:embed="rId4" cstate="print"/>
              <a:stretch>
                <a:fillRect/>
              </a:stretch>
            </p:blipFill>
            <p:spPr>
              <a:xfrm>
                <a:off x="5180012" y="3365928"/>
                <a:ext cx="838200" cy="1313501"/>
              </a:xfrm>
              <a:prstGeom prst="rect">
                <a:avLst/>
              </a:prstGeom>
            </p:spPr>
          </p:pic>
        </p:grpSp>
        <p:pic>
          <p:nvPicPr>
            <p:cNvPr id="142" name="Picture 141" descr="বদ্ধ.png"/>
            <p:cNvPicPr>
              <a:picLocks noChangeAspect="1"/>
            </p:cNvPicPr>
            <p:nvPr/>
          </p:nvPicPr>
          <p:blipFill>
            <a:blip r:embed="rId5"/>
            <a:stretch>
              <a:fillRect/>
            </a:stretch>
          </p:blipFill>
          <p:spPr>
            <a:xfrm>
              <a:off x="5196252" y="4706132"/>
              <a:ext cx="762000" cy="1394381"/>
            </a:xfrm>
            <a:prstGeom prst="rect">
              <a:avLst/>
            </a:prstGeom>
          </p:spPr>
        </p:pic>
      </p:grpSp>
      <p:grpSp>
        <p:nvGrpSpPr>
          <p:cNvPr id="162" name="Group 161"/>
          <p:cNvGrpSpPr/>
          <p:nvPr/>
        </p:nvGrpSpPr>
        <p:grpSpPr>
          <a:xfrm>
            <a:off x="7523245" y="2012430"/>
            <a:ext cx="4896994" cy="4248152"/>
            <a:chOff x="7523245" y="2027420"/>
            <a:chExt cx="4896994" cy="4248152"/>
          </a:xfrm>
        </p:grpSpPr>
        <p:cxnSp>
          <p:nvCxnSpPr>
            <p:cNvPr id="45" name="Straight Arrow Connector 44"/>
            <p:cNvCxnSpPr/>
            <p:nvPr/>
          </p:nvCxnSpPr>
          <p:spPr>
            <a:xfrm rot="16200000" flipH="1">
              <a:off x="9809116" y="3265716"/>
              <a:ext cx="2492832" cy="162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a:off x="7523245" y="3064334"/>
              <a:ext cx="4896994" cy="3211238"/>
              <a:chOff x="7523245" y="3064334"/>
              <a:chExt cx="4896994" cy="3211238"/>
            </a:xfrm>
          </p:grpSpPr>
          <p:grpSp>
            <p:nvGrpSpPr>
              <p:cNvPr id="154" name="Group 17"/>
              <p:cNvGrpSpPr/>
              <p:nvPr/>
            </p:nvGrpSpPr>
            <p:grpSpPr>
              <a:xfrm>
                <a:off x="7523245" y="3064334"/>
                <a:ext cx="4896994" cy="1889531"/>
                <a:chOff x="5644243" y="3064329"/>
                <a:chExt cx="3673925" cy="1889531"/>
              </a:xfrm>
            </p:grpSpPr>
            <p:cxnSp>
              <p:nvCxnSpPr>
                <p:cNvPr id="158" name="Straight Arrow Connector 157"/>
                <p:cNvCxnSpPr/>
                <p:nvPr/>
              </p:nvCxnSpPr>
              <p:spPr>
                <a:xfrm>
                  <a:off x="7105650" y="3089729"/>
                  <a:ext cx="11236" cy="3392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086600" y="3064329"/>
                  <a:ext cx="121375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a:off x="5644243" y="3425371"/>
                  <a:ext cx="235675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হ্যাড্রোসেন্ট্রিক</a:t>
                  </a:r>
                  <a:endParaRPr lang="en-US" sz="3200" b="1" dirty="0">
                    <a:solidFill>
                      <a:schemeClr val="tx1"/>
                    </a:solidFill>
                    <a:latin typeface="NikoshBAN" pitchFamily="2" charset="0"/>
                    <a:cs typeface="NikoshBAN" pitchFamily="2" charset="0"/>
                  </a:endParaRPr>
                </a:p>
              </p:txBody>
            </p:sp>
            <p:sp>
              <p:nvSpPr>
                <p:cNvPr id="161" name="Rectangle 160"/>
                <p:cNvSpPr/>
                <p:nvPr/>
              </p:nvSpPr>
              <p:spPr>
                <a:xfrm>
                  <a:off x="7184568" y="4496660"/>
                  <a:ext cx="2133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লেপ্টোসেন্ট্রিক </a:t>
                  </a:r>
                  <a:endParaRPr lang="en-US" sz="3200" b="1" dirty="0">
                    <a:solidFill>
                      <a:schemeClr val="tx1"/>
                    </a:solidFill>
                    <a:latin typeface="NikoshBAN" pitchFamily="2" charset="0"/>
                    <a:cs typeface="NikoshBAN" pitchFamily="2" charset="0"/>
                  </a:endParaRPr>
                </a:p>
              </p:txBody>
            </p:sp>
          </p:grpSp>
          <p:pic>
            <p:nvPicPr>
              <p:cNvPr id="155" name="Picture 154" descr="২.png"/>
              <p:cNvPicPr>
                <a:picLocks noChangeAspect="1"/>
              </p:cNvPicPr>
              <p:nvPr/>
            </p:nvPicPr>
            <p:blipFill>
              <a:blip r:embed="rId6"/>
              <a:stretch>
                <a:fillRect/>
              </a:stretch>
            </p:blipFill>
            <p:spPr>
              <a:xfrm>
                <a:off x="8472852" y="3872460"/>
                <a:ext cx="1363705" cy="1375918"/>
              </a:xfrm>
              <a:prstGeom prst="rect">
                <a:avLst/>
              </a:prstGeom>
            </p:spPr>
          </p:pic>
          <p:pic>
            <p:nvPicPr>
              <p:cNvPr id="156" name="Picture 155" descr="৫.png"/>
              <p:cNvPicPr>
                <a:picLocks noChangeAspect="1"/>
              </p:cNvPicPr>
              <p:nvPr/>
            </p:nvPicPr>
            <p:blipFill>
              <a:blip r:embed="rId7"/>
              <a:stretch>
                <a:fillRect/>
              </a:stretch>
            </p:blipFill>
            <p:spPr>
              <a:xfrm>
                <a:off x="10361612" y="4908030"/>
                <a:ext cx="1371600" cy="1367542"/>
              </a:xfrm>
              <a:prstGeom prst="rect">
                <a:avLst/>
              </a:prstGeom>
            </p:spPr>
          </p:pic>
        </p:grpSp>
      </p:grpSp>
    </p:spTree>
    <p:extLst>
      <p:ext uri="{BB962C8B-B14F-4D97-AF65-F5344CB8AC3E}">
        <p14:creationId xmlns:p14="http://schemas.microsoft.com/office/powerpoint/2010/main" xmlns="" val="54607786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120"/>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21"/>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122"/>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1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1000"/>
                                        <p:tgtEl>
                                          <p:spTgt spid="126"/>
                                        </p:tgtEl>
                                      </p:cBhvr>
                                    </p:animEffect>
                                    <p:anim calcmode="lin" valueType="num">
                                      <p:cBhvr>
                                        <p:cTn id="46" dur="1000" fill="hold"/>
                                        <p:tgtEl>
                                          <p:spTgt spid="126"/>
                                        </p:tgtEl>
                                        <p:attrNameLst>
                                          <p:attrName>ppt_x</p:attrName>
                                        </p:attrNameLst>
                                      </p:cBhvr>
                                      <p:tavLst>
                                        <p:tav tm="0">
                                          <p:val>
                                            <p:strVal val="#ppt_x"/>
                                          </p:val>
                                        </p:tav>
                                        <p:tav tm="100000">
                                          <p:val>
                                            <p:strVal val="#ppt_x"/>
                                          </p:val>
                                        </p:tav>
                                      </p:tavLst>
                                    </p:anim>
                                    <p:anim calcmode="lin" valueType="num">
                                      <p:cBhvr>
                                        <p:cTn id="47"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143"/>
                                        </p:tgtEl>
                                        <p:attrNameLst>
                                          <p:attrName>style.visibility</p:attrName>
                                        </p:attrNameLst>
                                      </p:cBhvr>
                                      <p:to>
                                        <p:strVal val="visible"/>
                                      </p:to>
                                    </p:set>
                                    <p:animEffect transition="in" filter="fade">
                                      <p:cBhvr>
                                        <p:cTn id="52" dur="1000"/>
                                        <p:tgtEl>
                                          <p:spTgt spid="143"/>
                                        </p:tgtEl>
                                      </p:cBhvr>
                                    </p:animEffect>
                                    <p:anim calcmode="lin" valueType="num">
                                      <p:cBhvr>
                                        <p:cTn id="53" dur="1000" fill="hold"/>
                                        <p:tgtEl>
                                          <p:spTgt spid="143"/>
                                        </p:tgtEl>
                                        <p:attrNameLst>
                                          <p:attrName>ppt_x</p:attrName>
                                        </p:attrNameLst>
                                      </p:cBhvr>
                                      <p:tavLst>
                                        <p:tav tm="0">
                                          <p:val>
                                            <p:strVal val="#ppt_x"/>
                                          </p:val>
                                        </p:tav>
                                        <p:tav tm="100000">
                                          <p:val>
                                            <p:strVal val="#ppt_x"/>
                                          </p:val>
                                        </p:tav>
                                      </p:tavLst>
                                    </p:anim>
                                    <p:anim calcmode="lin" valueType="num">
                                      <p:cBhvr>
                                        <p:cTn id="54"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1000"/>
                                        <p:tgtEl>
                                          <p:spTgt spid="97"/>
                                        </p:tgtEl>
                                      </p:cBhvr>
                                    </p:animEffect>
                                    <p:anim calcmode="lin" valueType="num">
                                      <p:cBhvr>
                                        <p:cTn id="60" dur="1000" fill="hold"/>
                                        <p:tgtEl>
                                          <p:spTgt spid="97"/>
                                        </p:tgtEl>
                                        <p:attrNameLst>
                                          <p:attrName>ppt_x</p:attrName>
                                        </p:attrNameLst>
                                      </p:cBhvr>
                                      <p:tavLst>
                                        <p:tav tm="0">
                                          <p:val>
                                            <p:strVal val="#ppt_x"/>
                                          </p:val>
                                        </p:tav>
                                        <p:tav tm="100000">
                                          <p:val>
                                            <p:strVal val="#ppt_x"/>
                                          </p:val>
                                        </p:tav>
                                      </p:tavLst>
                                    </p:anim>
                                    <p:anim calcmode="lin" valueType="num">
                                      <p:cBhvr>
                                        <p:cTn id="61"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162"/>
                                        </p:tgtEl>
                                        <p:attrNameLst>
                                          <p:attrName>style.visibility</p:attrName>
                                        </p:attrNameLst>
                                      </p:cBhvr>
                                      <p:to>
                                        <p:strVal val="visible"/>
                                      </p:to>
                                    </p:set>
                                    <p:animEffect transition="in" filter="fade">
                                      <p:cBhvr>
                                        <p:cTn id="66" dur="1000"/>
                                        <p:tgtEl>
                                          <p:spTgt spid="162"/>
                                        </p:tgtEl>
                                      </p:cBhvr>
                                    </p:animEffect>
                                    <p:anim calcmode="lin" valueType="num">
                                      <p:cBhvr>
                                        <p:cTn id="67" dur="1000" fill="hold"/>
                                        <p:tgtEl>
                                          <p:spTgt spid="162"/>
                                        </p:tgtEl>
                                        <p:attrNameLst>
                                          <p:attrName>ppt_x</p:attrName>
                                        </p:attrNameLst>
                                      </p:cBhvr>
                                      <p:tavLst>
                                        <p:tav tm="0">
                                          <p:val>
                                            <p:strVal val="#ppt_x"/>
                                          </p:val>
                                        </p:tav>
                                        <p:tav tm="100000">
                                          <p:val>
                                            <p:strVal val="#ppt_x"/>
                                          </p:val>
                                        </p:tav>
                                      </p:tavLst>
                                    </p:anim>
                                    <p:anim calcmode="lin" valueType="num">
                                      <p:cBhvr>
                                        <p:cTn id="68"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9" grpId="0" animBg="1"/>
      <p:bldP spid="120" grpId="0" animBg="1"/>
      <p:bldP spid="121" grpId="0" animBg="1"/>
      <p:bldP spid="122" grpId="0" animBg="1"/>
      <p:bldP spid="123" grpId="0"/>
      <p:bldP spid="124" grpId="0"/>
      <p:bldP spid="1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446212" y="4114800"/>
            <a:ext cx="9808158" cy="2514600"/>
          </a:xfrm>
          <a:prstGeom prst="rect">
            <a:avLst/>
          </a:prstGeom>
        </p:spPr>
        <p:txBody>
          <a:bodyPr vert="horz" lIns="91440" tIns="45720" rIns="91440" bIns="45720" rtlCol="0">
            <a:noAutofit/>
          </a:bodyPr>
          <a:lstStyle/>
          <a:p>
            <a:pPr algn="just">
              <a:lnSpc>
                <a:spcPct val="108000"/>
              </a:lnSpc>
              <a:buClr>
                <a:srgbClr val="C00000"/>
              </a:buClr>
            </a:pP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পাশাপাশি</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যুক্তভাবে</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একই</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গুচ্ছে</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অবস্থান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lnSpc>
                <a:spcPct val="108000"/>
              </a:lnSpc>
              <a:buClr>
                <a:srgbClr val="C00000"/>
              </a:buClr>
            </a:pP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সংযুক্ত</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ভাস্কুলার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বাণ্ডল</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দু-প্রকার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p>
          <a:p>
            <a:pPr algn="just">
              <a:lnSpc>
                <a:spcPct val="108000"/>
              </a:lnSpc>
              <a:buClr>
                <a:srgbClr val="C00000"/>
              </a:buCl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১. </a:t>
            </a:r>
            <a:r>
              <a:rPr lang="en-US" sz="3500" b="1" dirty="0" err="1" smtClean="0">
                <a:solidFill>
                  <a:srgbClr val="C00000"/>
                </a:solidFill>
                <a:latin typeface="NikoshBAN" panose="02000000000000000000" pitchFamily="2" charset="0"/>
                <a:cs typeface="NikoshBAN" panose="02000000000000000000" pitchFamily="2" charset="0"/>
                <a:sym typeface="Symbol" panose="05050102010706020507" pitchFamily="18" charset="2"/>
              </a:rPr>
              <a:t>সমপার্শ্বীয়</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200" b="1" dirty="0" smtClean="0">
                <a:solidFill>
                  <a:srgbClr val="002060"/>
                </a:solidFill>
                <a:latin typeface="Times New Roman" pitchFamily="18" charset="0"/>
                <a:cs typeface="Times New Roman" pitchFamily="18" charset="0"/>
                <a:sym typeface="Symbol" panose="05050102010706020507" pitchFamily="18" charset="2"/>
              </a:rPr>
              <a:t>Collateral</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p>
          <a:p>
            <a:pPr algn="just">
              <a:lnSpc>
                <a:spcPct val="108000"/>
              </a:lnSpc>
              <a:buClr>
                <a:srgbClr val="C00000"/>
              </a:buCl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২. </a:t>
            </a:r>
            <a:r>
              <a:rPr lang="en-US" sz="3500" b="1" dirty="0" err="1" smtClean="0">
                <a:solidFill>
                  <a:srgbClr val="C00000"/>
                </a:solidFill>
                <a:latin typeface="NikoshBAN" panose="02000000000000000000" pitchFamily="2" charset="0"/>
                <a:cs typeface="NikoshBAN" panose="02000000000000000000" pitchFamily="2" charset="0"/>
                <a:sym typeface="Symbol" panose="05050102010706020507" pitchFamily="18" charset="2"/>
              </a:rPr>
              <a:t>সমদ্বিপার্শ্বীয়</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200" b="1" dirty="0" err="1" smtClean="0">
                <a:solidFill>
                  <a:srgbClr val="002060"/>
                </a:solidFill>
                <a:latin typeface="Times New Roman" pitchFamily="18" charset="0"/>
                <a:cs typeface="Times New Roman" pitchFamily="18" charset="0"/>
                <a:sym typeface="Symbol" panose="05050102010706020507" pitchFamily="18" charset="2"/>
              </a:rPr>
              <a:t>Bicollateral</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endParaRPr lang="en-SG"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endParaRPr>
          </a:p>
        </p:txBody>
      </p:sp>
      <p:sp>
        <p:nvSpPr>
          <p:cNvPr id="5" name="Title 1"/>
          <p:cNvSpPr txBox="1">
            <a:spLocks/>
          </p:cNvSpPr>
          <p:nvPr/>
        </p:nvSpPr>
        <p:spPr>
          <a:xfrm>
            <a:off x="2910840" y="616518"/>
            <a:ext cx="6416039" cy="735943"/>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SG" sz="4500" b="1" i="0" strike="noStrike" kern="1200" cap="none" spc="0" normalizeH="0" baseline="0" noProof="0" dirty="0" err="1" smtClean="0">
                <a:ln>
                  <a:noFill/>
                </a:ln>
                <a:solidFill>
                  <a:srgbClr val="FFC000"/>
                </a:solidFill>
                <a:effectLst/>
                <a:uLnTx/>
                <a:uFillTx/>
                <a:latin typeface="NikoshBAN" panose="02000000000000000000" pitchFamily="2" charset="0"/>
                <a:ea typeface="+mj-ea"/>
                <a:cs typeface="NikoshBAN" panose="02000000000000000000" pitchFamily="2" charset="0"/>
              </a:rPr>
              <a:t>সংযুক্ত</a:t>
            </a:r>
            <a:r>
              <a:rPr kumimoji="0" lang="en-SG" sz="4500" b="1" i="0" strike="noStrike" kern="1200" cap="none" spc="0" normalizeH="0" baseline="0" noProof="0" dirty="0" smtClean="0">
                <a:ln>
                  <a:noFill/>
                </a:ln>
                <a:solidFill>
                  <a:srgbClr val="FFC000"/>
                </a:solidFill>
                <a:effectLst/>
                <a:uLnTx/>
                <a:uFillTx/>
                <a:latin typeface="NikoshBAN" panose="02000000000000000000" pitchFamily="2" charset="0"/>
                <a:ea typeface="+mj-ea"/>
                <a:cs typeface="NikoshBAN" panose="02000000000000000000" pitchFamily="2" charset="0"/>
              </a:rPr>
              <a:t> (</a:t>
            </a:r>
            <a:r>
              <a:rPr kumimoji="0" lang="en-SG" sz="4400" b="1" i="0" strike="noStrike" kern="1200" cap="none" spc="0" normalizeH="0" baseline="0" noProof="0" dirty="0" err="1" smtClean="0">
                <a:ln>
                  <a:noFill/>
                </a:ln>
                <a:solidFill>
                  <a:srgbClr val="FFC000"/>
                </a:solidFill>
                <a:effectLst/>
                <a:uLnTx/>
                <a:uFillTx/>
                <a:latin typeface="Times New Roman" pitchFamily="18" charset="0"/>
                <a:ea typeface="+mj-ea"/>
                <a:cs typeface="Times New Roman" pitchFamily="18" charset="0"/>
              </a:rPr>
              <a:t>Cojoint</a:t>
            </a:r>
            <a:r>
              <a:rPr kumimoji="0" lang="en-SG" sz="4500" b="1" i="0" strike="noStrike" kern="1200" cap="none" spc="0" normalizeH="0" baseline="0" noProof="0" dirty="0" smtClean="0">
                <a:ln>
                  <a:noFill/>
                </a:ln>
                <a:solidFill>
                  <a:srgbClr val="FFC000"/>
                </a:solidFill>
                <a:effectLst/>
                <a:uLnTx/>
                <a:uFillTx/>
                <a:latin typeface="NikoshBAN" panose="02000000000000000000" pitchFamily="2" charset="0"/>
                <a:ea typeface="+mj-ea"/>
                <a:cs typeface="NikoshBAN" panose="02000000000000000000" pitchFamily="2" charset="0"/>
              </a:rPr>
              <a:t>)</a:t>
            </a:r>
            <a:endParaRPr kumimoji="0" lang="en-US" sz="4500" b="1" i="0" strike="noStrike" kern="1200" cap="none" spc="0" normalizeH="0" baseline="0" noProof="0" dirty="0">
              <a:ln>
                <a:noFill/>
              </a:ln>
              <a:solidFill>
                <a:srgbClr val="FFC000"/>
              </a:solidFill>
              <a:effectLst/>
              <a:uLnTx/>
              <a:uFillTx/>
              <a:latin typeface="NikoshBAN" panose="02000000000000000000" pitchFamily="2" charset="0"/>
              <a:ea typeface="+mj-ea"/>
              <a:cs typeface="NikoshBAN" panose="02000000000000000000" pitchFamily="2" charset="0"/>
            </a:endParaRPr>
          </a:p>
        </p:txBody>
      </p:sp>
      <p:pic>
        <p:nvPicPr>
          <p:cNvPr id="7" name="Picture 6" descr="সংযুক্ত.png"/>
          <p:cNvPicPr>
            <a:picLocks noChangeAspect="1"/>
          </p:cNvPicPr>
          <p:nvPr/>
        </p:nvPicPr>
        <p:blipFill>
          <a:blip r:embed="rId2"/>
          <a:stretch>
            <a:fillRect/>
          </a:stretch>
        </p:blipFill>
        <p:spPr>
          <a:xfrm>
            <a:off x="2909002" y="1371600"/>
            <a:ext cx="6400800" cy="2722728"/>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800" decel="100000"/>
                                        <p:tgtEl>
                                          <p:spTgt spid="4">
                                            <p:txEl>
                                              <p:pRg st="1" end="1"/>
                                            </p:txEl>
                                          </p:spTgt>
                                        </p:tgtEl>
                                      </p:cBhvr>
                                    </p:animEffect>
                                    <p:anim calcmode="lin" valueType="num">
                                      <p:cBhvr>
                                        <p:cTn id="1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800" decel="100000"/>
                                        <p:tgtEl>
                                          <p:spTgt spid="4">
                                            <p:txEl>
                                              <p:pRg st="2" end="2"/>
                                            </p:txEl>
                                          </p:spTgt>
                                        </p:tgtEl>
                                      </p:cBhvr>
                                    </p:animEffect>
                                    <p:anim calcmode="lin" valueType="num">
                                      <p:cBhvr>
                                        <p:cTn id="2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800" decel="100000"/>
                                        <p:tgtEl>
                                          <p:spTgt spid="4">
                                            <p:txEl>
                                              <p:pRg st="3" end="3"/>
                                            </p:txEl>
                                          </p:spTgt>
                                        </p:tgtEl>
                                      </p:cBhvr>
                                    </p:animEffect>
                                    <p:anim calcmode="lin" valueType="num">
                                      <p:cBhvr>
                                        <p:cTn id="32"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9"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315454" y="1628930"/>
            <a:ext cx="4778958" cy="4858789"/>
          </a:xfrm>
          <a:prstGeom prst="rect">
            <a:avLst/>
          </a:prstGeom>
        </p:spPr>
        <p:txBody>
          <a:bodyPr vert="horz" lIns="91440" tIns="45720" rIns="91440" bIns="45720" rtlCol="0">
            <a:noAutofit/>
          </a:bodyPr>
          <a:lstStyle/>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একগুচ্ছ</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একগুচ্ছ</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থাকে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কাণ্ডের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কেন্দ্রের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দিকে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এবং</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পরিধির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দিকে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থাকে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পাতায়</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ঊর্ধ্বত্বকের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দিকে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এবং</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নিম্নত্বকের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দিকে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থাকে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উদাহরণ</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পুষ্পক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উদ্ভিদের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কাণ্ড</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p>
        </p:txBody>
      </p:sp>
      <p:sp>
        <p:nvSpPr>
          <p:cNvPr id="5" name="Title 1"/>
          <p:cNvSpPr txBox="1">
            <a:spLocks/>
          </p:cNvSpPr>
          <p:nvPr/>
        </p:nvSpPr>
        <p:spPr>
          <a:xfrm>
            <a:off x="2910840" y="616518"/>
            <a:ext cx="6416039" cy="735943"/>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SG" sz="4500" b="1" i="0" strike="noStrike" kern="1200" cap="none" spc="0" normalizeH="0" baseline="0" noProof="0" dirty="0" err="1" smtClean="0">
                <a:ln>
                  <a:noFill/>
                </a:ln>
                <a:solidFill>
                  <a:srgbClr val="FFC000"/>
                </a:solidFill>
                <a:effectLst/>
                <a:uLnTx/>
                <a:uFillTx/>
                <a:latin typeface="NikoshBAN" panose="02000000000000000000" pitchFamily="2" charset="0"/>
                <a:ea typeface="+mj-ea"/>
                <a:cs typeface="NikoshBAN" panose="02000000000000000000" pitchFamily="2" charset="0"/>
              </a:rPr>
              <a:t>সমপার্শ্বীয়</a:t>
            </a:r>
            <a:r>
              <a:rPr kumimoji="0" lang="en-SG" sz="4500" b="1" i="0" strike="noStrike" kern="1200" cap="none" spc="0" normalizeH="0" noProof="0" dirty="0" smtClean="0">
                <a:ln>
                  <a:noFill/>
                </a:ln>
                <a:solidFill>
                  <a:srgbClr val="FFC000"/>
                </a:solidFill>
                <a:effectLst/>
                <a:uLnTx/>
                <a:uFillTx/>
                <a:latin typeface="NikoshBAN" panose="02000000000000000000" pitchFamily="2" charset="0"/>
                <a:ea typeface="+mj-ea"/>
                <a:cs typeface="NikoshBAN" panose="02000000000000000000" pitchFamily="2" charset="0"/>
              </a:rPr>
              <a:t> </a:t>
            </a:r>
            <a:r>
              <a:rPr kumimoji="0" lang="en-SG" sz="4000" b="1" i="0" strike="noStrike" kern="1200" cap="none" spc="0" normalizeH="0" noProof="0" dirty="0" smtClean="0">
                <a:ln>
                  <a:noFill/>
                </a:ln>
                <a:solidFill>
                  <a:srgbClr val="FFC000"/>
                </a:solidFill>
                <a:effectLst/>
                <a:uLnTx/>
                <a:uFillTx/>
                <a:latin typeface="Times New Roman" pitchFamily="18" charset="0"/>
                <a:ea typeface="+mj-ea"/>
                <a:cs typeface="Times New Roman" pitchFamily="18" charset="0"/>
              </a:rPr>
              <a:t>(Collateral)</a:t>
            </a:r>
            <a:endParaRPr kumimoji="0" lang="en-US" sz="4500" b="1" i="0" strike="noStrike" kern="1200" cap="none" spc="0" normalizeH="0" baseline="0" noProof="0" dirty="0">
              <a:ln>
                <a:noFill/>
              </a:ln>
              <a:solidFill>
                <a:srgbClr val="FFC000"/>
              </a:solidFill>
              <a:effectLst/>
              <a:uLnTx/>
              <a:uFillTx/>
              <a:latin typeface="Times New Roman" pitchFamily="18" charset="0"/>
              <a:ea typeface="+mj-ea"/>
              <a:cs typeface="Times New Roman" pitchFamily="18" charset="0"/>
            </a:endParaRPr>
          </a:p>
        </p:txBody>
      </p:sp>
      <p:pic>
        <p:nvPicPr>
          <p:cNvPr id="7" name="Picture 6" descr="সংযুক্ত.png"/>
          <p:cNvPicPr>
            <a:picLocks noChangeAspect="1"/>
          </p:cNvPicPr>
          <p:nvPr/>
        </p:nvPicPr>
        <p:blipFill>
          <a:blip r:embed="rId2"/>
          <a:srcRect r="47853"/>
          <a:stretch>
            <a:fillRect/>
          </a:stretch>
        </p:blipFill>
        <p:spPr>
          <a:xfrm>
            <a:off x="6336752" y="1822809"/>
            <a:ext cx="4876800" cy="3978117"/>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800" decel="100000"/>
                                        <p:tgtEl>
                                          <p:spTgt spid="4">
                                            <p:txEl>
                                              <p:pRg st="1" end="1"/>
                                            </p:txEl>
                                          </p:spTgt>
                                        </p:tgtEl>
                                      </p:cBhvr>
                                    </p:animEffect>
                                    <p:anim calcmode="lin" valueType="num">
                                      <p:cBhvr>
                                        <p:cTn id="1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800" decel="100000"/>
                                        <p:tgtEl>
                                          <p:spTgt spid="4">
                                            <p:txEl>
                                              <p:pRg st="2" end="2"/>
                                            </p:txEl>
                                          </p:spTgt>
                                        </p:tgtEl>
                                      </p:cBhvr>
                                    </p:animEffect>
                                    <p:anim calcmode="lin" valueType="num">
                                      <p:cBhvr>
                                        <p:cTn id="2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800" decel="100000"/>
                                        <p:tgtEl>
                                          <p:spTgt spid="4">
                                            <p:txEl>
                                              <p:pRg st="3" end="3"/>
                                            </p:txEl>
                                          </p:spTgt>
                                        </p:tgtEl>
                                      </p:cBhvr>
                                    </p:animEffect>
                                    <p:anim calcmode="lin" valueType="num">
                                      <p:cBhvr>
                                        <p:cTn id="32"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9"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315454" y="838200"/>
            <a:ext cx="4778958" cy="5649519"/>
          </a:xfrm>
          <a:prstGeom prst="rect">
            <a:avLst/>
          </a:prstGeom>
        </p:spPr>
        <p:txBody>
          <a:bodyPr vert="horz" lIns="91440" tIns="45720" rIns="91440" bIns="45720" rtlCol="0">
            <a:noAutofit/>
          </a:bodyPr>
          <a:lstStyle/>
          <a:p>
            <a:pPr algn="just">
              <a:lnSpc>
                <a:spcPct val="90000"/>
              </a:lnSpc>
              <a:buClr>
                <a:srgbClr val="C00000"/>
              </a:buClr>
            </a:pP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ক্যাম্বিয়ামের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উপস্থিতির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ভিত্তিতে</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সমপার্শ্বীয়</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ভাস্কুলার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বান্ডল</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দু-প্রকার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p>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C00000"/>
                </a:solidFill>
                <a:latin typeface="NikoshBAN" panose="02000000000000000000" pitchFamily="2" charset="0"/>
                <a:cs typeface="NikoshBAN" panose="02000000000000000000" pitchFamily="2" charset="0"/>
                <a:sym typeface="Symbol" panose="05050102010706020507" pitchFamily="18" charset="2"/>
              </a:rPr>
              <a:t>সমপার্শ্বীয়</a:t>
            </a:r>
            <a:r>
              <a:rPr lang="en-US" sz="3500" b="1" dirty="0" smtClean="0">
                <a:solidFill>
                  <a:srgbClr val="C0000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C00000"/>
                </a:solidFill>
                <a:latin typeface="NikoshBAN" panose="02000000000000000000" pitchFamily="2" charset="0"/>
                <a:cs typeface="NikoshBAN" panose="02000000000000000000" pitchFamily="2" charset="0"/>
                <a:sym typeface="Symbol" panose="05050102010706020507" pitchFamily="18" charset="2"/>
              </a:rPr>
              <a:t>বদ্ধ</a:t>
            </a:r>
            <a:r>
              <a:rPr lang="en-US" sz="3500" b="1" dirty="0" smtClean="0">
                <a:solidFill>
                  <a:srgbClr val="C00000"/>
                </a:solidFill>
                <a:latin typeface="NikoshBAN" panose="02000000000000000000" pitchFamily="2" charset="0"/>
                <a:cs typeface="NikoshBAN" panose="02000000000000000000" pitchFamily="2" charset="0"/>
                <a:sym typeface="Symbol" panose="05050102010706020507" pitchFamily="18" charset="2"/>
              </a:rPr>
              <a:t> :</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মাঝে</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ক্যাম্বিয়াম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অনুপস্থিত</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যেমন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পাতা</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একবীজপত্রীর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কাণ্ড</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C00000"/>
                </a:solidFill>
                <a:latin typeface="NikoshBAN" panose="02000000000000000000" pitchFamily="2" charset="0"/>
                <a:cs typeface="NikoshBAN" panose="02000000000000000000" pitchFamily="2" charset="0"/>
                <a:sym typeface="Symbol" panose="05050102010706020507" pitchFamily="18" charset="2"/>
              </a:rPr>
              <a:t>সমপার্শ্বীয়</a:t>
            </a:r>
            <a:r>
              <a:rPr lang="en-US" sz="3500" b="1" dirty="0" smtClean="0">
                <a:solidFill>
                  <a:srgbClr val="C0000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C00000"/>
                </a:solidFill>
                <a:latin typeface="NikoshBAN" panose="02000000000000000000" pitchFamily="2" charset="0"/>
                <a:cs typeface="NikoshBAN" panose="02000000000000000000" pitchFamily="2" charset="0"/>
                <a:sym typeface="Symbol" panose="05050102010706020507" pitchFamily="18" charset="2"/>
              </a:rPr>
              <a:t>মুক্ত</a:t>
            </a:r>
            <a:r>
              <a:rPr lang="en-US" sz="3500" b="1" dirty="0" smtClean="0">
                <a:solidFill>
                  <a:srgbClr val="C00000"/>
                </a:solidFill>
                <a:latin typeface="NikoshBAN" panose="02000000000000000000" pitchFamily="2" charset="0"/>
                <a:cs typeface="NikoshBAN" panose="02000000000000000000" pitchFamily="2" charset="0"/>
                <a:sym typeface="Symbol" panose="05050102010706020507" pitchFamily="18" charset="2"/>
              </a:rPr>
              <a:t> :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মাঝে</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ক্যাম্বিয়াম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উপস্থিত</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যেমন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নগ্নবীজী</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দ্বিবীজপত্রীর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কাণ্ড</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p:txBody>
      </p:sp>
      <p:pic>
        <p:nvPicPr>
          <p:cNvPr id="5" name="Picture 4" descr="৬.jpg"/>
          <p:cNvPicPr>
            <a:picLocks noChangeAspect="1"/>
          </p:cNvPicPr>
          <p:nvPr/>
        </p:nvPicPr>
        <p:blipFill>
          <a:blip r:embed="rId2"/>
          <a:srcRect r="4545" b="6882"/>
          <a:stretch>
            <a:fillRect/>
          </a:stretch>
        </p:blipFill>
        <p:spPr>
          <a:xfrm>
            <a:off x="6467917" y="990600"/>
            <a:ext cx="5272790" cy="48006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800" decel="100000"/>
                                        <p:tgtEl>
                                          <p:spTgt spid="4">
                                            <p:txEl>
                                              <p:pRg st="1" end="1"/>
                                            </p:txEl>
                                          </p:spTgt>
                                        </p:tgtEl>
                                      </p:cBhvr>
                                    </p:animEffect>
                                    <p:anim calcmode="lin" valueType="num">
                                      <p:cBhvr>
                                        <p:cTn id="1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800" decel="100000"/>
                                        <p:tgtEl>
                                          <p:spTgt spid="4">
                                            <p:txEl>
                                              <p:pRg st="2" end="2"/>
                                            </p:txEl>
                                          </p:spTgt>
                                        </p:tgtEl>
                                      </p:cBhvr>
                                    </p:animEffect>
                                    <p:anim calcmode="lin" valueType="num">
                                      <p:cBhvr>
                                        <p:cTn id="2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315454" y="1524000"/>
            <a:ext cx="4778958" cy="4858789"/>
          </a:xfrm>
          <a:prstGeom prst="rect">
            <a:avLst/>
          </a:prstGeom>
        </p:spPr>
        <p:txBody>
          <a:bodyPr vert="horz" lIns="91440" tIns="45720" rIns="91440" bIns="45720" rtlCol="0">
            <a:noAutofit/>
          </a:bodyPr>
          <a:lstStyle/>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একগুচ্ছ</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দ্বি-গুচ্ছ</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ক্যাম্বিয়াম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দ্বি-গুচ্ছ</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থাকে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উপরে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নিচে</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থাকে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উভয়</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পাশে</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ক্যাম্বিয়াম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থাকে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সমদ্বিপার্শ্বীয়</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ভাস্কুলার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বাণ্ডল</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সব</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সময়ই</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মুক্ত</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উদাহরণ</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লাউ</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কুমড়ার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কাণ্ড</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p:txBody>
      </p:sp>
      <p:sp>
        <p:nvSpPr>
          <p:cNvPr id="5" name="Title 1"/>
          <p:cNvSpPr txBox="1">
            <a:spLocks/>
          </p:cNvSpPr>
          <p:nvPr/>
        </p:nvSpPr>
        <p:spPr>
          <a:xfrm>
            <a:off x="2910840" y="616518"/>
            <a:ext cx="6416039" cy="735943"/>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SG" sz="4500" b="1" i="0" strike="noStrike" kern="1200" cap="none" spc="0" normalizeH="0" baseline="0" noProof="0" dirty="0" err="1" smtClean="0">
                <a:ln>
                  <a:noFill/>
                </a:ln>
                <a:solidFill>
                  <a:srgbClr val="FFC000"/>
                </a:solidFill>
                <a:effectLst/>
                <a:uLnTx/>
                <a:uFillTx/>
                <a:latin typeface="NikoshBAN" panose="02000000000000000000" pitchFamily="2" charset="0"/>
                <a:ea typeface="+mj-ea"/>
                <a:cs typeface="NikoshBAN" panose="02000000000000000000" pitchFamily="2" charset="0"/>
              </a:rPr>
              <a:t>সমদ্বিপার্শ্বীয়</a:t>
            </a:r>
            <a:r>
              <a:rPr kumimoji="0" lang="en-SG" sz="4500" b="1" i="0" strike="noStrike" kern="1200" cap="none" spc="0" normalizeH="0" noProof="0" dirty="0" smtClean="0">
                <a:ln>
                  <a:noFill/>
                </a:ln>
                <a:solidFill>
                  <a:srgbClr val="FFC000"/>
                </a:solidFill>
                <a:effectLst/>
                <a:uLnTx/>
                <a:uFillTx/>
                <a:latin typeface="NikoshBAN" panose="02000000000000000000" pitchFamily="2" charset="0"/>
                <a:ea typeface="+mj-ea"/>
                <a:cs typeface="NikoshBAN" panose="02000000000000000000" pitchFamily="2" charset="0"/>
              </a:rPr>
              <a:t> </a:t>
            </a:r>
            <a:r>
              <a:rPr kumimoji="0" lang="en-SG" sz="4000" b="1" i="0" strike="noStrike" kern="1200" cap="none" spc="0" normalizeH="0" noProof="0" dirty="0" smtClean="0">
                <a:ln>
                  <a:noFill/>
                </a:ln>
                <a:solidFill>
                  <a:srgbClr val="FFC000"/>
                </a:solidFill>
                <a:effectLst/>
                <a:uLnTx/>
                <a:uFillTx/>
                <a:latin typeface="Times New Roman" pitchFamily="18" charset="0"/>
                <a:ea typeface="+mj-ea"/>
                <a:cs typeface="Times New Roman" pitchFamily="18" charset="0"/>
              </a:rPr>
              <a:t>(</a:t>
            </a:r>
            <a:r>
              <a:rPr kumimoji="0" lang="en-SG" sz="4000" b="1" i="0" strike="noStrike" kern="1200" cap="none" spc="0" normalizeH="0" noProof="0" dirty="0" err="1" smtClean="0">
                <a:ln>
                  <a:noFill/>
                </a:ln>
                <a:solidFill>
                  <a:srgbClr val="FFC000"/>
                </a:solidFill>
                <a:effectLst/>
                <a:uLnTx/>
                <a:uFillTx/>
                <a:latin typeface="Times New Roman" pitchFamily="18" charset="0"/>
                <a:ea typeface="+mj-ea"/>
                <a:cs typeface="Times New Roman" pitchFamily="18" charset="0"/>
              </a:rPr>
              <a:t>Bicollateral</a:t>
            </a:r>
            <a:r>
              <a:rPr kumimoji="0" lang="en-SG" sz="4000" b="1" i="0" strike="noStrike" kern="1200" cap="none" spc="0" normalizeH="0" noProof="0" dirty="0" smtClean="0">
                <a:ln>
                  <a:noFill/>
                </a:ln>
                <a:solidFill>
                  <a:srgbClr val="FFC000"/>
                </a:solidFill>
                <a:effectLst/>
                <a:uLnTx/>
                <a:uFillTx/>
                <a:latin typeface="Times New Roman" pitchFamily="18" charset="0"/>
                <a:ea typeface="+mj-ea"/>
                <a:cs typeface="Times New Roman" pitchFamily="18" charset="0"/>
              </a:rPr>
              <a:t>)</a:t>
            </a:r>
            <a:endParaRPr kumimoji="0" lang="en-US" sz="4500" b="1" i="0" strike="noStrike" kern="1200" cap="none" spc="0" normalizeH="0" baseline="0" noProof="0" dirty="0">
              <a:ln>
                <a:noFill/>
              </a:ln>
              <a:solidFill>
                <a:srgbClr val="FFC000"/>
              </a:solidFill>
              <a:effectLst/>
              <a:uLnTx/>
              <a:uFillTx/>
              <a:latin typeface="Times New Roman" pitchFamily="18" charset="0"/>
              <a:ea typeface="+mj-ea"/>
              <a:cs typeface="Times New Roman" pitchFamily="18" charset="0"/>
            </a:endParaRPr>
          </a:p>
        </p:txBody>
      </p:sp>
      <p:pic>
        <p:nvPicPr>
          <p:cNvPr id="7" name="Picture 6" descr="৭.jpg"/>
          <p:cNvPicPr>
            <a:picLocks noChangeAspect="1"/>
          </p:cNvPicPr>
          <p:nvPr/>
        </p:nvPicPr>
        <p:blipFill>
          <a:blip r:embed="rId2"/>
          <a:stretch>
            <a:fillRect/>
          </a:stretch>
        </p:blipFill>
        <p:spPr>
          <a:xfrm>
            <a:off x="7008812" y="1524000"/>
            <a:ext cx="3810000" cy="4944311"/>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800" decel="100000"/>
                                        <p:tgtEl>
                                          <p:spTgt spid="4">
                                            <p:txEl>
                                              <p:pRg st="1" end="1"/>
                                            </p:txEl>
                                          </p:spTgt>
                                        </p:tgtEl>
                                      </p:cBhvr>
                                    </p:animEffect>
                                    <p:anim calcmode="lin" valueType="num">
                                      <p:cBhvr>
                                        <p:cTn id="1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800" decel="100000"/>
                                        <p:tgtEl>
                                          <p:spTgt spid="4">
                                            <p:txEl>
                                              <p:pRg st="2" end="2"/>
                                            </p:txEl>
                                          </p:spTgt>
                                        </p:tgtEl>
                                      </p:cBhvr>
                                    </p:animEffect>
                                    <p:anim calcmode="lin" valueType="num">
                                      <p:cBhvr>
                                        <p:cTn id="2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800" decel="100000"/>
                                        <p:tgtEl>
                                          <p:spTgt spid="4">
                                            <p:txEl>
                                              <p:pRg st="3" end="3"/>
                                            </p:txEl>
                                          </p:spTgt>
                                        </p:tgtEl>
                                      </p:cBhvr>
                                    </p:animEffect>
                                    <p:anim calcmode="lin" valueType="num">
                                      <p:cBhvr>
                                        <p:cTn id="32"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800" decel="100000"/>
                                        <p:tgtEl>
                                          <p:spTgt spid="4">
                                            <p:txEl>
                                              <p:pRg st="4" end="4"/>
                                            </p:txEl>
                                          </p:spTgt>
                                        </p:tgtEl>
                                      </p:cBhvr>
                                    </p:animEffect>
                                    <p:anim calcmode="lin" valueType="num">
                                      <p:cBhvr>
                                        <p:cTn id="40"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9"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293812" y="2084880"/>
            <a:ext cx="5105400" cy="3505200"/>
          </a:xfrm>
          <a:prstGeom prst="rect">
            <a:avLst/>
          </a:prstGeom>
        </p:spPr>
        <p:txBody>
          <a:bodyPr vert="horz" lIns="91440" tIns="45720" rIns="91440" bIns="45720" rtlCol="0">
            <a:noAutofit/>
          </a:bodyPr>
          <a:lstStyle/>
          <a:p>
            <a:pPr algn="just">
              <a:buClr>
                <a:srgbClr val="C00000"/>
              </a:buClr>
              <a:buFont typeface="Wingdings" pitchFamily="2" charset="2"/>
              <a:buChar char="§"/>
            </a:pPr>
            <a:r>
              <a:rPr kumimoji="0" lang="en-SG" sz="3500" b="1" i="0" u="none" strike="noStrike" kern="120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ভিন্ন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ভিন্ন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গুচ্ছ</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সৃষ্টি</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গুচ্ছ</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একই</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অক্ষের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পৃথক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পৃথক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ব্যাসার্ধে</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অবস্থান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উদাহরণ</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সকল</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আবৃতবীজী</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উদ্ভিদের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মূল</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p:txBody>
      </p:sp>
      <p:sp>
        <p:nvSpPr>
          <p:cNvPr id="5" name="Title 1"/>
          <p:cNvSpPr txBox="1">
            <a:spLocks/>
          </p:cNvSpPr>
          <p:nvPr/>
        </p:nvSpPr>
        <p:spPr>
          <a:xfrm>
            <a:off x="2910840" y="616518"/>
            <a:ext cx="6416039" cy="735943"/>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SG" sz="4500" b="1" i="0" strike="noStrike" kern="1200" cap="none" spc="0" normalizeH="0" baseline="0" noProof="0" dirty="0" err="1" smtClean="0">
                <a:ln>
                  <a:noFill/>
                </a:ln>
                <a:solidFill>
                  <a:srgbClr val="FFC000"/>
                </a:solidFill>
                <a:effectLst/>
                <a:uLnTx/>
                <a:uFillTx/>
                <a:latin typeface="NikoshBAN" panose="02000000000000000000" pitchFamily="2" charset="0"/>
                <a:ea typeface="+mj-ea"/>
                <a:cs typeface="NikoshBAN" panose="02000000000000000000" pitchFamily="2" charset="0"/>
              </a:rPr>
              <a:t>অরীয়</a:t>
            </a:r>
            <a:r>
              <a:rPr kumimoji="0" lang="en-SG" sz="4500" b="1" i="0" strike="noStrike" kern="1200" cap="none" spc="0" normalizeH="0" noProof="0" dirty="0" smtClean="0">
                <a:ln>
                  <a:noFill/>
                </a:ln>
                <a:solidFill>
                  <a:srgbClr val="FFC000"/>
                </a:solidFill>
                <a:effectLst/>
                <a:uLnTx/>
                <a:uFillTx/>
                <a:latin typeface="NikoshBAN" panose="02000000000000000000" pitchFamily="2" charset="0"/>
                <a:ea typeface="+mj-ea"/>
                <a:cs typeface="NikoshBAN" panose="02000000000000000000" pitchFamily="2" charset="0"/>
              </a:rPr>
              <a:t> </a:t>
            </a:r>
            <a:r>
              <a:rPr kumimoji="0" lang="en-SG" sz="4000" b="1" i="0" strike="noStrike" kern="1200" cap="none" spc="0" normalizeH="0" noProof="0" dirty="0" smtClean="0">
                <a:ln>
                  <a:noFill/>
                </a:ln>
                <a:solidFill>
                  <a:srgbClr val="FFC000"/>
                </a:solidFill>
                <a:effectLst/>
                <a:uLnTx/>
                <a:uFillTx/>
                <a:latin typeface="Times New Roman" pitchFamily="18" charset="0"/>
                <a:ea typeface="+mj-ea"/>
                <a:cs typeface="Times New Roman" pitchFamily="18" charset="0"/>
              </a:rPr>
              <a:t>(Radical)</a:t>
            </a:r>
            <a:endParaRPr kumimoji="0" lang="en-US" sz="4500" b="1" i="0" strike="noStrike" kern="1200" cap="none" spc="0" normalizeH="0" baseline="0" noProof="0" dirty="0">
              <a:ln>
                <a:noFill/>
              </a:ln>
              <a:solidFill>
                <a:srgbClr val="FFC000"/>
              </a:solidFill>
              <a:effectLst/>
              <a:uLnTx/>
              <a:uFillTx/>
              <a:latin typeface="Times New Roman" pitchFamily="18" charset="0"/>
              <a:ea typeface="+mj-ea"/>
              <a:cs typeface="Times New Roman" pitchFamily="18" charset="0"/>
            </a:endParaRPr>
          </a:p>
        </p:txBody>
      </p:sp>
      <p:pic>
        <p:nvPicPr>
          <p:cNvPr id="7" name="Picture 6" descr="৮.jpg"/>
          <p:cNvPicPr>
            <a:picLocks noChangeAspect="1"/>
          </p:cNvPicPr>
          <p:nvPr/>
        </p:nvPicPr>
        <p:blipFill>
          <a:blip r:embed="rId2"/>
          <a:stretch>
            <a:fillRect/>
          </a:stretch>
        </p:blipFill>
        <p:spPr>
          <a:xfrm>
            <a:off x="7085012" y="1524000"/>
            <a:ext cx="3657600" cy="4862311"/>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800" decel="100000"/>
                                        <p:tgtEl>
                                          <p:spTgt spid="4">
                                            <p:txEl>
                                              <p:pRg st="1" end="1"/>
                                            </p:txEl>
                                          </p:spTgt>
                                        </p:tgtEl>
                                      </p:cBhvr>
                                    </p:animEffect>
                                    <p:anim calcmode="lin" valueType="num">
                                      <p:cBhvr>
                                        <p:cTn id="1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800" decel="100000"/>
                                        <p:tgtEl>
                                          <p:spTgt spid="4">
                                            <p:txEl>
                                              <p:pRg st="2" end="2"/>
                                            </p:txEl>
                                          </p:spTgt>
                                        </p:tgtEl>
                                      </p:cBhvr>
                                    </p:animEffect>
                                    <p:anim calcmode="lin" valueType="num">
                                      <p:cBhvr>
                                        <p:cTn id="2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9"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18265" y="683525"/>
            <a:ext cx="3934636" cy="10497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n-BD" sz="5000" b="1" u="sng" dirty="0" smtClean="0">
                <a:solidFill>
                  <a:srgbClr val="0066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পরিচিতি</a:t>
            </a:r>
            <a:endParaRPr lang="en-US" sz="5000" b="1" u="sng" dirty="0">
              <a:solidFill>
                <a:srgbClr val="0066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 Placeholder 2"/>
          <p:cNvSpPr txBox="1">
            <a:spLocks/>
          </p:cNvSpPr>
          <p:nvPr/>
        </p:nvSpPr>
        <p:spPr>
          <a:xfrm>
            <a:off x="4552605" y="1674807"/>
            <a:ext cx="5994538" cy="4391695"/>
          </a:xfrm>
          <a:prstGeom prst="rect">
            <a:avLst/>
          </a:prstGeom>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endParaRPr lang="bn-BD" sz="4000" u="sng" dirty="0" smtClean="0">
              <a:solidFill>
                <a:srgbClr val="C00000"/>
              </a:solidFill>
              <a:latin typeface="NikoshBAN" pitchFamily="2" charset="0"/>
              <a:cs typeface="NikoshBAN" pitchFamily="2" charset="0"/>
            </a:endParaRPr>
          </a:p>
          <a:p>
            <a:r>
              <a:rPr lang="bn-BD" sz="4000" dirty="0" smtClean="0">
                <a:solidFill>
                  <a:srgbClr val="C00000"/>
                </a:solidFill>
                <a:latin typeface="NikoshBAN" pitchFamily="2" charset="0"/>
                <a:cs typeface="NikoshBAN" pitchFamily="2" charset="0"/>
              </a:rPr>
              <a:t>  </a:t>
            </a:r>
          </a:p>
          <a:p>
            <a:pPr>
              <a:spcBef>
                <a:spcPts val="0"/>
              </a:spcBef>
            </a:pPr>
            <a:r>
              <a:rPr lang="bn-BD" sz="4000" b="1" dirty="0">
                <a:solidFill>
                  <a:srgbClr val="002060"/>
                </a:solidFill>
                <a:latin typeface="NikoshBAN" panose="02000000000000000000" pitchFamily="2" charset="0"/>
                <a:cs typeface="NikoshBAN" panose="02000000000000000000" pitchFamily="2" charset="0"/>
              </a:rPr>
              <a:t>মোহাম্মদ শাহাদৎ হোসেন</a:t>
            </a:r>
          </a:p>
          <a:p>
            <a:pPr>
              <a:spcBef>
                <a:spcPts val="0"/>
              </a:spcBef>
            </a:pPr>
            <a:r>
              <a:rPr lang="en-US" sz="4000" b="1" dirty="0" err="1" smtClean="0">
                <a:solidFill>
                  <a:srgbClr val="002060"/>
                </a:solidFill>
                <a:latin typeface="NikoshBAN" panose="02000000000000000000" pitchFamily="2" charset="0"/>
                <a:cs typeface="NikoshBAN" panose="02000000000000000000" pitchFamily="2" charset="0"/>
              </a:rPr>
              <a:t>সহকারী</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অধ্যাপক</a:t>
            </a:r>
            <a:r>
              <a:rPr lang="en-US" sz="4000" b="1" dirty="0">
                <a:solidFill>
                  <a:srgbClr val="002060"/>
                </a:solidFill>
                <a:latin typeface="NikoshBAN" panose="02000000000000000000" pitchFamily="2" charset="0"/>
                <a:cs typeface="NikoshBAN" panose="02000000000000000000" pitchFamily="2" charset="0"/>
              </a:rPr>
              <a:t>, </a:t>
            </a:r>
            <a:r>
              <a:rPr lang="bn-BD" sz="4000" b="1" dirty="0">
                <a:solidFill>
                  <a:srgbClr val="002060"/>
                </a:solidFill>
                <a:latin typeface="NikoshBAN" panose="02000000000000000000" pitchFamily="2" charset="0"/>
                <a:cs typeface="NikoshBAN" panose="02000000000000000000" pitchFamily="2" charset="0"/>
              </a:rPr>
              <a:t>জীববিজ্ঞান</a:t>
            </a:r>
          </a:p>
          <a:p>
            <a:pPr>
              <a:spcBef>
                <a:spcPts val="0"/>
              </a:spcBef>
            </a:pPr>
            <a:r>
              <a:rPr lang="bn-BD" sz="4000" b="1" dirty="0">
                <a:solidFill>
                  <a:srgbClr val="002060"/>
                </a:solidFill>
                <a:latin typeface="NikoshBAN" panose="02000000000000000000" pitchFamily="2" charset="0"/>
                <a:cs typeface="NikoshBAN" panose="02000000000000000000" pitchFamily="2" charset="0"/>
              </a:rPr>
              <a:t>বিশ্বনাথ</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সরকারি</a:t>
            </a:r>
            <a:r>
              <a:rPr lang="bn-BD" sz="4000" b="1" dirty="0">
                <a:solidFill>
                  <a:srgbClr val="002060"/>
                </a:solidFill>
                <a:latin typeface="NikoshBAN" panose="02000000000000000000" pitchFamily="2" charset="0"/>
                <a:cs typeface="NikoshBAN" panose="02000000000000000000" pitchFamily="2" charset="0"/>
              </a:rPr>
              <a:t> কলেজ, </a:t>
            </a:r>
            <a:endParaRPr lang="en-US" sz="4000" b="1" dirty="0">
              <a:solidFill>
                <a:srgbClr val="002060"/>
              </a:solidFill>
              <a:latin typeface="NikoshBAN" panose="02000000000000000000" pitchFamily="2" charset="0"/>
              <a:cs typeface="NikoshBAN" panose="02000000000000000000" pitchFamily="2" charset="0"/>
            </a:endParaRPr>
          </a:p>
          <a:p>
            <a:pPr>
              <a:spcBef>
                <a:spcPts val="0"/>
              </a:spcBef>
            </a:pPr>
            <a:r>
              <a:rPr lang="bn-BD" sz="4000" b="1" dirty="0">
                <a:solidFill>
                  <a:srgbClr val="002060"/>
                </a:solidFill>
                <a:latin typeface="NikoshBAN" panose="02000000000000000000" pitchFamily="2" charset="0"/>
                <a:cs typeface="NikoshBAN" panose="02000000000000000000" pitchFamily="2" charset="0"/>
              </a:rPr>
              <a:t>বিশ্বনাথ, সিলেট</a:t>
            </a:r>
          </a:p>
          <a:p>
            <a:pPr>
              <a:spcBef>
                <a:spcPts val="0"/>
              </a:spcBef>
            </a:pPr>
            <a:r>
              <a:rPr lang="bn-BD" sz="4000" b="1" dirty="0">
                <a:solidFill>
                  <a:srgbClr val="002060"/>
                </a:solidFill>
                <a:latin typeface="NikoshBAN" panose="02000000000000000000" pitchFamily="2" charset="0"/>
                <a:cs typeface="NikoshBAN" panose="02000000000000000000" pitchFamily="2" charset="0"/>
              </a:rPr>
              <a:t>মোবাইল </a:t>
            </a:r>
            <a:r>
              <a:rPr lang="en-US" sz="4000" b="1" dirty="0">
                <a:solidFill>
                  <a:srgbClr val="002060"/>
                </a:solidFill>
                <a:latin typeface="NikoshBAN" panose="02000000000000000000" pitchFamily="2" charset="0"/>
                <a:cs typeface="NikoshBAN" panose="02000000000000000000" pitchFamily="2" charset="0"/>
              </a:rPr>
              <a:t>: </a:t>
            </a:r>
            <a:r>
              <a:rPr lang="bn-BD" sz="4000" b="1" dirty="0">
                <a:solidFill>
                  <a:srgbClr val="002060"/>
                </a:solidFill>
                <a:latin typeface="NikoshBAN" panose="02000000000000000000" pitchFamily="2" charset="0"/>
                <a:cs typeface="NikoshBAN" panose="02000000000000000000" pitchFamily="2" charset="0"/>
              </a:rPr>
              <a:t>+৮৮০১৭১২-৪৫৫৫০০</a:t>
            </a:r>
          </a:p>
          <a:p>
            <a:pPr>
              <a:spcBef>
                <a:spcPts val="0"/>
              </a:spcBef>
            </a:pPr>
            <a:r>
              <a:rPr lang="en-US" sz="2800" b="1" dirty="0">
                <a:solidFill>
                  <a:srgbClr val="002060"/>
                </a:solidFill>
                <a:latin typeface="Times New Roman" panose="02020603050405020304" pitchFamily="18" charset="0"/>
                <a:cs typeface="Times New Roman" panose="02020603050405020304" pitchFamily="18" charset="0"/>
              </a:rPr>
              <a:t>e-mail : </a:t>
            </a:r>
            <a:r>
              <a:rPr lang="en-US" sz="2800" b="1" dirty="0" err="1">
                <a:solidFill>
                  <a:srgbClr val="002060"/>
                </a:solidFill>
                <a:latin typeface="Times New Roman" panose="02020603050405020304" pitchFamily="18" charset="0"/>
                <a:cs typeface="Times New Roman" panose="02020603050405020304" pitchFamily="18" charset="0"/>
              </a:rPr>
              <a:t>shahadot</a:t>
            </a:r>
            <a:r>
              <a:rPr lang="bn-IN" sz="2800" b="1" dirty="0">
                <a:solidFill>
                  <a:srgbClr val="002060"/>
                </a:solidFill>
                <a:latin typeface="Times New Roman" panose="02020603050405020304" pitchFamily="18" charset="0"/>
                <a:cs typeface="Times New Roman" panose="02020603050405020304" pitchFamily="18" charset="0"/>
              </a:rPr>
              <a:t>.</a:t>
            </a:r>
            <a:r>
              <a:rPr lang="en-US" sz="2800" b="1" dirty="0" smtClean="0">
                <a:solidFill>
                  <a:srgbClr val="002060"/>
                </a:solidFill>
                <a:latin typeface="Times New Roman" panose="02020603050405020304" pitchFamily="18" charset="0"/>
                <a:cs typeface="Times New Roman" panose="02020603050405020304" pitchFamily="18" charset="0"/>
              </a:rPr>
              <a:t>syl@gmail.com</a:t>
            </a:r>
            <a:endParaRPr lang="bn-BD" sz="4000" b="1" dirty="0" smtClean="0">
              <a:solidFill>
                <a:srgbClr val="C00000"/>
              </a:solidFill>
              <a:latin typeface="NikoshBAN" pitchFamily="2" charset="0"/>
              <a:cs typeface="NikoshBAN" pitchFamily="2" charset="0"/>
            </a:endParaRPr>
          </a:p>
          <a:p>
            <a:endParaRPr lang="en-US" sz="4000" dirty="0" smtClean="0">
              <a:solidFill>
                <a:srgbClr val="C00000"/>
              </a:solidFill>
              <a:latin typeface="NikoshBAN" pitchFamily="2" charset="0"/>
              <a:cs typeface="NikoshBAN" pitchFamily="2" charset="0"/>
            </a:endParaRPr>
          </a:p>
          <a:p>
            <a:endParaRPr lang="en-US" sz="4000" dirty="0">
              <a:solidFill>
                <a:srgbClr val="C00000"/>
              </a:solidFill>
              <a:latin typeface="NikoshBAN" pitchFamily="2" charset="0"/>
              <a:cs typeface="NikoshBAN" pitchFamily="2" charset="0"/>
            </a:endParaRPr>
          </a:p>
        </p:txBody>
      </p:sp>
      <p:pic>
        <p:nvPicPr>
          <p:cNvPr id="6" name="Picture 5" descr="Mohammed Shahadot Hussain.jpg"/>
          <p:cNvPicPr>
            <a:picLocks noChangeAspect="1"/>
          </p:cNvPicPr>
          <p:nvPr/>
        </p:nvPicPr>
        <p:blipFill>
          <a:blip r:embed="rId2"/>
          <a:stretch>
            <a:fillRect/>
          </a:stretch>
        </p:blipFill>
        <p:spPr>
          <a:xfrm>
            <a:off x="1367543" y="2164080"/>
            <a:ext cx="2788053" cy="3413759"/>
          </a:xfrm>
          <a:prstGeom prst="round2DiagRect">
            <a:avLst>
              <a:gd name="adj1" fmla="val 16667"/>
              <a:gd name="adj2" fmla="val 0"/>
            </a:avLst>
          </a:prstGeom>
          <a:ln w="38100" cap="sq">
            <a:solidFill>
              <a:srgbClr val="0066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38188164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065212" y="3962400"/>
            <a:ext cx="10134600" cy="2420389"/>
          </a:xfrm>
          <a:prstGeom prst="rect">
            <a:avLst/>
          </a:prstGeom>
        </p:spPr>
        <p:txBody>
          <a:bodyPr vert="horz" lIns="91440" tIns="45720" rIns="91440" bIns="45720" rtlCol="0">
            <a:noAutofit/>
          </a:bodyPr>
          <a:lstStyle/>
          <a:p>
            <a:pPr algn="just">
              <a:lnSpc>
                <a:spcPct val="90000"/>
              </a:lnSpc>
              <a:buClr>
                <a:srgbClr val="C00000"/>
              </a:buClr>
              <a:buFont typeface="Wingdings" pitchFamily="2" charset="2"/>
              <a:buChar char="§"/>
            </a:pPr>
            <a:r>
              <a:rPr kumimoji="0" lang="en-SG" sz="3500" b="1" i="0" u="none" strike="noStrike" kern="120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মধ্যে</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যেকোনো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একটি</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কেন্দ্রে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থাকে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অন্যটি</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তাকে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smtClean="0">
                <a:solidFill>
                  <a:srgbClr val="002060"/>
                </a:solidFill>
                <a:latin typeface="NikoshBAN" panose="02000000000000000000" pitchFamily="2" charset="0"/>
                <a:cs typeface="NikoshBAN" panose="02000000000000000000" pitchFamily="2" charset="0"/>
                <a:sym typeface="Symbol" panose="05050102010706020507" pitchFamily="18" charset="2"/>
              </a:rPr>
              <a:t>সম্পূর্ণরূপে</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বেষ্টন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রাখে</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এক্ষেত্রে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ব্যাসার্ধের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সম্পর্ক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নেই</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মাঝখানে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ক্যাম্বিয়াম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থাকে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gn="just">
              <a:lnSpc>
                <a:spcPct val="90000"/>
              </a:lnSpc>
              <a:buClr>
                <a:srgbClr val="C00000"/>
              </a:buClr>
              <a:buFont typeface="Wingdings" pitchFamily="2" charset="2"/>
              <a:buChar char="§"/>
            </a:pP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উদাহরণ</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টেরিডোফাইট</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p>
        </p:txBody>
      </p:sp>
      <p:sp>
        <p:nvSpPr>
          <p:cNvPr id="5" name="Title 1"/>
          <p:cNvSpPr txBox="1">
            <a:spLocks/>
          </p:cNvSpPr>
          <p:nvPr/>
        </p:nvSpPr>
        <p:spPr>
          <a:xfrm>
            <a:off x="2910840" y="616518"/>
            <a:ext cx="6416039" cy="735943"/>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SG" sz="4500" b="1" i="0" strike="noStrike" kern="1200" cap="none" spc="0" normalizeH="0" baseline="0" noProof="0" dirty="0" err="1" smtClean="0">
                <a:ln>
                  <a:noFill/>
                </a:ln>
                <a:solidFill>
                  <a:srgbClr val="FFC000"/>
                </a:solidFill>
                <a:effectLst/>
                <a:uLnTx/>
                <a:uFillTx/>
                <a:latin typeface="NikoshBAN" panose="02000000000000000000" pitchFamily="2" charset="0"/>
                <a:ea typeface="+mj-ea"/>
                <a:cs typeface="NikoshBAN" panose="02000000000000000000" pitchFamily="2" charset="0"/>
              </a:rPr>
              <a:t>কেন্দ্রিক</a:t>
            </a:r>
            <a:r>
              <a:rPr kumimoji="0" lang="en-SG" sz="4500" b="1" i="0" strike="noStrike" kern="1200" cap="none" spc="0" normalizeH="0" noProof="0" dirty="0" smtClean="0">
                <a:ln>
                  <a:noFill/>
                </a:ln>
                <a:solidFill>
                  <a:srgbClr val="FFC000"/>
                </a:solidFill>
                <a:effectLst/>
                <a:uLnTx/>
                <a:uFillTx/>
                <a:latin typeface="NikoshBAN" panose="02000000000000000000" pitchFamily="2" charset="0"/>
                <a:ea typeface="+mj-ea"/>
                <a:cs typeface="NikoshBAN" panose="02000000000000000000" pitchFamily="2" charset="0"/>
              </a:rPr>
              <a:t> </a:t>
            </a:r>
            <a:r>
              <a:rPr kumimoji="0" lang="en-SG" sz="4000" b="1" i="0" strike="noStrike" kern="1200" cap="none" spc="0" normalizeH="0" noProof="0" dirty="0" smtClean="0">
                <a:ln>
                  <a:noFill/>
                </a:ln>
                <a:solidFill>
                  <a:srgbClr val="FFC000"/>
                </a:solidFill>
                <a:effectLst/>
                <a:uLnTx/>
                <a:uFillTx/>
                <a:latin typeface="Times New Roman" pitchFamily="18" charset="0"/>
                <a:ea typeface="+mj-ea"/>
                <a:cs typeface="Times New Roman" pitchFamily="18" charset="0"/>
              </a:rPr>
              <a:t>(Concentric)</a:t>
            </a:r>
            <a:endParaRPr kumimoji="0" lang="en-US" sz="4500" b="1" i="0" strike="noStrike" kern="1200" cap="none" spc="0" normalizeH="0" baseline="0" noProof="0" dirty="0">
              <a:ln>
                <a:noFill/>
              </a:ln>
              <a:solidFill>
                <a:srgbClr val="FFC000"/>
              </a:solidFill>
              <a:effectLst/>
              <a:uLnTx/>
              <a:uFillTx/>
              <a:latin typeface="Times New Roman" pitchFamily="18" charset="0"/>
              <a:ea typeface="+mj-ea"/>
              <a:cs typeface="Times New Roman" pitchFamily="18" charset="0"/>
            </a:endParaRPr>
          </a:p>
        </p:txBody>
      </p:sp>
      <p:pic>
        <p:nvPicPr>
          <p:cNvPr id="6" name="Picture 5" descr="৯.png"/>
          <p:cNvPicPr>
            <a:picLocks noChangeAspect="1"/>
          </p:cNvPicPr>
          <p:nvPr/>
        </p:nvPicPr>
        <p:blipFill>
          <a:blip r:embed="rId2"/>
          <a:stretch>
            <a:fillRect/>
          </a:stretch>
        </p:blipFill>
        <p:spPr>
          <a:xfrm>
            <a:off x="3031422" y="1421845"/>
            <a:ext cx="6172200" cy="2526744"/>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800" decel="100000"/>
                                        <p:tgtEl>
                                          <p:spTgt spid="4">
                                            <p:txEl>
                                              <p:pRg st="1" end="1"/>
                                            </p:txEl>
                                          </p:spTgt>
                                        </p:tgtEl>
                                      </p:cBhvr>
                                    </p:animEffect>
                                    <p:anim calcmode="lin" valueType="num">
                                      <p:cBhvr>
                                        <p:cTn id="1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800" decel="100000"/>
                                        <p:tgtEl>
                                          <p:spTgt spid="4">
                                            <p:txEl>
                                              <p:pRg st="2" end="2"/>
                                            </p:txEl>
                                          </p:spTgt>
                                        </p:tgtEl>
                                      </p:cBhvr>
                                    </p:animEffect>
                                    <p:anim calcmode="lin" valueType="num">
                                      <p:cBhvr>
                                        <p:cTn id="2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800" decel="100000"/>
                                        <p:tgtEl>
                                          <p:spTgt spid="4">
                                            <p:txEl>
                                              <p:pRg st="3" end="3"/>
                                            </p:txEl>
                                          </p:spTgt>
                                        </p:tgtEl>
                                      </p:cBhvr>
                                    </p:animEffect>
                                    <p:anim calcmode="lin" valueType="num">
                                      <p:cBhvr>
                                        <p:cTn id="32"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9"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1065212" y="808220"/>
            <a:ext cx="5486400" cy="5649519"/>
          </a:xfrm>
          <a:prstGeom prst="rect">
            <a:avLst/>
          </a:prstGeom>
        </p:spPr>
        <p:txBody>
          <a:bodyPr vert="horz" lIns="91440" tIns="45720" rIns="91440" bIns="45720" rtlCol="0">
            <a:noAutofit/>
          </a:bodyPr>
          <a:lstStyle/>
          <a:p>
            <a:pPr algn="just">
              <a:lnSpc>
                <a:spcPct val="90000"/>
              </a:lnSpc>
              <a:buClr>
                <a:srgbClr val="C00000"/>
              </a:buClr>
            </a:pP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ও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অবস্থানের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ভিত্তিতে</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কেন্দ্রিক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ভাস্কুলার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বান্ডল</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দু-প্রকার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p>
          <a:p>
            <a:pPr algn="just">
              <a:lnSpc>
                <a:spcPct val="90000"/>
              </a:lnSpc>
            </a:pPr>
            <a:r>
              <a:rPr lang="en-US" sz="3500" b="1" dirty="0" err="1" smtClean="0">
                <a:solidFill>
                  <a:srgbClr val="C0000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C0000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C00000"/>
                </a:solidFill>
                <a:latin typeface="NikoshBAN" panose="02000000000000000000" pitchFamily="2" charset="0"/>
                <a:cs typeface="NikoshBAN" panose="02000000000000000000" pitchFamily="2" charset="0"/>
                <a:sym typeface="Symbol" panose="05050102010706020507" pitchFamily="18" charset="2"/>
              </a:rPr>
              <a:t>কেন্দ্রিক</a:t>
            </a:r>
            <a:r>
              <a:rPr lang="en-US" sz="3500" b="1" dirty="0" smtClean="0">
                <a:solidFill>
                  <a:srgbClr val="C00000"/>
                </a:solidFill>
                <a:latin typeface="NikoshBAN" panose="02000000000000000000" pitchFamily="2" charset="0"/>
                <a:cs typeface="NikoshBAN" panose="02000000000000000000" pitchFamily="2" charset="0"/>
                <a:sym typeface="Symbol" panose="05050102010706020507" pitchFamily="18" charset="2"/>
              </a:rPr>
              <a:t> (</a:t>
            </a:r>
            <a:r>
              <a:rPr lang="en-US" sz="3200" b="1" dirty="0" err="1" smtClean="0">
                <a:solidFill>
                  <a:srgbClr val="C00000"/>
                </a:solidFill>
                <a:latin typeface="Times New Roman" pitchFamily="18" charset="0"/>
                <a:cs typeface="Times New Roman" pitchFamily="18" charset="0"/>
                <a:sym typeface="Symbol" panose="05050102010706020507" pitchFamily="18" charset="2"/>
              </a:rPr>
              <a:t>Hadrocentric</a:t>
            </a:r>
            <a:r>
              <a:rPr lang="en-US" sz="3500" b="1" dirty="0" smtClean="0">
                <a:solidFill>
                  <a:srgbClr val="C00000"/>
                </a:solidFill>
                <a:latin typeface="NikoshBAN" panose="02000000000000000000" pitchFamily="2" charset="0"/>
                <a:cs typeface="NikoshBAN" panose="02000000000000000000" pitchFamily="2" charset="0"/>
                <a:sym typeface="Symbol" panose="05050102010706020507" pitchFamily="18" charset="2"/>
              </a:rPr>
              <a:t>) :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কেন্দ্রে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থাকে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এবং</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ঘিরে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অবস্থান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p>
          <a:p>
            <a:pPr algn="just">
              <a:lnSpc>
                <a:spcPct val="90000"/>
              </a:lnSpc>
            </a:pP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যেমন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 </a:t>
            </a:r>
            <a:r>
              <a:rPr lang="en-US" sz="3200" b="1" i="1" dirty="0" err="1" smtClean="0">
                <a:solidFill>
                  <a:srgbClr val="002060"/>
                </a:solidFill>
                <a:latin typeface="Times New Roman" pitchFamily="18" charset="0"/>
                <a:cs typeface="Times New Roman" pitchFamily="18" charset="0"/>
                <a:sym typeface="Symbol" panose="05050102010706020507" pitchFamily="18" charset="2"/>
              </a:rPr>
              <a:t>Pteris</a:t>
            </a:r>
            <a:r>
              <a:rPr lang="en-US" sz="3200" b="1" i="1" dirty="0" smtClean="0">
                <a:solidFill>
                  <a:srgbClr val="002060"/>
                </a:solidFill>
                <a:latin typeface="Times New Roman" pitchFamily="18" charset="0"/>
                <a:cs typeface="Times New Roman" pitchFamily="18" charset="0"/>
                <a:sym typeface="Symbol" panose="05050102010706020507" pitchFamily="18" charset="2"/>
              </a:rPr>
              <a:t>, </a:t>
            </a:r>
            <a:r>
              <a:rPr lang="en-US" sz="3200" b="1" i="1" dirty="0" err="1" smtClean="0">
                <a:solidFill>
                  <a:srgbClr val="002060"/>
                </a:solidFill>
                <a:latin typeface="Times New Roman" pitchFamily="18" charset="0"/>
                <a:cs typeface="Times New Roman" pitchFamily="18" charset="0"/>
                <a:sym typeface="Symbol" panose="05050102010706020507" pitchFamily="18" charset="2"/>
              </a:rPr>
              <a:t>Lycopodium</a:t>
            </a:r>
            <a:r>
              <a:rPr lang="en-US" sz="3200" b="1" i="1" dirty="0" smtClean="0">
                <a:solidFill>
                  <a:srgbClr val="002060"/>
                </a:solidFill>
                <a:latin typeface="Times New Roman" pitchFamily="18" charset="0"/>
                <a:cs typeface="Times New Roman" pitchFamily="18" charset="0"/>
                <a:sym typeface="Symbol" panose="05050102010706020507" pitchFamily="18" charset="2"/>
              </a:rPr>
              <a:t>, </a:t>
            </a:r>
            <a:r>
              <a:rPr lang="en-US" sz="3200" b="1" i="1" dirty="0" err="1" smtClean="0">
                <a:solidFill>
                  <a:srgbClr val="002060"/>
                </a:solidFill>
                <a:latin typeface="Times New Roman" pitchFamily="18" charset="0"/>
                <a:cs typeface="Times New Roman" pitchFamily="18" charset="0"/>
                <a:sym typeface="Symbol" panose="05050102010706020507" pitchFamily="18" charset="2"/>
              </a:rPr>
              <a:t>Selaginella</a:t>
            </a:r>
            <a:r>
              <a:rPr lang="en-US" sz="3200" b="1" i="1" dirty="0" smtClean="0">
                <a:solidFill>
                  <a:srgbClr val="002060"/>
                </a:solidFill>
                <a:latin typeface="Times New Roman" pitchFamily="18" charset="0"/>
                <a:cs typeface="Times New Roman" pitchFamily="18" charset="0"/>
                <a:sym typeface="Symbol" panose="05050102010706020507" pitchFamily="18" charset="2"/>
              </a:rPr>
              <a:t>.</a:t>
            </a:r>
            <a:endPar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endParaRPr>
          </a:p>
          <a:p>
            <a:pPr>
              <a:lnSpc>
                <a:spcPct val="90000"/>
              </a:lnSpc>
            </a:pPr>
            <a:r>
              <a:rPr lang="en-US" sz="3500" b="1" dirty="0" err="1" smtClean="0">
                <a:solidFill>
                  <a:srgbClr val="C00000"/>
                </a:solidFill>
                <a:latin typeface="NikoshBAN" panose="02000000000000000000" pitchFamily="2" charset="0"/>
                <a:cs typeface="NikoshBAN" panose="02000000000000000000" pitchFamily="2" charset="0"/>
                <a:sym typeface="Symbol" panose="05050102010706020507" pitchFamily="18" charset="2"/>
              </a:rPr>
              <a:t>ফ্লোয়েম</a:t>
            </a:r>
            <a:r>
              <a:rPr lang="en-US" sz="3500" b="1" dirty="0" smtClean="0">
                <a:solidFill>
                  <a:srgbClr val="C0000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C00000"/>
                </a:solidFill>
                <a:latin typeface="NikoshBAN" panose="02000000000000000000" pitchFamily="2" charset="0"/>
                <a:cs typeface="NikoshBAN" panose="02000000000000000000" pitchFamily="2" charset="0"/>
                <a:sym typeface="Symbol" panose="05050102010706020507" pitchFamily="18" charset="2"/>
              </a:rPr>
              <a:t>কেন্দ্রিক</a:t>
            </a:r>
            <a:r>
              <a:rPr lang="en-US" sz="3500" b="1" dirty="0" smtClean="0">
                <a:solidFill>
                  <a:srgbClr val="C00000"/>
                </a:solidFill>
                <a:latin typeface="NikoshBAN" panose="02000000000000000000" pitchFamily="2" charset="0"/>
                <a:cs typeface="NikoshBAN" panose="02000000000000000000" pitchFamily="2" charset="0"/>
                <a:sym typeface="Symbol" panose="05050102010706020507" pitchFamily="18" charset="2"/>
              </a:rPr>
              <a:t> (</a:t>
            </a:r>
            <a:r>
              <a:rPr lang="en-US" sz="3200" b="1" dirty="0" err="1" smtClean="0">
                <a:solidFill>
                  <a:srgbClr val="C00000"/>
                </a:solidFill>
                <a:latin typeface="Times New Roman" pitchFamily="18" charset="0"/>
                <a:cs typeface="Times New Roman" pitchFamily="18" charset="0"/>
                <a:sym typeface="Symbol" panose="05050102010706020507" pitchFamily="18" charset="2"/>
              </a:rPr>
              <a:t>Leptocentric</a:t>
            </a:r>
            <a:r>
              <a:rPr lang="en-US" sz="3500" b="1" dirty="0" smtClean="0">
                <a:solidFill>
                  <a:srgbClr val="C00000"/>
                </a:solidFill>
                <a:latin typeface="NikoshBAN" panose="02000000000000000000" pitchFamily="2" charset="0"/>
                <a:cs typeface="NikoshBAN" panose="02000000000000000000" pitchFamily="2" charset="0"/>
                <a:sym typeface="Symbol" panose="05050102010706020507" pitchFamily="18" charset="2"/>
              </a:rPr>
              <a:t>) :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কেন্দ্রে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থাকে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এবং</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ফ্লোয়েমকে</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ঘিরে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জাইলেম</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অবস্থান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করে</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a:t>
            </a:r>
          </a:p>
          <a:p>
            <a:pPr>
              <a:lnSpc>
                <a:spcPct val="90000"/>
              </a:lnSpc>
            </a:pPr>
            <a:r>
              <a:rPr lang="en-US" sz="35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যেমন</a:t>
            </a:r>
            <a:r>
              <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 </a:t>
            </a:r>
            <a:r>
              <a:rPr lang="en-US" sz="3200" b="1" i="1" dirty="0" smtClean="0">
                <a:solidFill>
                  <a:srgbClr val="002060"/>
                </a:solidFill>
                <a:latin typeface="Times New Roman" pitchFamily="18" charset="0"/>
                <a:cs typeface="Times New Roman" pitchFamily="18" charset="0"/>
                <a:sym typeface="Symbol" panose="05050102010706020507" pitchFamily="18" charset="2"/>
              </a:rPr>
              <a:t>Dracaena, Yucca.</a:t>
            </a:r>
            <a:endPar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endParaRPr>
          </a:p>
          <a:p>
            <a:pPr algn="just">
              <a:lnSpc>
                <a:spcPct val="90000"/>
              </a:lnSpc>
              <a:buClr>
                <a:srgbClr val="C00000"/>
              </a:buClr>
              <a:buFont typeface="Wingdings" pitchFamily="2" charset="2"/>
              <a:buChar char="§"/>
            </a:pPr>
            <a:endParaRPr lang="en-US" sz="35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endParaRPr>
          </a:p>
        </p:txBody>
      </p:sp>
      <p:pic>
        <p:nvPicPr>
          <p:cNvPr id="4" name="Picture 3" descr="১০.jpg"/>
          <p:cNvPicPr>
            <a:picLocks noChangeAspect="1"/>
          </p:cNvPicPr>
          <p:nvPr/>
        </p:nvPicPr>
        <p:blipFill>
          <a:blip r:embed="rId2"/>
          <a:stretch>
            <a:fillRect/>
          </a:stretch>
        </p:blipFill>
        <p:spPr>
          <a:xfrm>
            <a:off x="6627812" y="1905000"/>
            <a:ext cx="5044747" cy="43434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800" decel="100000"/>
                                        <p:tgtEl>
                                          <p:spTgt spid="2">
                                            <p:txEl>
                                              <p:pRg st="1" end="1"/>
                                            </p:txEl>
                                          </p:spTgt>
                                        </p:tgtEl>
                                      </p:cBhvr>
                                    </p:animEffect>
                                    <p:anim calcmode="lin" valueType="num">
                                      <p:cBhvr>
                                        <p:cTn id="16"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800" decel="100000"/>
                                        <p:tgtEl>
                                          <p:spTgt spid="2">
                                            <p:txEl>
                                              <p:pRg st="2" end="2"/>
                                            </p:txEl>
                                          </p:spTgt>
                                        </p:tgtEl>
                                      </p:cBhvr>
                                    </p:animEffect>
                                    <p:anim calcmode="lin" valueType="num">
                                      <p:cBhvr>
                                        <p:cTn id="24"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800" decel="100000"/>
                                        <p:tgtEl>
                                          <p:spTgt spid="2">
                                            <p:txEl>
                                              <p:pRg st="3" end="3"/>
                                            </p:txEl>
                                          </p:spTgt>
                                        </p:tgtEl>
                                      </p:cBhvr>
                                    </p:animEffect>
                                    <p:anim calcmode="lin" valueType="num">
                                      <p:cBhvr>
                                        <p:cTn id="32"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800" decel="100000"/>
                                        <p:tgtEl>
                                          <p:spTgt spid="2">
                                            <p:txEl>
                                              <p:pRg st="4" end="4"/>
                                            </p:txEl>
                                          </p:spTgt>
                                        </p:tgtEl>
                                      </p:cBhvr>
                                    </p:animEffect>
                                    <p:anim calcmode="lin" valueType="num">
                                      <p:cBhvr>
                                        <p:cTn id="40" dur="8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
                                            <p:txEl>
                                              <p:pRg st="4" end="4"/>
                                            </p:txEl>
                                          </p:spTgt>
                                        </p:tgtEl>
                                        <p:attrNameLst>
                                          <p:attrName>ppt_y</p:attrName>
                                        </p:attrNameLst>
                                      </p:cBhvr>
                                      <p:tavLst>
                                        <p:tav tm="0">
                                          <p:val>
                                            <p:strVal val="#ppt_y+0.1"/>
                                          </p:val>
                                        </p:tav>
                                        <p:tav tm="100000">
                                          <p:val>
                                            <p:strVal val="#ppt_y"/>
                                          </p:val>
                                        </p:tav>
                                      </p:tavLst>
                                    </p:anim>
                                  </p:childTnLst>
                                </p:cTn>
                              </p:par>
                              <p:par>
                                <p:cTn id="45" presetID="9"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p:cNvGrpSpPr/>
          <p:nvPr/>
        </p:nvGrpSpPr>
        <p:grpSpPr>
          <a:xfrm>
            <a:off x="1489913" y="1676400"/>
            <a:ext cx="10546877" cy="5089160"/>
            <a:chOff x="1489913" y="1676400"/>
            <a:chExt cx="10546877" cy="5089160"/>
          </a:xfrm>
        </p:grpSpPr>
        <p:sp>
          <p:nvSpPr>
            <p:cNvPr id="61" name="Title 8"/>
            <p:cNvSpPr txBox="1">
              <a:spLocks/>
            </p:cNvSpPr>
            <p:nvPr/>
          </p:nvSpPr>
          <p:spPr>
            <a:xfrm>
              <a:off x="5461482" y="1676400"/>
              <a:ext cx="3148780" cy="533400"/>
            </a:xfrm>
            <a:prstGeom prst="rect">
              <a:avLst/>
            </a:prstGeom>
            <a:solidFill>
              <a:srgbClr val="00206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bn-BD" sz="3600" b="1" dirty="0" smtClean="0">
                  <a:solidFill>
                    <a:srgbClr val="FFC000"/>
                  </a:solidFill>
                  <a:latin typeface="NikoshBAN" panose="02000000000000000000" pitchFamily="2" charset="0"/>
                  <a:ea typeface="+mn-ea"/>
                  <a:cs typeface="NikoshBAN" panose="02000000000000000000" pitchFamily="2" charset="0"/>
                </a:rPr>
                <a:t>ভাস্কুলার বাণ্ডল</a:t>
              </a:r>
              <a:endParaRPr lang="en-US" sz="3600" b="1" dirty="0">
                <a:solidFill>
                  <a:srgbClr val="FFC000"/>
                </a:solidFill>
                <a:latin typeface="NikoshBAN" panose="02000000000000000000" pitchFamily="2" charset="0"/>
                <a:ea typeface="+mn-ea"/>
                <a:cs typeface="NikoshBAN" panose="02000000000000000000" pitchFamily="2" charset="0"/>
              </a:endParaRPr>
            </a:p>
          </p:txBody>
        </p:sp>
        <p:grpSp>
          <p:nvGrpSpPr>
            <p:cNvPr id="62" name="Group 61"/>
            <p:cNvGrpSpPr/>
            <p:nvPr/>
          </p:nvGrpSpPr>
          <p:grpSpPr>
            <a:xfrm>
              <a:off x="2193222" y="2187990"/>
              <a:ext cx="8610600" cy="535220"/>
              <a:chOff x="1776921" y="2208545"/>
              <a:chExt cx="5943600" cy="612670"/>
            </a:xfrm>
          </p:grpSpPr>
          <p:cxnSp>
            <p:nvCxnSpPr>
              <p:cNvPr id="63" name="Straight Connector 62"/>
              <p:cNvCxnSpPr/>
              <p:nvPr/>
            </p:nvCxnSpPr>
            <p:spPr>
              <a:xfrm>
                <a:off x="1776921" y="2438400"/>
                <a:ext cx="5943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785692" y="2438400"/>
                <a:ext cx="0" cy="3664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107304" y="2438400"/>
                <a:ext cx="0" cy="381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702814" y="2440215"/>
                <a:ext cx="0" cy="381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104607" y="2208545"/>
                <a:ext cx="0" cy="381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489913" y="2708994"/>
              <a:ext cx="9999709" cy="479448"/>
              <a:chOff x="591265" y="1534410"/>
              <a:chExt cx="8247935" cy="479448"/>
            </a:xfrm>
          </p:grpSpPr>
          <p:sp>
            <p:nvSpPr>
              <p:cNvPr id="69" name="Rectangle 68"/>
              <p:cNvSpPr/>
              <p:nvPr/>
            </p:nvSpPr>
            <p:spPr>
              <a:xfrm>
                <a:off x="591265" y="1556658"/>
                <a:ext cx="114576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সংযুক্ত</a:t>
                </a:r>
                <a:endParaRPr lang="en-US" sz="3200" b="1" dirty="0">
                  <a:solidFill>
                    <a:schemeClr val="tx1"/>
                  </a:solidFill>
                  <a:latin typeface="NikoshBAN" pitchFamily="2" charset="0"/>
                  <a:cs typeface="NikoshBAN" pitchFamily="2" charset="0"/>
                </a:endParaRPr>
              </a:p>
            </p:txBody>
          </p:sp>
          <p:sp>
            <p:nvSpPr>
              <p:cNvPr id="70" name="Rectangle 69"/>
              <p:cNvSpPr/>
              <p:nvPr/>
            </p:nvSpPr>
            <p:spPr>
              <a:xfrm>
                <a:off x="4200583" y="1534410"/>
                <a:ext cx="175983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SG" sz="3200" b="1" dirty="0" smtClean="0">
                    <a:solidFill>
                      <a:schemeClr val="tx1"/>
                    </a:solidFill>
                    <a:latin typeface="NikoshBAN" pitchFamily="2" charset="0"/>
                    <a:cs typeface="NikoshBAN" pitchFamily="2" charset="0"/>
                  </a:rPr>
                  <a:t>?</a:t>
                </a:r>
                <a:endParaRPr lang="en-US" sz="3200" b="1" dirty="0">
                  <a:solidFill>
                    <a:schemeClr val="tx1"/>
                  </a:solidFill>
                  <a:latin typeface="NikoshBAN" pitchFamily="2" charset="0"/>
                  <a:cs typeface="NikoshBAN" pitchFamily="2" charset="0"/>
                </a:endParaRPr>
              </a:p>
            </p:txBody>
          </p:sp>
          <p:sp>
            <p:nvSpPr>
              <p:cNvPr id="71" name="Rectangle 70"/>
              <p:cNvSpPr/>
              <p:nvPr/>
            </p:nvSpPr>
            <p:spPr>
              <a:xfrm>
                <a:off x="7582678" y="1534886"/>
                <a:ext cx="125652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কে</a:t>
                </a:r>
                <a:r>
                  <a:rPr lang="en-SG" sz="3200" b="1" dirty="0" err="1" smtClean="0">
                    <a:solidFill>
                      <a:schemeClr val="tx1"/>
                    </a:solidFill>
                    <a:latin typeface="NikoshBAN" pitchFamily="2" charset="0"/>
                    <a:cs typeface="NikoshBAN" pitchFamily="2" charset="0"/>
                  </a:rPr>
                  <a:t>ন্দ্রি</a:t>
                </a:r>
                <a:r>
                  <a:rPr lang="bn-BD" sz="3200" b="1" dirty="0" smtClean="0">
                    <a:solidFill>
                      <a:schemeClr val="tx1"/>
                    </a:solidFill>
                    <a:latin typeface="NikoshBAN" pitchFamily="2" charset="0"/>
                    <a:cs typeface="NikoshBAN" pitchFamily="2" charset="0"/>
                  </a:rPr>
                  <a:t>ক</a:t>
                </a:r>
                <a:endParaRPr lang="en-US" sz="3200" b="1" dirty="0">
                  <a:solidFill>
                    <a:schemeClr val="tx1"/>
                  </a:solidFill>
                  <a:latin typeface="NikoshBAN" pitchFamily="2" charset="0"/>
                  <a:cs typeface="NikoshBAN" pitchFamily="2" charset="0"/>
                </a:endParaRPr>
              </a:p>
            </p:txBody>
          </p:sp>
        </p:grpSp>
        <p:sp>
          <p:nvSpPr>
            <p:cNvPr id="72" name="Rectangle 71"/>
            <p:cNvSpPr/>
            <p:nvPr/>
          </p:nvSpPr>
          <p:spPr>
            <a:xfrm>
              <a:off x="1625180" y="2590800"/>
              <a:ext cx="152728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a:solidFill>
                  <a:schemeClr val="tx1"/>
                </a:solidFill>
                <a:latin typeface="NikoshBAN" pitchFamily="2" charset="0"/>
                <a:cs typeface="NikoshBAN" pitchFamily="2" charset="0"/>
              </a:endParaRPr>
            </a:p>
          </p:txBody>
        </p:sp>
        <p:grpSp>
          <p:nvGrpSpPr>
            <p:cNvPr id="73" name="Group 72"/>
            <p:cNvGrpSpPr/>
            <p:nvPr/>
          </p:nvGrpSpPr>
          <p:grpSpPr>
            <a:xfrm>
              <a:off x="2209462" y="3239120"/>
              <a:ext cx="2268510" cy="3435249"/>
              <a:chOff x="978100" y="2013858"/>
              <a:chExt cx="2361130" cy="4065602"/>
            </a:xfrm>
          </p:grpSpPr>
          <p:grpSp>
            <p:nvGrpSpPr>
              <p:cNvPr id="74" name="Group 8"/>
              <p:cNvGrpSpPr/>
              <p:nvPr/>
            </p:nvGrpSpPr>
            <p:grpSpPr>
              <a:xfrm>
                <a:off x="978100" y="2013858"/>
                <a:ext cx="555890" cy="2100942"/>
                <a:chOff x="978100" y="2013858"/>
                <a:chExt cx="555890" cy="2100942"/>
              </a:xfrm>
            </p:grpSpPr>
            <p:cxnSp>
              <p:nvCxnSpPr>
                <p:cNvPr id="78" name="Straight Connector 77"/>
                <p:cNvCxnSpPr/>
                <p:nvPr/>
              </p:nvCxnSpPr>
              <p:spPr>
                <a:xfrm>
                  <a:off x="1000590" y="2013858"/>
                  <a:ext cx="0" cy="21009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000590" y="2819400"/>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978100" y="4111171"/>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5" name="Rectangle 74"/>
              <p:cNvSpPr/>
              <p:nvPr/>
            </p:nvSpPr>
            <p:spPr>
              <a:xfrm>
                <a:off x="1515074" y="3591315"/>
                <a:ext cx="1824156" cy="8116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SG" sz="3200" b="1" dirty="0" smtClean="0">
                    <a:solidFill>
                      <a:schemeClr val="tx1"/>
                    </a:solidFill>
                    <a:latin typeface="NikoshBAN" pitchFamily="2" charset="0"/>
                    <a:cs typeface="NikoshBAN" pitchFamily="2" charset="0"/>
                  </a:rPr>
                  <a:t>?</a:t>
                </a:r>
                <a:endParaRPr lang="en-US" sz="3200" b="1" dirty="0">
                  <a:solidFill>
                    <a:schemeClr val="tx1"/>
                  </a:solidFill>
                  <a:latin typeface="NikoshBAN" pitchFamily="2" charset="0"/>
                  <a:cs typeface="NikoshBAN" pitchFamily="2" charset="0"/>
                </a:endParaRPr>
              </a:p>
            </p:txBody>
          </p:sp>
          <p:sp>
            <p:nvSpPr>
              <p:cNvPr id="76" name="Rectangle 75"/>
              <p:cNvSpPr/>
              <p:nvPr/>
            </p:nvSpPr>
            <p:spPr>
              <a:xfrm>
                <a:off x="1422030" y="2590800"/>
                <a:ext cx="17388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tx1"/>
                    </a:solidFill>
                    <a:latin typeface="NikoshBAN" pitchFamily="2" charset="0"/>
                    <a:cs typeface="NikoshBAN" pitchFamily="2" charset="0"/>
                  </a:rPr>
                  <a:t>সমপার্শ্বীয়</a:t>
                </a:r>
                <a:endParaRPr lang="en-US" sz="3200" b="1" dirty="0">
                  <a:solidFill>
                    <a:schemeClr val="tx1"/>
                  </a:solidFill>
                  <a:latin typeface="NikoshBAN" pitchFamily="2" charset="0"/>
                  <a:cs typeface="NikoshBAN" pitchFamily="2" charset="0"/>
                </a:endParaRPr>
              </a:p>
            </p:txBody>
          </p:sp>
          <p:pic>
            <p:nvPicPr>
              <p:cNvPr id="77" name="Picture 76" descr="৩.png"/>
              <p:cNvPicPr>
                <a:picLocks noChangeAspect="1"/>
              </p:cNvPicPr>
              <p:nvPr/>
            </p:nvPicPr>
            <p:blipFill>
              <a:blip r:embed="rId2"/>
              <a:stretch>
                <a:fillRect/>
              </a:stretch>
            </p:blipFill>
            <p:spPr>
              <a:xfrm>
                <a:off x="1958247" y="4443085"/>
                <a:ext cx="884907" cy="1636375"/>
              </a:xfrm>
              <a:prstGeom prst="rect">
                <a:avLst/>
              </a:prstGeom>
            </p:spPr>
          </p:pic>
        </p:grpSp>
        <p:grpSp>
          <p:nvGrpSpPr>
            <p:cNvPr id="81" name="Group 80"/>
            <p:cNvGrpSpPr/>
            <p:nvPr/>
          </p:nvGrpSpPr>
          <p:grpSpPr>
            <a:xfrm>
              <a:off x="6399212" y="3227880"/>
              <a:ext cx="1219200" cy="1066800"/>
              <a:chOff x="1064526" y="1269242"/>
              <a:chExt cx="3179929" cy="3029803"/>
            </a:xfrm>
          </p:grpSpPr>
          <p:sp>
            <p:nvSpPr>
              <p:cNvPr id="82" name="Oval 81"/>
              <p:cNvSpPr/>
              <p:nvPr/>
            </p:nvSpPr>
            <p:spPr>
              <a:xfrm>
                <a:off x="1064526" y="1269242"/>
                <a:ext cx="3179929" cy="30298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17850913">
                <a:off x="1709685" y="1802662"/>
                <a:ext cx="395785" cy="1100034"/>
              </a:xfrm>
              <a:prstGeom prst="triangle">
                <a:avLst>
                  <a:gd name="adj" fmla="val 60325"/>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Isosceles Triangle 83"/>
              <p:cNvSpPr/>
              <p:nvPr/>
            </p:nvSpPr>
            <p:spPr>
              <a:xfrm rot="7108251">
                <a:off x="3246294" y="2648833"/>
                <a:ext cx="395785" cy="1100034"/>
              </a:xfrm>
              <a:prstGeom prst="triangle">
                <a:avLst>
                  <a:gd name="adj" fmla="val 44963"/>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Isosceles Triangle 84"/>
              <p:cNvSpPr/>
              <p:nvPr/>
            </p:nvSpPr>
            <p:spPr>
              <a:xfrm rot="1706387">
                <a:off x="2865179" y="1482426"/>
                <a:ext cx="395785" cy="1100034"/>
              </a:xfrm>
              <a:prstGeom prst="triangle">
                <a:avLst>
                  <a:gd name="adj" fmla="val 67941"/>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Isosceles Triangle 85"/>
              <p:cNvSpPr/>
              <p:nvPr/>
            </p:nvSpPr>
            <p:spPr>
              <a:xfrm rot="12413914">
                <a:off x="2085025" y="2989564"/>
                <a:ext cx="395785" cy="1100034"/>
              </a:xfrm>
              <a:prstGeom prst="triangle">
                <a:avLst>
                  <a:gd name="adj" fmla="val 71527"/>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1985828" y="1542196"/>
                <a:ext cx="654943" cy="585038"/>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372012" y="2696967"/>
                <a:ext cx="654943" cy="585038"/>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538880" y="3404459"/>
                <a:ext cx="654943" cy="585038"/>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311866" y="2317808"/>
                <a:ext cx="654943" cy="585038"/>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155683" y="3848719"/>
              <a:ext cx="3154872" cy="2628281"/>
              <a:chOff x="3182439" y="2841173"/>
              <a:chExt cx="3523042" cy="3238598"/>
            </a:xfrm>
          </p:grpSpPr>
          <p:grpSp>
            <p:nvGrpSpPr>
              <p:cNvPr id="99" name="Group 136"/>
              <p:cNvGrpSpPr/>
              <p:nvPr/>
            </p:nvGrpSpPr>
            <p:grpSpPr>
              <a:xfrm>
                <a:off x="3182439" y="2841173"/>
                <a:ext cx="3523042" cy="2919972"/>
                <a:chOff x="3182439" y="2841173"/>
                <a:chExt cx="3523042" cy="2919972"/>
              </a:xfrm>
            </p:grpSpPr>
            <p:cxnSp>
              <p:nvCxnSpPr>
                <p:cNvPr id="101" name="Straight Connector 100"/>
                <p:cNvCxnSpPr/>
                <p:nvPr/>
              </p:nvCxnSpPr>
              <p:spPr>
                <a:xfrm>
                  <a:off x="3656648" y="2841173"/>
                  <a:ext cx="0" cy="2514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182439" y="2841173"/>
                  <a:ext cx="5041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656649" y="4029027"/>
                  <a:ext cx="7110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641658" y="5355773"/>
                  <a:ext cx="71101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4326306" y="3544620"/>
                  <a:ext cx="1522322" cy="11267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SG" sz="3200" b="1" dirty="0" smtClean="0">
                      <a:solidFill>
                        <a:schemeClr val="tx1"/>
                      </a:solidFill>
                      <a:latin typeface="NikoshBAN" pitchFamily="2" charset="0"/>
                      <a:cs typeface="NikoshBAN" pitchFamily="2" charset="0"/>
                    </a:rPr>
                    <a:t>?</a:t>
                  </a:r>
                  <a:endParaRPr lang="en-US" sz="3200" b="1" dirty="0">
                    <a:solidFill>
                      <a:schemeClr val="tx1"/>
                    </a:solidFill>
                    <a:latin typeface="NikoshBAN" pitchFamily="2" charset="0"/>
                    <a:cs typeface="NikoshBAN" pitchFamily="2" charset="0"/>
                  </a:endParaRPr>
                </a:p>
              </p:txBody>
            </p:sp>
            <p:sp>
              <p:nvSpPr>
                <p:cNvPr id="106" name="Rectangle 105"/>
                <p:cNvSpPr/>
                <p:nvPr/>
              </p:nvSpPr>
              <p:spPr>
                <a:xfrm>
                  <a:off x="4361960" y="5009989"/>
                  <a:ext cx="1480667" cy="7511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SG" sz="3200" b="1" dirty="0" smtClean="0">
                      <a:solidFill>
                        <a:schemeClr val="tx1"/>
                      </a:solidFill>
                      <a:latin typeface="NikoshBAN" pitchFamily="2" charset="0"/>
                      <a:cs typeface="NikoshBAN" pitchFamily="2" charset="0"/>
                    </a:rPr>
                    <a:t>?</a:t>
                  </a:r>
                  <a:endParaRPr lang="en-US" sz="3200" b="1" dirty="0">
                    <a:solidFill>
                      <a:schemeClr val="tx1"/>
                    </a:solidFill>
                    <a:latin typeface="NikoshBAN" pitchFamily="2" charset="0"/>
                    <a:cs typeface="NikoshBAN" pitchFamily="2" charset="0"/>
                  </a:endParaRPr>
                </a:p>
              </p:txBody>
            </p:sp>
            <p:pic>
              <p:nvPicPr>
                <p:cNvPr id="107" name="Picture 106" descr="১.png"/>
                <p:cNvPicPr>
                  <a:picLocks noChangeAspect="1"/>
                </p:cNvPicPr>
                <p:nvPr/>
              </p:nvPicPr>
              <p:blipFill>
                <a:blip r:embed="rId3" cstate="print"/>
                <a:stretch>
                  <a:fillRect/>
                </a:stretch>
              </p:blipFill>
              <p:spPr>
                <a:xfrm>
                  <a:off x="5930657" y="3512965"/>
                  <a:ext cx="774824" cy="1214185"/>
                </a:xfrm>
                <a:prstGeom prst="rect">
                  <a:avLst/>
                </a:prstGeom>
              </p:spPr>
            </p:pic>
          </p:grpSp>
          <p:pic>
            <p:nvPicPr>
              <p:cNvPr id="100" name="Picture 99" descr="বদ্ধ.png"/>
              <p:cNvPicPr>
                <a:picLocks noChangeAspect="1"/>
              </p:cNvPicPr>
              <p:nvPr/>
            </p:nvPicPr>
            <p:blipFill>
              <a:blip r:embed="rId4" cstate="print"/>
              <a:stretch>
                <a:fillRect/>
              </a:stretch>
            </p:blipFill>
            <p:spPr>
              <a:xfrm>
                <a:off x="5946896" y="4779285"/>
                <a:ext cx="710690" cy="1300486"/>
              </a:xfrm>
              <a:prstGeom prst="rect">
                <a:avLst/>
              </a:prstGeom>
            </p:spPr>
          </p:pic>
        </p:grpSp>
        <p:grpSp>
          <p:nvGrpSpPr>
            <p:cNvPr id="108" name="Group 107"/>
            <p:cNvGrpSpPr/>
            <p:nvPr/>
          </p:nvGrpSpPr>
          <p:grpSpPr>
            <a:xfrm>
              <a:off x="7847013" y="3200400"/>
              <a:ext cx="4189777" cy="3565160"/>
              <a:chOff x="7855364" y="2455878"/>
              <a:chExt cx="4565274" cy="3885033"/>
            </a:xfrm>
          </p:grpSpPr>
          <p:cxnSp>
            <p:nvCxnSpPr>
              <p:cNvPr id="109" name="Straight Arrow Connector 108"/>
              <p:cNvCxnSpPr/>
              <p:nvPr/>
            </p:nvCxnSpPr>
            <p:spPr>
              <a:xfrm rot="16200000" flipH="1">
                <a:off x="10004875" y="3461475"/>
                <a:ext cx="2064373" cy="531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0" name="Group 152"/>
              <p:cNvGrpSpPr/>
              <p:nvPr/>
            </p:nvGrpSpPr>
            <p:grpSpPr>
              <a:xfrm>
                <a:off x="7855364" y="3064334"/>
                <a:ext cx="4565274" cy="3276577"/>
                <a:chOff x="7855364" y="3064334"/>
                <a:chExt cx="4565274" cy="3276577"/>
              </a:xfrm>
            </p:grpSpPr>
            <p:grpSp>
              <p:nvGrpSpPr>
                <p:cNvPr id="111" name="Group 17"/>
                <p:cNvGrpSpPr/>
                <p:nvPr/>
              </p:nvGrpSpPr>
              <p:grpSpPr>
                <a:xfrm>
                  <a:off x="7855364" y="3064334"/>
                  <a:ext cx="4565274" cy="1889529"/>
                  <a:chOff x="5893223" y="3064329"/>
                  <a:chExt cx="3424945" cy="1889529"/>
                </a:xfrm>
              </p:grpSpPr>
              <p:cxnSp>
                <p:nvCxnSpPr>
                  <p:cNvPr id="114" name="Straight Arrow Connector 113"/>
                  <p:cNvCxnSpPr/>
                  <p:nvPr/>
                </p:nvCxnSpPr>
                <p:spPr>
                  <a:xfrm>
                    <a:off x="7105650" y="3089729"/>
                    <a:ext cx="11236" cy="3392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086600" y="3064329"/>
                    <a:ext cx="121375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5893223" y="3425370"/>
                    <a:ext cx="2304726" cy="457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SG" sz="3200" b="1" dirty="0" smtClean="0">
                        <a:solidFill>
                          <a:schemeClr val="tx1"/>
                        </a:solidFill>
                        <a:latin typeface="NikoshBAN" pitchFamily="2" charset="0"/>
                        <a:cs typeface="NikoshBAN" pitchFamily="2" charset="0"/>
                      </a:rPr>
                      <a:t>?</a:t>
                    </a:r>
                    <a:endParaRPr lang="en-US" sz="3200" b="1" dirty="0">
                      <a:solidFill>
                        <a:schemeClr val="tx1"/>
                      </a:solidFill>
                      <a:latin typeface="NikoshBAN" pitchFamily="2" charset="0"/>
                      <a:cs typeface="NikoshBAN" pitchFamily="2" charset="0"/>
                    </a:endParaRPr>
                  </a:p>
                </p:txBody>
              </p:sp>
              <p:sp>
                <p:nvSpPr>
                  <p:cNvPr id="117" name="Rectangle 116"/>
                  <p:cNvSpPr/>
                  <p:nvPr/>
                </p:nvSpPr>
                <p:spPr>
                  <a:xfrm>
                    <a:off x="7450469" y="4496658"/>
                    <a:ext cx="1867699"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SG" sz="3200" b="1" dirty="0" smtClean="0">
                        <a:solidFill>
                          <a:schemeClr val="tx1"/>
                        </a:solidFill>
                        <a:latin typeface="NikoshBAN" pitchFamily="2" charset="0"/>
                        <a:cs typeface="NikoshBAN" pitchFamily="2" charset="0"/>
                      </a:rPr>
                      <a:t>?</a:t>
                    </a:r>
                    <a:endParaRPr lang="en-US" sz="3200" b="1" dirty="0">
                      <a:solidFill>
                        <a:schemeClr val="tx1"/>
                      </a:solidFill>
                      <a:latin typeface="NikoshBAN" pitchFamily="2" charset="0"/>
                      <a:cs typeface="NikoshBAN" pitchFamily="2" charset="0"/>
                    </a:endParaRPr>
                  </a:p>
                </p:txBody>
              </p:sp>
            </p:grpSp>
            <p:pic>
              <p:nvPicPr>
                <p:cNvPr id="112" name="Picture 111" descr="২.png"/>
                <p:cNvPicPr>
                  <a:picLocks noChangeAspect="1"/>
                </p:cNvPicPr>
                <p:nvPr/>
              </p:nvPicPr>
              <p:blipFill>
                <a:blip r:embed="rId5" cstate="print"/>
                <a:stretch>
                  <a:fillRect/>
                </a:stretch>
              </p:blipFill>
              <p:spPr>
                <a:xfrm>
                  <a:off x="8519595" y="3932843"/>
                  <a:ext cx="1363705" cy="1375918"/>
                </a:xfrm>
                <a:prstGeom prst="rect">
                  <a:avLst/>
                </a:prstGeom>
              </p:spPr>
            </p:pic>
            <p:pic>
              <p:nvPicPr>
                <p:cNvPr id="113" name="Picture 112" descr="৫.png"/>
                <p:cNvPicPr>
                  <a:picLocks noChangeAspect="1"/>
                </p:cNvPicPr>
                <p:nvPr/>
              </p:nvPicPr>
              <p:blipFill>
                <a:blip r:embed="rId6" cstate="print"/>
                <a:stretch>
                  <a:fillRect/>
                </a:stretch>
              </p:blipFill>
              <p:spPr>
                <a:xfrm>
                  <a:off x="10361612" y="4973369"/>
                  <a:ext cx="1371600" cy="1367542"/>
                </a:xfrm>
                <a:prstGeom prst="rect">
                  <a:avLst/>
                </a:prstGeom>
              </p:spPr>
            </p:pic>
          </p:grpSp>
        </p:grpSp>
      </p:grpSp>
      <p:grpSp>
        <p:nvGrpSpPr>
          <p:cNvPr id="132" name="Group 131"/>
          <p:cNvGrpSpPr/>
          <p:nvPr/>
        </p:nvGrpSpPr>
        <p:grpSpPr>
          <a:xfrm>
            <a:off x="569282" y="116170"/>
            <a:ext cx="10774180" cy="2377782"/>
            <a:chOff x="1371947" y="1052555"/>
            <a:chExt cx="9642416" cy="2707379"/>
          </a:xfrm>
        </p:grpSpPr>
        <p:sp>
          <p:nvSpPr>
            <p:cNvPr id="133" name="Rectangle 132"/>
            <p:cNvSpPr/>
            <p:nvPr/>
          </p:nvSpPr>
          <p:spPr>
            <a:xfrm>
              <a:off x="2958300" y="1713318"/>
              <a:ext cx="8056063" cy="705549"/>
            </a:xfrm>
            <a:prstGeom prst="rect">
              <a:avLst/>
            </a:prstGeom>
            <a:ln w="38100" cmpd="thickThin">
              <a:solidFill>
                <a:schemeClr val="accent5">
                  <a:lumMod val="50000"/>
                </a:schemeClr>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lIns="182880" rtlCol="0" anchor="ctr">
              <a:sp3d extrusionH="57150">
                <a:bevelT w="38100" h="38100"/>
              </a:sp3d>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57200" indent="-457200">
                <a:buFont typeface="Wingdings" panose="05000000000000000000" pitchFamily="2" charset="2"/>
                <a:buChar char="v"/>
              </a:pP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34" name="TextBox 133"/>
            <p:cNvSpPr txBox="1"/>
            <p:nvPr/>
          </p:nvSpPr>
          <p:spPr>
            <a:xfrm>
              <a:off x="2787019" y="1814997"/>
              <a:ext cx="8227343" cy="1944937"/>
            </a:xfrm>
            <a:prstGeom prst="rect">
              <a:avLst/>
            </a:prstGeom>
            <a:noFill/>
          </p:spPr>
          <p:txBody>
            <a:bodyPr wrap="square" rtlCol="0">
              <a:spAutoFit/>
            </a:bodyPr>
            <a:lstStyle/>
            <a:p>
              <a:pPr marL="457200" indent="-457200" algn="ctr">
                <a:buFont typeface="Wingdings" panose="05000000000000000000" pitchFamily="2" charset="2"/>
                <a:buChar char="v"/>
              </a:pPr>
              <a:r>
                <a:rPr lang="en-SG" sz="3500" b="1" dirty="0" smtClean="0">
                  <a:ln w="11430"/>
                  <a:solidFill>
                    <a:srgbClr val="006600"/>
                  </a:solidFill>
                  <a:effectLst>
                    <a:outerShdw blurRad="50800" dist="39000" dir="5460000" algn="tl">
                      <a:srgbClr val="000000">
                        <a:alpha val="38000"/>
                      </a:srgbClr>
                    </a:outerShdw>
                  </a:effectLst>
                  <a:latin typeface="NikoshBAN" pitchFamily="2" charset="0"/>
                  <a:cs typeface="NikoshBAN" pitchFamily="2" charset="0"/>
                </a:rPr>
                <a:t> </a:t>
              </a:r>
              <a:r>
                <a:rPr lang="bn-BD" sz="3500" b="1" dirty="0" smtClean="0">
                  <a:solidFill>
                    <a:srgbClr val="006600"/>
                  </a:solidFill>
                  <a:latin typeface="NikoshBAN" pitchFamily="2" charset="0"/>
                  <a:cs typeface="NikoshBAN" pitchFamily="2" charset="0"/>
                </a:rPr>
                <a:t>উদ্ভিদদেহে ‘?’ চিহ্নিত ভাস্কুলার বান্ডলের অবস্থান লিখ।</a:t>
              </a:r>
              <a:endParaRPr lang="en-US" sz="3500" b="1" dirty="0" smtClean="0">
                <a:solidFill>
                  <a:srgbClr val="006600"/>
                </a:solidFill>
                <a:latin typeface="NikoshBAN" pitchFamily="2" charset="0"/>
                <a:cs typeface="NikoshBAN" pitchFamily="2" charset="0"/>
              </a:endParaRPr>
            </a:p>
            <a:p>
              <a:pPr marL="457200" indent="-457200" algn="ctr">
                <a:buFont typeface="Wingdings" panose="05000000000000000000" pitchFamily="2" charset="2"/>
                <a:buChar char="v"/>
              </a:pPr>
              <a:endParaRPr lang="bn-BD" sz="3500" b="1" dirty="0" smtClean="0">
                <a:ln w="11430"/>
                <a:solidFill>
                  <a:srgbClr val="006600"/>
                </a:solidFill>
                <a:effectLst>
                  <a:outerShdw blurRad="50800" dist="39000" dir="5460000" algn="tl">
                    <a:srgbClr val="000000">
                      <a:alpha val="38000"/>
                    </a:srgbClr>
                  </a:outerShdw>
                </a:effectLst>
                <a:latin typeface="NikoshBAN" pitchFamily="2" charset="0"/>
                <a:cs typeface="NikoshBAN" pitchFamily="2" charset="0"/>
              </a:endParaRPr>
            </a:p>
            <a:p>
              <a:pPr marL="457200" indent="-457200" algn="ctr"/>
              <a:endParaRPr lang="en-US" sz="3500" b="1" dirty="0">
                <a:ln w="11430"/>
                <a:solidFill>
                  <a:srgbClr val="0066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5" name="Rectangle 134">
              <a:extLst>
                <a:ext uri="{FF2B5EF4-FFF2-40B4-BE49-F238E27FC236}">
                  <a16:creationId xmlns="" xmlns:a16="http://schemas.microsoft.com/office/drawing/2014/main" id="{7D61CC0A-49F3-49E4-8BA3-A3422587A14B}"/>
                </a:ext>
              </a:extLst>
            </p:cNvPr>
            <p:cNvSpPr/>
            <p:nvPr/>
          </p:nvSpPr>
          <p:spPr>
            <a:xfrm>
              <a:off x="1872010" y="1052555"/>
              <a:ext cx="720531" cy="2093630"/>
            </a:xfrm>
            <a:prstGeom prst="rect">
              <a:avLst/>
            </a:prstGeom>
            <a:solidFill>
              <a:schemeClr val="accent5">
                <a:lumMod val="5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36" name="Oval 135">
              <a:extLst>
                <a:ext uri="{FF2B5EF4-FFF2-40B4-BE49-F238E27FC236}">
                  <a16:creationId xmlns="" xmlns:a16="http://schemas.microsoft.com/office/drawing/2014/main" id="{E66CFF82-C205-45CC-9E5B-CF29E78990C6}"/>
                </a:ext>
              </a:extLst>
            </p:cNvPr>
            <p:cNvSpPr/>
            <p:nvPr/>
          </p:nvSpPr>
          <p:spPr>
            <a:xfrm>
              <a:off x="1371947" y="1274720"/>
              <a:ext cx="1700214" cy="16656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37" name="Notched Right Arrow 136"/>
            <p:cNvSpPr/>
            <p:nvPr/>
          </p:nvSpPr>
          <p:spPr>
            <a:xfrm rot="16200000">
              <a:off x="1592865" y="1965002"/>
              <a:ext cx="1296736" cy="1005842"/>
            </a:xfrm>
            <a:prstGeom prst="notched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38" name="Oval 137">
              <a:extLst>
                <a:ext uri="{FF2B5EF4-FFF2-40B4-BE49-F238E27FC236}">
                  <a16:creationId xmlns="" xmlns:a16="http://schemas.microsoft.com/office/drawing/2014/main" id="{FF2F21DA-04F9-4CAF-8758-9852D1F9674E}"/>
                </a:ext>
              </a:extLst>
            </p:cNvPr>
            <p:cNvSpPr/>
            <p:nvPr/>
          </p:nvSpPr>
          <p:spPr>
            <a:xfrm>
              <a:off x="1485459" y="1400867"/>
              <a:ext cx="1473189" cy="1426682"/>
            </a:xfrm>
            <a:prstGeom prst="ellipse">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39" name="Rectangle 138">
              <a:extLst>
                <a:ext uri="{FF2B5EF4-FFF2-40B4-BE49-F238E27FC236}">
                  <a16:creationId xmlns="" xmlns:a16="http://schemas.microsoft.com/office/drawing/2014/main" id="{6D4E8B2E-4F62-406A-BCB8-2561B52A8595}"/>
                </a:ext>
              </a:extLst>
            </p:cNvPr>
            <p:cNvSpPr/>
            <p:nvPr/>
          </p:nvSpPr>
          <p:spPr>
            <a:xfrm>
              <a:off x="1548035" y="1657862"/>
              <a:ext cx="1333114" cy="981038"/>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SG" sz="3500" b="1" dirty="0" err="1"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a:t>
              </a:r>
              <a:endParaRPr lang="en-US" sz="35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lnSpc>
                  <a:spcPct val="80000"/>
                </a:lnSpc>
              </a:pPr>
              <a:r>
                <a:rPr lang="en-US" sz="35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3500" b="1" dirty="0">
                <a:solidFill>
                  <a:srgbClr val="C00000"/>
                </a:solidFill>
                <a:effectLst>
                  <a:outerShdw blurRad="38100" dist="38100" dir="2700000" algn="tl">
                    <a:srgbClr val="000000">
                      <a:alpha val="43137"/>
                    </a:srgbClr>
                  </a:outerShdw>
                </a:effectLst>
              </a:endParaRPr>
            </a:p>
          </p:txBody>
        </p:sp>
      </p:grpSp>
      <p:sp>
        <p:nvSpPr>
          <p:cNvPr id="140" name="TextBox 139"/>
          <p:cNvSpPr txBox="1"/>
          <p:nvPr/>
        </p:nvSpPr>
        <p:spPr>
          <a:xfrm>
            <a:off x="4189412" y="685800"/>
            <a:ext cx="5181600" cy="630942"/>
          </a:xfrm>
          <a:prstGeom prst="rect">
            <a:avLst/>
          </a:prstGeom>
          <a:solidFill>
            <a:schemeClr val="tx1"/>
          </a:solidFill>
        </p:spPr>
        <p:txBody>
          <a:bodyPr wrap="square" rtlCol="0">
            <a:spAutoFit/>
          </a:bodyPr>
          <a:lstStyle/>
          <a:p>
            <a:pPr algn="ctr"/>
            <a:r>
              <a:rPr lang="en-SG" sz="3500" b="1" dirty="0" err="1" smtClean="0">
                <a:solidFill>
                  <a:srgbClr val="FFC000"/>
                </a:solidFill>
                <a:latin typeface="NikoshBAN" pitchFamily="2" charset="0"/>
                <a:cs typeface="NikoshBAN" pitchFamily="2" charset="0"/>
              </a:rPr>
              <a:t>উত্তরগুরো</a:t>
            </a:r>
            <a:r>
              <a:rPr lang="en-SG" sz="3500" b="1" dirty="0" smtClean="0">
                <a:solidFill>
                  <a:srgbClr val="FFC000"/>
                </a:solidFill>
                <a:latin typeface="NikoshBAN" pitchFamily="2" charset="0"/>
                <a:cs typeface="NikoshBAN" pitchFamily="2" charset="0"/>
              </a:rPr>
              <a:t> </a:t>
            </a:r>
            <a:r>
              <a:rPr lang="en-SG" sz="3500" b="1" dirty="0" err="1" smtClean="0">
                <a:solidFill>
                  <a:srgbClr val="FFC000"/>
                </a:solidFill>
                <a:latin typeface="NikoshBAN" pitchFamily="2" charset="0"/>
                <a:cs typeface="NikoshBAN" pitchFamily="2" charset="0"/>
              </a:rPr>
              <a:t>মিলিয়ে</a:t>
            </a:r>
            <a:r>
              <a:rPr lang="en-SG" sz="3500" b="1" dirty="0" smtClean="0">
                <a:solidFill>
                  <a:srgbClr val="FFC000"/>
                </a:solidFill>
                <a:latin typeface="NikoshBAN" pitchFamily="2" charset="0"/>
                <a:cs typeface="NikoshBAN" pitchFamily="2" charset="0"/>
              </a:rPr>
              <a:t> </a:t>
            </a:r>
            <a:r>
              <a:rPr lang="en-SG" sz="3500" b="1" dirty="0" err="1" smtClean="0">
                <a:solidFill>
                  <a:srgbClr val="FFC000"/>
                </a:solidFill>
                <a:latin typeface="NikoshBAN" pitchFamily="2" charset="0"/>
                <a:cs typeface="NikoshBAN" pitchFamily="2" charset="0"/>
              </a:rPr>
              <a:t>নাও</a:t>
            </a:r>
            <a:endParaRPr lang="en-US" sz="3500" b="1" dirty="0">
              <a:solidFill>
                <a:srgbClr val="FFC000"/>
              </a:solidFill>
              <a:latin typeface="NikoshBAN" pitchFamily="2" charset="0"/>
              <a:cs typeface="NikoshBAN" pitchFamily="2" charset="0"/>
            </a:endParaRPr>
          </a:p>
        </p:txBody>
      </p:sp>
      <p:sp>
        <p:nvSpPr>
          <p:cNvPr id="142" name="TextBox 141"/>
          <p:cNvSpPr txBox="1"/>
          <p:nvPr/>
        </p:nvSpPr>
        <p:spPr>
          <a:xfrm>
            <a:off x="5865812" y="2667001"/>
            <a:ext cx="2133600" cy="490904"/>
          </a:xfrm>
          <a:prstGeom prst="rect">
            <a:avLst/>
          </a:prstGeom>
          <a:solidFill>
            <a:schemeClr val="tx1"/>
          </a:solidFill>
        </p:spPr>
        <p:txBody>
          <a:bodyPr wrap="square" rtlCol="0">
            <a:spAutoFit/>
          </a:bodyPr>
          <a:lstStyle/>
          <a:p>
            <a:pPr algn="ctr">
              <a:lnSpc>
                <a:spcPct val="90000"/>
              </a:lnSpc>
            </a:pPr>
            <a:r>
              <a:rPr lang="en-SG" sz="2800" b="1" dirty="0" err="1" smtClean="0">
                <a:solidFill>
                  <a:srgbClr val="FFC000"/>
                </a:solidFill>
                <a:latin typeface="NikoshBAN" pitchFamily="2" charset="0"/>
                <a:cs typeface="NikoshBAN" pitchFamily="2" charset="0"/>
              </a:rPr>
              <a:t>মূল</a:t>
            </a:r>
            <a:endParaRPr lang="en-US" sz="2800" b="1" dirty="0">
              <a:solidFill>
                <a:srgbClr val="FFC000"/>
              </a:solidFill>
              <a:latin typeface="NikoshBAN" pitchFamily="2" charset="0"/>
              <a:cs typeface="NikoshBAN" pitchFamily="2" charset="0"/>
            </a:endParaRPr>
          </a:p>
        </p:txBody>
      </p:sp>
      <p:sp>
        <p:nvSpPr>
          <p:cNvPr id="143" name="TextBox 142"/>
          <p:cNvSpPr txBox="1"/>
          <p:nvPr/>
        </p:nvSpPr>
        <p:spPr>
          <a:xfrm>
            <a:off x="5180012" y="4407110"/>
            <a:ext cx="1371600" cy="931024"/>
          </a:xfrm>
          <a:prstGeom prst="rect">
            <a:avLst/>
          </a:prstGeom>
          <a:solidFill>
            <a:schemeClr val="tx1"/>
          </a:solidFill>
        </p:spPr>
        <p:txBody>
          <a:bodyPr wrap="square" rtlCol="0">
            <a:spAutoFit/>
          </a:bodyPr>
          <a:lstStyle/>
          <a:p>
            <a:pPr algn="ctr">
              <a:lnSpc>
                <a:spcPct val="90000"/>
              </a:lnSpc>
            </a:pPr>
            <a:r>
              <a:rPr lang="en-SG" sz="2000" b="1" dirty="0" err="1" smtClean="0">
                <a:solidFill>
                  <a:srgbClr val="FFC000"/>
                </a:solidFill>
                <a:latin typeface="NikoshBAN" pitchFamily="2" charset="0"/>
                <a:cs typeface="NikoshBAN" pitchFamily="2" charset="0"/>
              </a:rPr>
              <a:t>নগ্নবীজী</a:t>
            </a:r>
            <a:r>
              <a:rPr lang="en-SG" sz="2000" b="1" dirty="0" smtClean="0">
                <a:solidFill>
                  <a:srgbClr val="FFC000"/>
                </a:solidFill>
                <a:latin typeface="NikoshBAN" pitchFamily="2" charset="0"/>
                <a:cs typeface="NikoshBAN" pitchFamily="2" charset="0"/>
              </a:rPr>
              <a:t> ও </a:t>
            </a:r>
            <a:r>
              <a:rPr lang="en-SG" sz="2000" b="1" dirty="0" err="1" smtClean="0">
                <a:solidFill>
                  <a:srgbClr val="FFC000"/>
                </a:solidFill>
                <a:latin typeface="NikoshBAN" pitchFamily="2" charset="0"/>
                <a:cs typeface="NikoshBAN" pitchFamily="2" charset="0"/>
              </a:rPr>
              <a:t>দ্বিবীজপত্রী</a:t>
            </a:r>
            <a:r>
              <a:rPr lang="en-SG" sz="2000" b="1" dirty="0" smtClean="0">
                <a:solidFill>
                  <a:srgbClr val="FFC000"/>
                </a:solidFill>
                <a:latin typeface="NikoshBAN" pitchFamily="2" charset="0"/>
                <a:cs typeface="NikoshBAN" pitchFamily="2" charset="0"/>
              </a:rPr>
              <a:t> </a:t>
            </a:r>
            <a:r>
              <a:rPr lang="en-SG" sz="2000" b="1" dirty="0" err="1" smtClean="0">
                <a:solidFill>
                  <a:srgbClr val="FFC000"/>
                </a:solidFill>
                <a:latin typeface="NikoshBAN" pitchFamily="2" charset="0"/>
                <a:cs typeface="NikoshBAN" pitchFamily="2" charset="0"/>
              </a:rPr>
              <a:t>কাণ্ড</a:t>
            </a:r>
            <a:endParaRPr lang="en-US" sz="2000" b="1" dirty="0">
              <a:solidFill>
                <a:srgbClr val="FFC000"/>
              </a:solidFill>
              <a:latin typeface="NikoshBAN" pitchFamily="2" charset="0"/>
              <a:cs typeface="NikoshBAN" pitchFamily="2" charset="0"/>
            </a:endParaRPr>
          </a:p>
        </p:txBody>
      </p:sp>
      <p:sp>
        <p:nvSpPr>
          <p:cNvPr id="144" name="TextBox 143"/>
          <p:cNvSpPr txBox="1"/>
          <p:nvPr/>
        </p:nvSpPr>
        <p:spPr>
          <a:xfrm>
            <a:off x="5195002" y="5588830"/>
            <a:ext cx="1371600" cy="654025"/>
          </a:xfrm>
          <a:prstGeom prst="rect">
            <a:avLst/>
          </a:prstGeom>
          <a:solidFill>
            <a:schemeClr val="tx1"/>
          </a:solidFill>
        </p:spPr>
        <p:txBody>
          <a:bodyPr wrap="square" rtlCol="0">
            <a:spAutoFit/>
          </a:bodyPr>
          <a:lstStyle/>
          <a:p>
            <a:pPr algn="ctr">
              <a:lnSpc>
                <a:spcPct val="90000"/>
              </a:lnSpc>
            </a:pPr>
            <a:r>
              <a:rPr lang="en-SG" sz="2000" b="1" dirty="0" err="1" smtClean="0">
                <a:solidFill>
                  <a:srgbClr val="FFC000"/>
                </a:solidFill>
                <a:latin typeface="NikoshBAN" pitchFamily="2" charset="0"/>
                <a:cs typeface="NikoshBAN" pitchFamily="2" charset="0"/>
              </a:rPr>
              <a:t>একবীজপত্রী</a:t>
            </a:r>
            <a:r>
              <a:rPr lang="en-SG" sz="2000" b="1" dirty="0" smtClean="0">
                <a:solidFill>
                  <a:srgbClr val="FFC000"/>
                </a:solidFill>
                <a:latin typeface="NikoshBAN" pitchFamily="2" charset="0"/>
                <a:cs typeface="NikoshBAN" pitchFamily="2" charset="0"/>
              </a:rPr>
              <a:t> </a:t>
            </a:r>
            <a:r>
              <a:rPr lang="en-SG" sz="2000" b="1" dirty="0" err="1" smtClean="0">
                <a:solidFill>
                  <a:srgbClr val="FFC000"/>
                </a:solidFill>
                <a:latin typeface="NikoshBAN" pitchFamily="2" charset="0"/>
                <a:cs typeface="NikoshBAN" pitchFamily="2" charset="0"/>
              </a:rPr>
              <a:t>কাণ্ড</a:t>
            </a:r>
            <a:endParaRPr lang="en-US" sz="2000" b="1" dirty="0">
              <a:solidFill>
                <a:srgbClr val="FFC000"/>
              </a:solidFill>
              <a:latin typeface="NikoshBAN" pitchFamily="2" charset="0"/>
              <a:cs typeface="NikoshBAN" pitchFamily="2" charset="0"/>
            </a:endParaRPr>
          </a:p>
        </p:txBody>
      </p:sp>
      <p:sp>
        <p:nvSpPr>
          <p:cNvPr id="145" name="TextBox 144"/>
          <p:cNvSpPr txBox="1"/>
          <p:nvPr/>
        </p:nvSpPr>
        <p:spPr>
          <a:xfrm>
            <a:off x="7847012" y="4098560"/>
            <a:ext cx="2819400" cy="400110"/>
          </a:xfrm>
          <a:prstGeom prst="rect">
            <a:avLst/>
          </a:prstGeom>
          <a:solidFill>
            <a:schemeClr val="tx1"/>
          </a:solidFill>
        </p:spPr>
        <p:txBody>
          <a:bodyPr wrap="square" rtlCol="0">
            <a:spAutoFit/>
          </a:bodyPr>
          <a:lstStyle/>
          <a:p>
            <a:r>
              <a:rPr lang="en-SG" sz="2000" b="1" i="1" dirty="0" err="1" smtClean="0">
                <a:solidFill>
                  <a:srgbClr val="FFC000"/>
                </a:solidFill>
                <a:latin typeface="Times New Roman" pitchFamily="18" charset="0"/>
                <a:cs typeface="Times New Roman" pitchFamily="18" charset="0"/>
              </a:rPr>
              <a:t>Selaginella</a:t>
            </a:r>
            <a:r>
              <a:rPr lang="en-SG" sz="2000" b="1" i="1" dirty="0" smtClean="0">
                <a:solidFill>
                  <a:srgbClr val="FFC000"/>
                </a:solidFill>
                <a:latin typeface="Times New Roman" pitchFamily="18" charset="0"/>
                <a:cs typeface="Times New Roman" pitchFamily="18" charset="0"/>
              </a:rPr>
              <a:t>, </a:t>
            </a:r>
            <a:r>
              <a:rPr lang="en-SG" sz="2000" b="1" i="1" dirty="0" err="1" smtClean="0">
                <a:solidFill>
                  <a:srgbClr val="FFC000"/>
                </a:solidFill>
                <a:latin typeface="Times New Roman" pitchFamily="18" charset="0"/>
                <a:cs typeface="Times New Roman" pitchFamily="18" charset="0"/>
              </a:rPr>
              <a:t>Lycopodium</a:t>
            </a:r>
            <a:endParaRPr lang="en-US" sz="2000" b="1" i="1" dirty="0">
              <a:solidFill>
                <a:srgbClr val="FFC000"/>
              </a:solidFill>
              <a:latin typeface="Times New Roman" pitchFamily="18" charset="0"/>
              <a:cs typeface="Times New Roman" pitchFamily="18" charset="0"/>
            </a:endParaRPr>
          </a:p>
        </p:txBody>
      </p:sp>
      <p:sp>
        <p:nvSpPr>
          <p:cNvPr id="147" name="TextBox 146"/>
          <p:cNvSpPr txBox="1"/>
          <p:nvPr/>
        </p:nvSpPr>
        <p:spPr>
          <a:xfrm>
            <a:off x="9767002" y="5090410"/>
            <a:ext cx="2269760" cy="400110"/>
          </a:xfrm>
          <a:prstGeom prst="rect">
            <a:avLst/>
          </a:prstGeom>
          <a:solidFill>
            <a:schemeClr val="tx1"/>
          </a:solidFill>
        </p:spPr>
        <p:txBody>
          <a:bodyPr wrap="square" rtlCol="0">
            <a:spAutoFit/>
          </a:bodyPr>
          <a:lstStyle/>
          <a:p>
            <a:pPr algn="ctr"/>
            <a:r>
              <a:rPr lang="en-SG" sz="2000" b="1" i="1" dirty="0" err="1" smtClean="0">
                <a:solidFill>
                  <a:srgbClr val="FFC000"/>
                </a:solidFill>
                <a:latin typeface="Times New Roman" pitchFamily="18" charset="0"/>
                <a:cs typeface="Times New Roman" pitchFamily="18" charset="0"/>
              </a:rPr>
              <a:t>Draceana</a:t>
            </a:r>
            <a:r>
              <a:rPr lang="en-SG" sz="2000" b="1" i="1" dirty="0" smtClean="0">
                <a:solidFill>
                  <a:srgbClr val="FFC000"/>
                </a:solidFill>
                <a:latin typeface="Times New Roman" pitchFamily="18" charset="0"/>
                <a:cs typeface="Times New Roman" pitchFamily="18" charset="0"/>
              </a:rPr>
              <a:t>, Yucca</a:t>
            </a:r>
            <a:endParaRPr lang="en-US" sz="2000" b="1" i="1" dirty="0">
              <a:solidFill>
                <a:srgbClr val="FFC000"/>
              </a:solidFill>
              <a:latin typeface="Times New Roman" pitchFamily="18" charset="0"/>
              <a:cs typeface="Times New Roman" pitchFamily="18" charset="0"/>
            </a:endParaRPr>
          </a:p>
        </p:txBody>
      </p:sp>
      <p:sp>
        <p:nvSpPr>
          <p:cNvPr id="148" name="TextBox 147"/>
          <p:cNvSpPr txBox="1"/>
          <p:nvPr/>
        </p:nvSpPr>
        <p:spPr>
          <a:xfrm>
            <a:off x="2726622" y="4542020"/>
            <a:ext cx="1752600" cy="766364"/>
          </a:xfrm>
          <a:prstGeom prst="rect">
            <a:avLst/>
          </a:prstGeom>
          <a:solidFill>
            <a:schemeClr val="tx1"/>
          </a:solidFill>
        </p:spPr>
        <p:txBody>
          <a:bodyPr wrap="square" rtlCol="0">
            <a:spAutoFit/>
          </a:bodyPr>
          <a:lstStyle/>
          <a:p>
            <a:pPr algn="ctr">
              <a:lnSpc>
                <a:spcPct val="90000"/>
              </a:lnSpc>
            </a:pPr>
            <a:r>
              <a:rPr lang="en-SG" sz="2400" b="1" dirty="0" err="1" smtClean="0">
                <a:solidFill>
                  <a:srgbClr val="FFC000"/>
                </a:solidFill>
                <a:latin typeface="NikoshBAN" pitchFamily="2" charset="0"/>
                <a:cs typeface="NikoshBAN" pitchFamily="2" charset="0"/>
              </a:rPr>
              <a:t>কুমড়া</a:t>
            </a:r>
            <a:r>
              <a:rPr lang="en-SG" sz="2400" b="1" dirty="0" smtClean="0">
                <a:solidFill>
                  <a:srgbClr val="FFC000"/>
                </a:solidFill>
                <a:latin typeface="NikoshBAN" pitchFamily="2" charset="0"/>
                <a:cs typeface="NikoshBAN" pitchFamily="2" charset="0"/>
              </a:rPr>
              <a:t> ও </a:t>
            </a:r>
            <a:r>
              <a:rPr lang="en-SG" sz="2400" b="1" dirty="0" err="1" smtClean="0">
                <a:solidFill>
                  <a:srgbClr val="FFC000"/>
                </a:solidFill>
                <a:latin typeface="NikoshBAN" pitchFamily="2" charset="0"/>
                <a:cs typeface="NikoshBAN" pitchFamily="2" charset="0"/>
              </a:rPr>
              <a:t>লাউ</a:t>
            </a:r>
            <a:r>
              <a:rPr lang="en-SG" sz="2400" b="1" dirty="0" smtClean="0">
                <a:solidFill>
                  <a:srgbClr val="FFC000"/>
                </a:solidFill>
                <a:latin typeface="NikoshBAN" pitchFamily="2" charset="0"/>
                <a:cs typeface="NikoshBAN" pitchFamily="2" charset="0"/>
              </a:rPr>
              <a:t> </a:t>
            </a:r>
            <a:r>
              <a:rPr lang="en-SG" sz="2400" b="1" dirty="0" err="1" smtClean="0">
                <a:solidFill>
                  <a:srgbClr val="FFC000"/>
                </a:solidFill>
                <a:latin typeface="NikoshBAN" pitchFamily="2" charset="0"/>
                <a:cs typeface="NikoshBAN" pitchFamily="2" charset="0"/>
              </a:rPr>
              <a:t>কাণ্ড</a:t>
            </a:r>
            <a:endParaRPr lang="en-US" sz="2400" b="1" dirty="0">
              <a:solidFill>
                <a:srgbClr val="FFC000"/>
              </a:solidFill>
              <a:latin typeface="NikoshBAN" pitchFamily="2" charset="0"/>
              <a:cs typeface="NikoshBAN" pitchFamily="2"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1000" fill="hold"/>
                                        <p:tgtEl>
                                          <p:spTgt spid="132"/>
                                        </p:tgtEl>
                                        <p:attrNameLst>
                                          <p:attrName>ppt_w</p:attrName>
                                        </p:attrNameLst>
                                      </p:cBhvr>
                                      <p:tavLst>
                                        <p:tav tm="0">
                                          <p:val>
                                            <p:fltVal val="0"/>
                                          </p:val>
                                        </p:tav>
                                        <p:tav tm="100000">
                                          <p:val>
                                            <p:strVal val="#ppt_w"/>
                                          </p:val>
                                        </p:tav>
                                      </p:tavLst>
                                    </p:anim>
                                    <p:anim calcmode="lin" valueType="num">
                                      <p:cBhvr>
                                        <p:cTn id="8" dur="1000" fill="hold"/>
                                        <p:tgtEl>
                                          <p:spTgt spid="132"/>
                                        </p:tgtEl>
                                        <p:attrNameLst>
                                          <p:attrName>ppt_h</p:attrName>
                                        </p:attrNameLst>
                                      </p:cBhvr>
                                      <p:tavLst>
                                        <p:tav tm="0">
                                          <p:val>
                                            <p:fltVal val="0"/>
                                          </p:val>
                                        </p:tav>
                                        <p:tav tm="100000">
                                          <p:val>
                                            <p:strVal val="#ppt_h"/>
                                          </p:val>
                                        </p:tav>
                                      </p:tavLst>
                                    </p:anim>
                                    <p:anim calcmode="lin" valueType="num">
                                      <p:cBhvr>
                                        <p:cTn id="9" dur="1000" fill="hold"/>
                                        <p:tgtEl>
                                          <p:spTgt spid="1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dissolve">
                                      <p:cBhvr>
                                        <p:cTn id="14" dur="500"/>
                                        <p:tgtEl>
                                          <p:spTgt spid="13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32"/>
                                        </p:tgtEl>
                                      </p:cBhvr>
                                    </p:animEffect>
                                    <p:set>
                                      <p:cBhvr>
                                        <p:cTn id="19" dur="1" fill="hold">
                                          <p:stCondLst>
                                            <p:cond delay="499"/>
                                          </p:stCondLst>
                                        </p:cTn>
                                        <p:tgtEl>
                                          <p:spTgt spid="132"/>
                                        </p:tgtEl>
                                        <p:attrNameLst>
                                          <p:attrName>style.visibility</p:attrName>
                                        </p:attrNameLst>
                                      </p:cBhvr>
                                      <p:to>
                                        <p:strVal val="hidden"/>
                                      </p:to>
                                    </p:se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dissolve">
                                      <p:cBhvr>
                                        <p:cTn id="23" dur="2000"/>
                                        <p:tgtEl>
                                          <p:spTgt spid="140"/>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dissolve">
                                      <p:cBhvr>
                                        <p:cTn id="27" dur="2000"/>
                                        <p:tgtEl>
                                          <p:spTgt spid="142"/>
                                        </p:tgtEl>
                                      </p:cBhvr>
                                    </p:animEffec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dissolve">
                                      <p:cBhvr>
                                        <p:cTn id="31" dur="2000"/>
                                        <p:tgtEl>
                                          <p:spTgt spid="148"/>
                                        </p:tgtEl>
                                      </p:cBhvr>
                                    </p:animEffect>
                                  </p:childTnLst>
                                </p:cTn>
                              </p:par>
                            </p:childTnLst>
                          </p:cTn>
                        </p:par>
                        <p:par>
                          <p:cTn id="32" fill="hold">
                            <p:stCondLst>
                              <p:cond delay="6500"/>
                            </p:stCondLst>
                            <p:childTnLst>
                              <p:par>
                                <p:cTn id="33" presetID="9" presetClass="entr" presetSubtype="0" fill="hold" grpId="0" nodeType="after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dissolve">
                                      <p:cBhvr>
                                        <p:cTn id="35" dur="2000"/>
                                        <p:tgtEl>
                                          <p:spTgt spid="143"/>
                                        </p:tgtEl>
                                      </p:cBhvr>
                                    </p:animEffect>
                                  </p:childTnLst>
                                </p:cTn>
                              </p:par>
                            </p:childTnLst>
                          </p:cTn>
                        </p:par>
                        <p:par>
                          <p:cTn id="36" fill="hold">
                            <p:stCondLst>
                              <p:cond delay="8500"/>
                            </p:stCondLst>
                            <p:childTnLst>
                              <p:par>
                                <p:cTn id="37" presetID="9" presetClass="entr" presetSubtype="0" fill="hold" grpId="0" nodeType="afterEffect">
                                  <p:stCondLst>
                                    <p:cond delay="0"/>
                                  </p:stCondLst>
                                  <p:childTnLst>
                                    <p:set>
                                      <p:cBhvr>
                                        <p:cTn id="38" dur="1" fill="hold">
                                          <p:stCondLst>
                                            <p:cond delay="0"/>
                                          </p:stCondLst>
                                        </p:cTn>
                                        <p:tgtEl>
                                          <p:spTgt spid="144"/>
                                        </p:tgtEl>
                                        <p:attrNameLst>
                                          <p:attrName>style.visibility</p:attrName>
                                        </p:attrNameLst>
                                      </p:cBhvr>
                                      <p:to>
                                        <p:strVal val="visible"/>
                                      </p:to>
                                    </p:set>
                                    <p:animEffect transition="in" filter="dissolve">
                                      <p:cBhvr>
                                        <p:cTn id="39" dur="2000"/>
                                        <p:tgtEl>
                                          <p:spTgt spid="144"/>
                                        </p:tgtEl>
                                      </p:cBhvr>
                                    </p:animEffect>
                                  </p:childTnLst>
                                </p:cTn>
                              </p:par>
                            </p:childTnLst>
                          </p:cTn>
                        </p:par>
                        <p:par>
                          <p:cTn id="40" fill="hold">
                            <p:stCondLst>
                              <p:cond delay="10500"/>
                            </p:stCondLst>
                            <p:childTnLst>
                              <p:par>
                                <p:cTn id="41" presetID="9" presetClass="entr" presetSubtype="0" fill="hold" grpId="0" nodeType="afterEffect">
                                  <p:stCondLst>
                                    <p:cond delay="0"/>
                                  </p:stCondLst>
                                  <p:childTnLst>
                                    <p:set>
                                      <p:cBhvr>
                                        <p:cTn id="42" dur="1" fill="hold">
                                          <p:stCondLst>
                                            <p:cond delay="0"/>
                                          </p:stCondLst>
                                        </p:cTn>
                                        <p:tgtEl>
                                          <p:spTgt spid="145"/>
                                        </p:tgtEl>
                                        <p:attrNameLst>
                                          <p:attrName>style.visibility</p:attrName>
                                        </p:attrNameLst>
                                      </p:cBhvr>
                                      <p:to>
                                        <p:strVal val="visible"/>
                                      </p:to>
                                    </p:set>
                                    <p:animEffect transition="in" filter="dissolve">
                                      <p:cBhvr>
                                        <p:cTn id="43" dur="2000"/>
                                        <p:tgtEl>
                                          <p:spTgt spid="145"/>
                                        </p:tgtEl>
                                      </p:cBhvr>
                                    </p:animEffect>
                                  </p:childTnLst>
                                </p:cTn>
                              </p:par>
                            </p:childTnLst>
                          </p:cTn>
                        </p:par>
                        <p:par>
                          <p:cTn id="44" fill="hold">
                            <p:stCondLst>
                              <p:cond delay="12500"/>
                            </p:stCondLst>
                            <p:childTnLst>
                              <p:par>
                                <p:cTn id="45" presetID="9" presetClass="entr" presetSubtype="0"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dissolve">
                                      <p:cBhvr>
                                        <p:cTn id="47" dur="2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2" grpId="0" animBg="1"/>
      <p:bldP spid="143" grpId="0" animBg="1"/>
      <p:bldP spid="144" grpId="0" animBg="1"/>
      <p:bldP spid="145" grpId="0" animBg="1"/>
      <p:bldP spid="147" grpId="0" animBg="1"/>
      <p:bldP spid="1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8"/>
          <p:cNvSpPr txBox="1">
            <a:spLocks/>
          </p:cNvSpPr>
          <p:nvPr/>
        </p:nvSpPr>
        <p:spPr>
          <a:xfrm>
            <a:off x="3351213" y="532177"/>
            <a:ext cx="5943600" cy="703263"/>
          </a:xfrm>
          <a:prstGeom prst="rect">
            <a:avLst/>
          </a:prstGeom>
          <a:solidFill>
            <a:srgbClr val="002060"/>
          </a:solidFill>
          <a:ln>
            <a:solidFill>
              <a:schemeClr val="tx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bn-BD" sz="4500" b="1" dirty="0" smtClean="0">
                <a:solidFill>
                  <a:srgbClr val="FFC000"/>
                </a:solidFill>
                <a:latin typeface="NikoshBAN" panose="02000000000000000000" pitchFamily="2" charset="0"/>
                <a:ea typeface="+mn-ea"/>
                <a:cs typeface="NikoshBAN" panose="02000000000000000000" pitchFamily="2" charset="0"/>
              </a:rPr>
              <a:t>ভাস্কুলার </a:t>
            </a:r>
            <a:r>
              <a:rPr lang="en-SG" sz="4500" b="1" dirty="0" err="1" smtClean="0">
                <a:solidFill>
                  <a:srgbClr val="FFC000"/>
                </a:solidFill>
                <a:latin typeface="NikoshBAN" panose="02000000000000000000" pitchFamily="2" charset="0"/>
                <a:ea typeface="+mn-ea"/>
                <a:cs typeface="NikoshBAN" panose="02000000000000000000" pitchFamily="2" charset="0"/>
              </a:rPr>
              <a:t>টিস্যু</a:t>
            </a:r>
            <a:r>
              <a:rPr lang="bn-BD" sz="4500" b="1" dirty="0" smtClean="0">
                <a:solidFill>
                  <a:srgbClr val="FFC000"/>
                </a:solidFill>
                <a:latin typeface="NikoshBAN" panose="02000000000000000000" pitchFamily="2" charset="0"/>
                <a:ea typeface="+mn-ea"/>
                <a:cs typeface="NikoshBAN" panose="02000000000000000000" pitchFamily="2" charset="0"/>
              </a:rPr>
              <a:t>র কাজ</a:t>
            </a:r>
            <a:endParaRPr lang="en-US" sz="4500" b="1" dirty="0" smtClean="0">
              <a:solidFill>
                <a:srgbClr val="FFC000"/>
              </a:solidFill>
              <a:latin typeface="NikoshBAN" panose="02000000000000000000" pitchFamily="2" charset="0"/>
              <a:ea typeface="+mn-ea"/>
              <a:cs typeface="NikoshBAN" panose="02000000000000000000" pitchFamily="2" charset="0"/>
            </a:endParaRPr>
          </a:p>
        </p:txBody>
      </p:sp>
      <p:sp>
        <p:nvSpPr>
          <p:cNvPr id="2" name="Content Placeholder 1"/>
          <p:cNvSpPr>
            <a:spLocks noGrp="1"/>
          </p:cNvSpPr>
          <p:nvPr>
            <p:ph idx="1"/>
          </p:nvPr>
        </p:nvSpPr>
        <p:spPr>
          <a:xfrm>
            <a:off x="836612" y="3991133"/>
            <a:ext cx="10820400" cy="2362197"/>
          </a:xfrm>
        </p:spPr>
        <p:txBody>
          <a:bodyPr>
            <a:normAutofit/>
          </a:bodyPr>
          <a:lstStyle/>
          <a:p>
            <a:pPr algn="just" fontAlgn="t">
              <a:spcBef>
                <a:spcPts val="0"/>
              </a:spcBef>
              <a:buClr>
                <a:srgbClr val="C00000"/>
              </a:buClr>
              <a:buFont typeface="Wingdings" pitchFamily="2" charset="2"/>
              <a:buChar char="§"/>
            </a:pPr>
            <a:r>
              <a:rPr lang="bn-BD" sz="3500" b="1" dirty="0" smtClean="0">
                <a:solidFill>
                  <a:srgbClr val="002060"/>
                </a:solidFill>
                <a:latin typeface="NikoshBAN" panose="02000000000000000000" pitchFamily="2" charset="0"/>
                <a:cs typeface="NikoshBAN" panose="02000000000000000000" pitchFamily="2" charset="0"/>
              </a:rPr>
              <a:t>জাইলেম টিস্যু উদ্ভিদের বিভিন্ন অংশে পানি ও দ্রবীভূত খাদ্যরস পরিবহন করে।</a:t>
            </a:r>
            <a:endParaRPr lang="en-US" sz="3500" b="1" dirty="0">
              <a:solidFill>
                <a:srgbClr val="002060"/>
              </a:solidFill>
              <a:latin typeface="NikoshBAN" panose="02000000000000000000" pitchFamily="2" charset="0"/>
              <a:cs typeface="NikoshBAN" panose="02000000000000000000" pitchFamily="2" charset="0"/>
            </a:endParaRPr>
          </a:p>
          <a:p>
            <a:pPr algn="just">
              <a:spcBef>
                <a:spcPts val="0"/>
              </a:spcBef>
              <a:buClr>
                <a:srgbClr val="C00000"/>
              </a:buClr>
              <a:buFont typeface="Wingdings" pitchFamily="2" charset="2"/>
              <a:buChar char="§"/>
            </a:pPr>
            <a:r>
              <a:rPr lang="bn-BD" sz="3500" b="1" dirty="0" smtClean="0">
                <a:solidFill>
                  <a:srgbClr val="002060"/>
                </a:solidFill>
                <a:latin typeface="NikoshBAN" panose="02000000000000000000" pitchFamily="2" charset="0"/>
                <a:cs typeface="NikoshBAN" panose="02000000000000000000" pitchFamily="2" charset="0"/>
              </a:rPr>
              <a:t>ফ্লোয়েম টিস্যু উদ্ভিদের সবুজ অংশে প্রস্তুতকৃত খাদ্য দেহের প্রয়োজন অনুযায়ী বিভিন্ন অংশে পৌঁছে দেয়।</a:t>
            </a:r>
            <a:endParaRPr lang="en-US" sz="3500" b="1" dirty="0">
              <a:solidFill>
                <a:srgbClr val="002060"/>
              </a:solidFill>
              <a:latin typeface="NikoshBAN" panose="02000000000000000000" pitchFamily="2" charset="0"/>
              <a:cs typeface="NikoshBAN" panose="02000000000000000000" pitchFamily="2" charset="0"/>
            </a:endParaRPr>
          </a:p>
          <a:p>
            <a:pPr algn="just">
              <a:spcBef>
                <a:spcPts val="0"/>
              </a:spcBef>
              <a:buClr>
                <a:srgbClr val="C00000"/>
              </a:buClr>
              <a:buFont typeface="Wingdings" pitchFamily="2" charset="2"/>
              <a:buChar char="§"/>
            </a:pPr>
            <a:r>
              <a:rPr lang="bn-BD" sz="3500" b="1" dirty="0" smtClean="0">
                <a:solidFill>
                  <a:srgbClr val="002060"/>
                </a:solidFill>
                <a:latin typeface="NikoshBAN" panose="02000000000000000000" pitchFamily="2" charset="0"/>
                <a:cs typeface="NikoshBAN" panose="02000000000000000000" pitchFamily="2" charset="0"/>
              </a:rPr>
              <a:t>জাইলেম ও </a:t>
            </a:r>
            <a:r>
              <a:rPr lang="bn-BD" sz="3500" b="1" dirty="0">
                <a:solidFill>
                  <a:srgbClr val="002060"/>
                </a:solidFill>
                <a:latin typeface="NikoshBAN" panose="02000000000000000000" pitchFamily="2" charset="0"/>
                <a:cs typeface="NikoshBAN" panose="02000000000000000000" pitchFamily="2" charset="0"/>
              </a:rPr>
              <a:t>ফ্লোয়েম </a:t>
            </a:r>
            <a:r>
              <a:rPr lang="bn-BD" sz="3500" b="1" dirty="0" smtClean="0">
                <a:solidFill>
                  <a:srgbClr val="002060"/>
                </a:solidFill>
                <a:latin typeface="NikoshBAN" panose="02000000000000000000" pitchFamily="2" charset="0"/>
                <a:cs typeface="NikoshBAN" panose="02000000000000000000" pitchFamily="2" charset="0"/>
              </a:rPr>
              <a:t>টিস্যু সম্মিলতভাবে উদ্ভিদ দেহকে দৃঢ়তা প্রদান করে।</a:t>
            </a:r>
            <a:endParaRPr lang="en-US" sz="3500" b="1" dirty="0">
              <a:solidFill>
                <a:srgbClr val="002060"/>
              </a:solidFill>
            </a:endParaRPr>
          </a:p>
        </p:txBody>
      </p:sp>
      <p:pic>
        <p:nvPicPr>
          <p:cNvPr id="5" name="Picture 4" descr="1.24.7 Xylem and phloem in trees cross section.jpg"/>
          <p:cNvPicPr>
            <a:picLocks noChangeAspect="1"/>
          </p:cNvPicPr>
          <p:nvPr/>
        </p:nvPicPr>
        <p:blipFill>
          <a:blip r:embed="rId2"/>
          <a:stretch>
            <a:fillRect/>
          </a:stretch>
        </p:blipFill>
        <p:spPr>
          <a:xfrm>
            <a:off x="4113212" y="1295400"/>
            <a:ext cx="3733800" cy="2489200"/>
          </a:xfrm>
          <a:prstGeom prst="rect">
            <a:avLst/>
          </a:prstGeom>
        </p:spPr>
      </p:pic>
    </p:spTree>
    <p:extLst>
      <p:ext uri="{BB962C8B-B14F-4D97-AF65-F5344CB8AC3E}">
        <p14:creationId xmlns:p14="http://schemas.microsoft.com/office/powerpoint/2010/main" xmlns="" val="231419684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15" presetClass="entr" presetSubtype="0" fill="hold" grpId="0"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xmlns="" val="1080399989"/>
              </p:ext>
            </p:extLst>
          </p:nvPr>
        </p:nvGraphicFramePr>
        <p:xfrm>
          <a:off x="2665412" y="2514600"/>
          <a:ext cx="8763000" cy="3509651"/>
        </p:xfrm>
        <a:graphic>
          <a:graphicData uri="http://schemas.openxmlformats.org/drawingml/2006/table">
            <a:tbl>
              <a:tblPr firstRow="1" bandRow="1">
                <a:effectLst/>
                <a:tableStyleId>{35758FB7-9AC5-4552-8A53-C91805E547FA}</a:tableStyleId>
              </a:tblPr>
              <a:tblGrid>
                <a:gridCol w="3699261"/>
                <a:gridCol w="2415844"/>
                <a:gridCol w="2647895"/>
              </a:tblGrid>
              <a:tr h="467988">
                <a:tc>
                  <a:txBody>
                    <a:bodyPr/>
                    <a:lstStyle/>
                    <a:p>
                      <a:pPr algn="ctr"/>
                      <a:r>
                        <a:rPr lang="bn-BD" sz="3500" b="1" dirty="0" smtClean="0">
                          <a:solidFill>
                            <a:schemeClr val="tx1"/>
                          </a:solidFill>
                          <a:latin typeface="NikoshBAN" pitchFamily="2" charset="0"/>
                          <a:cs typeface="NikoshBAN" pitchFamily="2" charset="0"/>
                        </a:rPr>
                        <a:t>পার্থক্যের</a:t>
                      </a:r>
                      <a:r>
                        <a:rPr lang="bn-BD" sz="3500" b="1" baseline="0" dirty="0" smtClean="0">
                          <a:solidFill>
                            <a:schemeClr val="tx1"/>
                          </a:solidFill>
                          <a:latin typeface="NikoshBAN" pitchFamily="2" charset="0"/>
                          <a:cs typeface="NikoshBAN" pitchFamily="2" charset="0"/>
                        </a:rPr>
                        <a:t> বিষয়</a:t>
                      </a:r>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bn-BD" sz="3500" b="1" dirty="0" smtClean="0">
                          <a:solidFill>
                            <a:schemeClr val="tx1"/>
                          </a:solidFill>
                          <a:latin typeface="NikoshBAN" pitchFamily="2" charset="0"/>
                          <a:cs typeface="NikoshBAN" pitchFamily="2" charset="0"/>
                        </a:rPr>
                        <a:t>জাইলেম</a:t>
                      </a:r>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bn-BD" sz="3500" b="1" dirty="0" smtClean="0">
                          <a:solidFill>
                            <a:schemeClr val="tx1"/>
                          </a:solidFill>
                          <a:latin typeface="NikoshBAN" pitchFamily="2" charset="0"/>
                          <a:cs typeface="NikoshBAN" pitchFamily="2" charset="0"/>
                        </a:rPr>
                        <a:t>ফ্লোয়েম</a:t>
                      </a:r>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85268">
                <a:tc>
                  <a:txBody>
                    <a:bodyPr/>
                    <a:lstStyle/>
                    <a:p>
                      <a:r>
                        <a:rPr lang="bn-BD" sz="3500" b="1" dirty="0" smtClean="0">
                          <a:solidFill>
                            <a:schemeClr val="tx1"/>
                          </a:solidFill>
                          <a:latin typeface="NikoshBAN" pitchFamily="2" charset="0"/>
                          <a:cs typeface="NikoshBAN" pitchFamily="2" charset="0"/>
                        </a:rPr>
                        <a:t>কাজ</a:t>
                      </a:r>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3500" b="1" dirty="0">
                        <a:solidFill>
                          <a:schemeClr val="tx1"/>
                        </a:solidFill>
                        <a:latin typeface="NikoshBAN" pitchFamily="2" charset="0"/>
                        <a:cs typeface="NikoshBAN" pitchFamily="2"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829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3500" b="1" dirty="0" smtClean="0">
                          <a:solidFill>
                            <a:schemeClr val="tx1"/>
                          </a:solidFill>
                          <a:latin typeface="NikoshBAN" pitchFamily="2" charset="0"/>
                          <a:cs typeface="NikoshBAN" pitchFamily="2" charset="0"/>
                        </a:rPr>
                        <a:t>পরিবহন দিকমুখিতা</a:t>
                      </a:r>
                      <a:endParaRPr lang="en-US" sz="3500" b="1" dirty="0" smtClean="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85268">
                <a:tc>
                  <a:txBody>
                    <a:bodyPr/>
                    <a:lstStyle/>
                    <a:p>
                      <a:r>
                        <a:rPr lang="bn-BD" sz="3500" b="1" dirty="0" smtClean="0">
                          <a:solidFill>
                            <a:schemeClr val="tx1"/>
                          </a:solidFill>
                          <a:latin typeface="NikoshBAN" pitchFamily="2" charset="0"/>
                          <a:cs typeface="NikoshBAN" pitchFamily="2" charset="0"/>
                        </a:rPr>
                        <a:t>অবস্থান</a:t>
                      </a:r>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85268">
                <a:tc>
                  <a:txBody>
                    <a:bodyPr/>
                    <a:lstStyle/>
                    <a:p>
                      <a:r>
                        <a:rPr lang="bn-BD" sz="3500" b="1" dirty="0" smtClean="0">
                          <a:solidFill>
                            <a:schemeClr val="tx1"/>
                          </a:solidFill>
                          <a:latin typeface="NikoshBAN" pitchFamily="2" charset="0"/>
                          <a:cs typeface="NikoshBAN" pitchFamily="2" charset="0"/>
                        </a:rPr>
                        <a:t>উপাদান</a:t>
                      </a:r>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35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4367662" y="6324600"/>
            <a:ext cx="2844059"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bg1"/>
                </a:solidFill>
                <a:latin typeface="NikoshBAN" pitchFamily="2" charset="0"/>
                <a:cs typeface="NikoshBAN" pitchFamily="2" charset="0"/>
              </a:rPr>
              <a:t>সময় </a:t>
            </a:r>
            <a:r>
              <a:rPr lang="en-US" sz="2800" dirty="0" smtClean="0">
                <a:solidFill>
                  <a:schemeClr val="bg1"/>
                </a:solidFill>
                <a:latin typeface="Times New Roman" pitchFamily="18" charset="0"/>
                <a:cs typeface="NikoshBAN" pitchFamily="2" charset="0"/>
              </a:rPr>
              <a:t>: </a:t>
            </a:r>
            <a:r>
              <a:rPr lang="en-US" sz="2800" dirty="0" smtClean="0">
                <a:solidFill>
                  <a:schemeClr val="bg1"/>
                </a:solidFill>
                <a:latin typeface="NikoshBAN" pitchFamily="2" charset="0"/>
                <a:cs typeface="NikoshBAN" pitchFamily="2" charset="0"/>
              </a:rPr>
              <a:t>5</a:t>
            </a:r>
            <a:r>
              <a:rPr lang="bn-BD" sz="2800" dirty="0" smtClean="0">
                <a:solidFill>
                  <a:schemeClr val="bg1"/>
                </a:solidFill>
                <a:latin typeface="NikoshBAN" pitchFamily="2" charset="0"/>
                <a:cs typeface="NikoshBAN" pitchFamily="2" charset="0"/>
              </a:rPr>
              <a:t> মিনিট</a:t>
            </a:r>
            <a:endParaRPr lang="en-US" sz="2800" dirty="0">
              <a:solidFill>
                <a:schemeClr val="bg1"/>
              </a:solidFill>
              <a:latin typeface="NikoshBAN" pitchFamily="2" charset="0"/>
              <a:cs typeface="NikoshBAN" pitchFamily="2" charset="0"/>
            </a:endParaRPr>
          </a:p>
        </p:txBody>
      </p:sp>
      <p:grpSp>
        <p:nvGrpSpPr>
          <p:cNvPr id="7" name="Group 6"/>
          <p:cNvGrpSpPr/>
          <p:nvPr/>
        </p:nvGrpSpPr>
        <p:grpSpPr>
          <a:xfrm>
            <a:off x="1065212" y="304422"/>
            <a:ext cx="10376189" cy="3033388"/>
            <a:chOff x="1400175" y="591615"/>
            <a:chExt cx="9685315" cy="3033388"/>
          </a:xfrm>
        </p:grpSpPr>
        <p:sp>
          <p:nvSpPr>
            <p:cNvPr id="8" name="Rectangle 7"/>
            <p:cNvSpPr/>
            <p:nvPr/>
          </p:nvSpPr>
          <p:spPr>
            <a:xfrm>
              <a:off x="2958300" y="1788268"/>
              <a:ext cx="8127190" cy="705549"/>
            </a:xfrm>
            <a:prstGeom prst="rect">
              <a:avLst/>
            </a:prstGeom>
            <a:ln w="38100" cmpd="thickThin">
              <a:solidFill>
                <a:schemeClr val="accent5">
                  <a:lumMod val="50000"/>
                </a:schemeClr>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lIns="182880" rtlCol="0" anchor="ctr">
              <a:sp3d extrusionH="57150">
                <a:bevelT w="38100" h="38100"/>
              </a:sp3d>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57200" indent="-457200">
                <a:buFont typeface="Wingdings" panose="05000000000000000000" pitchFamily="2" charset="2"/>
                <a:buChar char="v"/>
              </a:pP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2787019" y="1814997"/>
              <a:ext cx="8227344" cy="707886"/>
            </a:xfrm>
            <a:prstGeom prst="rect">
              <a:avLst/>
            </a:prstGeom>
            <a:noFill/>
          </p:spPr>
          <p:txBody>
            <a:bodyPr wrap="square" rtlCol="0">
              <a:spAutoFit/>
            </a:bodyPr>
            <a:lstStyle/>
            <a:p>
              <a:pPr marL="457200" indent="-457200" algn="ctr">
                <a:buFont typeface="Wingdings" panose="05000000000000000000" pitchFamily="2" charset="2"/>
                <a:buChar char="v"/>
              </a:pPr>
              <a:r>
                <a:rPr lang="en-SG" sz="4000" b="1" dirty="0" smtClean="0">
                  <a:ln w="11430"/>
                  <a:solidFill>
                    <a:srgbClr val="006600"/>
                  </a:solidFill>
                  <a:effectLst>
                    <a:outerShdw blurRad="50800" dist="39000" dir="5460000" algn="tl">
                      <a:srgbClr val="000000">
                        <a:alpha val="38000"/>
                      </a:srgbClr>
                    </a:outerShdw>
                  </a:effectLst>
                  <a:latin typeface="NikoshBAN" pitchFamily="2" charset="0"/>
                  <a:cs typeface="NikoshBAN" pitchFamily="2" charset="0"/>
                </a:rPr>
                <a:t> </a:t>
              </a:r>
              <a:r>
                <a:rPr lang="bn-BD" sz="4000" b="1" dirty="0" smtClean="0">
                  <a:ln w="11430"/>
                  <a:solidFill>
                    <a:srgbClr val="006600"/>
                  </a:solidFill>
                  <a:effectLst>
                    <a:outerShdw blurRad="50800" dist="39000" dir="5460000" algn="tl">
                      <a:srgbClr val="000000">
                        <a:alpha val="38000"/>
                      </a:srgbClr>
                    </a:outerShdw>
                  </a:effectLst>
                  <a:latin typeface="NikoshBAN" pitchFamily="2" charset="0"/>
                  <a:cs typeface="NikoshBAN" pitchFamily="2" charset="0"/>
                </a:rPr>
                <a:t>জাইলেম ও ফ্লোয়েম টিস্যুর তুলনা কর।</a:t>
              </a:r>
              <a:endParaRPr lang="en-US" sz="4000" b="1" dirty="0" smtClean="0">
                <a:ln w="11430"/>
                <a:solidFill>
                  <a:srgbClr val="0066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Rectangle 9">
              <a:extLst>
                <a:ext uri="{FF2B5EF4-FFF2-40B4-BE49-F238E27FC236}">
                  <a16:creationId xmlns="" xmlns:a16="http://schemas.microsoft.com/office/drawing/2014/main" id="{7D61CC0A-49F3-49E4-8BA3-A3422587A14B}"/>
                </a:ext>
              </a:extLst>
            </p:cNvPr>
            <p:cNvSpPr/>
            <p:nvPr/>
          </p:nvSpPr>
          <p:spPr>
            <a:xfrm>
              <a:off x="1900238" y="591615"/>
              <a:ext cx="720531" cy="3033388"/>
            </a:xfrm>
            <a:prstGeom prst="rect">
              <a:avLst/>
            </a:prstGeom>
            <a:solidFill>
              <a:schemeClr val="accent5">
                <a:lumMod val="5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2" name="Oval 11">
              <a:extLst>
                <a:ext uri="{FF2B5EF4-FFF2-40B4-BE49-F238E27FC236}">
                  <a16:creationId xmlns="" xmlns:a16="http://schemas.microsoft.com/office/drawing/2014/main" id="{E66CFF82-C205-45CC-9E5B-CF29E78990C6}"/>
                </a:ext>
              </a:extLst>
            </p:cNvPr>
            <p:cNvSpPr/>
            <p:nvPr/>
          </p:nvSpPr>
          <p:spPr>
            <a:xfrm>
              <a:off x="1400175" y="1274720"/>
              <a:ext cx="1700214" cy="16656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3" name="Notched Right Arrow 12"/>
            <p:cNvSpPr/>
            <p:nvPr/>
          </p:nvSpPr>
          <p:spPr>
            <a:xfrm rot="16200000">
              <a:off x="1431733" y="2268457"/>
              <a:ext cx="1618999" cy="1005842"/>
            </a:xfrm>
            <a:prstGeom prst="notched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4" name="Oval 13">
              <a:extLst>
                <a:ext uri="{FF2B5EF4-FFF2-40B4-BE49-F238E27FC236}">
                  <a16:creationId xmlns="" xmlns:a16="http://schemas.microsoft.com/office/drawing/2014/main" id="{FF2F21DA-04F9-4CAF-8758-9852D1F9674E}"/>
                </a:ext>
              </a:extLst>
            </p:cNvPr>
            <p:cNvSpPr/>
            <p:nvPr/>
          </p:nvSpPr>
          <p:spPr>
            <a:xfrm>
              <a:off x="1513687" y="1400867"/>
              <a:ext cx="1473189" cy="1426682"/>
            </a:xfrm>
            <a:prstGeom prst="ellipse">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 xmlns:a16="http://schemas.microsoft.com/office/drawing/2014/main" id="{6D4E8B2E-4F62-406A-BCB8-2561B52A8595}"/>
                </a:ext>
              </a:extLst>
            </p:cNvPr>
            <p:cNvSpPr/>
            <p:nvPr/>
          </p:nvSpPr>
          <p:spPr>
            <a:xfrm>
              <a:off x="1548035" y="1567922"/>
              <a:ext cx="1333114" cy="1209563"/>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US" sz="4400" b="1" dirty="0" err="1"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a:t>
              </a:r>
              <a:r>
                <a:rPr lang="en-US" sz="44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lnSpc>
                  <a:spcPct val="80000"/>
                </a:lnSpc>
              </a:pPr>
              <a:r>
                <a:rPr lang="en-US" sz="44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4400" b="1" dirty="0">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86983818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sz="half" idx="1"/>
            <p:extLst>
              <p:ext uri="{D42A27DB-BD31-4B8C-83A1-F6EECF244321}">
                <p14:modId xmlns:p14="http://schemas.microsoft.com/office/powerpoint/2010/main" xmlns="" val="2732046530"/>
              </p:ext>
            </p:extLst>
          </p:nvPr>
        </p:nvGraphicFramePr>
        <p:xfrm>
          <a:off x="914162" y="1254180"/>
          <a:ext cx="10665222" cy="5181068"/>
        </p:xfrm>
        <a:graphic>
          <a:graphicData uri="http://schemas.openxmlformats.org/drawingml/2006/table">
            <a:tbl>
              <a:tblPr firstRow="1" bandRow="1">
                <a:tableStyleId>{3C2FFA5D-87B4-456A-9821-1D502468CF0F}</a:tableStyleId>
              </a:tblPr>
              <a:tblGrid>
                <a:gridCol w="2665650"/>
                <a:gridCol w="4038600"/>
                <a:gridCol w="3960972"/>
              </a:tblGrid>
              <a:tr h="533400">
                <a:tc>
                  <a:txBody>
                    <a:bodyPr/>
                    <a:lstStyle/>
                    <a:p>
                      <a:pPr algn="ctr"/>
                      <a:r>
                        <a:rPr lang="bn-BD" sz="3200" b="1" dirty="0" smtClean="0">
                          <a:solidFill>
                            <a:schemeClr val="tx1"/>
                          </a:solidFill>
                          <a:latin typeface="NikoshBAN" pitchFamily="2" charset="0"/>
                          <a:cs typeface="NikoshBAN" pitchFamily="2" charset="0"/>
                        </a:rPr>
                        <a:t>পার্থক্যের</a:t>
                      </a:r>
                      <a:r>
                        <a:rPr lang="bn-BD" sz="3200" b="1" baseline="0" dirty="0" smtClean="0">
                          <a:solidFill>
                            <a:schemeClr val="tx1"/>
                          </a:solidFill>
                          <a:latin typeface="NikoshBAN" pitchFamily="2" charset="0"/>
                          <a:cs typeface="NikoshBAN" pitchFamily="2" charset="0"/>
                        </a:rPr>
                        <a:t> বিষয়</a:t>
                      </a:r>
                      <a:endParaRPr lang="en-US" sz="32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bn-BD" sz="3200" b="1" dirty="0" smtClean="0">
                          <a:solidFill>
                            <a:schemeClr val="tx1"/>
                          </a:solidFill>
                          <a:latin typeface="NikoshBAN" pitchFamily="2" charset="0"/>
                          <a:cs typeface="NikoshBAN" pitchFamily="2" charset="0"/>
                        </a:rPr>
                        <a:t>জাইলেম</a:t>
                      </a:r>
                      <a:endParaRPr lang="en-US" sz="32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bn-BD" sz="3200" b="1" dirty="0" smtClean="0">
                          <a:solidFill>
                            <a:schemeClr val="tx1"/>
                          </a:solidFill>
                          <a:latin typeface="NikoshBAN" pitchFamily="2" charset="0"/>
                          <a:cs typeface="NikoshBAN" pitchFamily="2" charset="0"/>
                        </a:rPr>
                        <a:t>ফ্লোয়েম</a:t>
                      </a:r>
                      <a:endParaRPr lang="en-US" sz="3200" b="1" dirty="0">
                        <a:solidFill>
                          <a:schemeClr val="tx1"/>
                        </a:solidFill>
                        <a:latin typeface="NikoshBAN" pitchFamily="2" charset="0"/>
                        <a:cs typeface="NikoshBAN" pitchFamily="2" charset="0"/>
                      </a:endParaRPr>
                    </a:p>
                  </a:txBody>
                  <a:tcPr marL="121888" marR="1218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295400">
                <a:tc>
                  <a:txBody>
                    <a:bodyPr/>
                    <a:lstStyle/>
                    <a:p>
                      <a:r>
                        <a:rPr lang="bn-BD" sz="3200" b="1" dirty="0" smtClean="0">
                          <a:solidFill>
                            <a:schemeClr val="tx1"/>
                          </a:solidFill>
                          <a:latin typeface="NikoshBAN" pitchFamily="2" charset="0"/>
                          <a:cs typeface="NikoshBAN" pitchFamily="2" charset="0"/>
                        </a:rPr>
                        <a:t>কাজ</a:t>
                      </a:r>
                      <a:endParaRPr lang="en-US" sz="3200" b="1" dirty="0">
                        <a:solidFill>
                          <a:schemeClr val="tx1"/>
                        </a:solidFill>
                        <a:latin typeface="NikoshBAN" pitchFamily="2" charset="0"/>
                        <a:cs typeface="NikoshBAN" pitchFamily="2" charset="0"/>
                      </a:endParaRPr>
                    </a:p>
                  </a:txBody>
                  <a:tcPr marL="121888" marR="12188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bn-BD" sz="3200" b="1" dirty="0" smtClean="0">
                          <a:solidFill>
                            <a:schemeClr val="tx1"/>
                          </a:solidFill>
                          <a:latin typeface="NikoshBAN" pitchFamily="2" charset="0"/>
                          <a:cs typeface="NikoshBAN" pitchFamily="2" charset="0"/>
                        </a:rPr>
                        <a:t>পানি ও খনিজ</a:t>
                      </a:r>
                      <a:r>
                        <a:rPr lang="bn-BD" sz="3200" b="1" baseline="0" dirty="0" smtClean="0">
                          <a:solidFill>
                            <a:schemeClr val="tx1"/>
                          </a:solidFill>
                          <a:latin typeface="NikoshBAN" pitchFamily="2" charset="0"/>
                          <a:cs typeface="NikoshBAN" pitchFamily="2" charset="0"/>
                        </a:rPr>
                        <a:t> লবণ মূল থেকে সবুজ অংশে পরিবহন করে</a:t>
                      </a:r>
                      <a:endParaRPr lang="en-US" sz="3200" b="1" dirty="0">
                        <a:solidFill>
                          <a:schemeClr val="tx1"/>
                        </a:solidFill>
                        <a:latin typeface="NikoshBAN" pitchFamily="2" charset="0"/>
                        <a:cs typeface="NikoshBAN" pitchFamily="2" charset="0"/>
                      </a:endParaRPr>
                    </a:p>
                  </a:txBody>
                  <a:tcPr marL="121888" marR="12188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খাদ্য ও পুষ্টি</a:t>
                      </a:r>
                      <a:r>
                        <a:rPr lang="bn-BD" sz="3200" b="1" baseline="0" dirty="0" smtClean="0">
                          <a:solidFill>
                            <a:schemeClr val="tx1"/>
                          </a:solidFill>
                          <a:latin typeface="NikoshBAN" pitchFamily="2" charset="0"/>
                          <a:cs typeface="NikoshBAN" pitchFamily="2" charset="0"/>
                        </a:rPr>
                        <a:t> সবুজ অংশ থেকে সারা দেহে পরিবহন করে</a:t>
                      </a:r>
                      <a:endParaRPr lang="en-US" sz="3200" b="1" dirty="0" smtClean="0">
                        <a:solidFill>
                          <a:schemeClr val="tx1"/>
                        </a:solidFill>
                        <a:latin typeface="NikoshBAN" pitchFamily="2" charset="0"/>
                        <a:cs typeface="NikoshBAN" pitchFamily="2" charset="0"/>
                      </a:endParaRPr>
                    </a:p>
                  </a:txBody>
                  <a:tcPr marL="121888" marR="12188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পরিবহন দিকমুখিতা</a:t>
                      </a:r>
                      <a:endParaRPr lang="en-US" sz="3200" b="1" dirty="0" smtClean="0">
                        <a:solidFill>
                          <a:schemeClr val="tx1"/>
                        </a:solidFill>
                        <a:latin typeface="NikoshBAN" pitchFamily="2" charset="0"/>
                        <a:cs typeface="NikoshBAN" pitchFamily="2" charset="0"/>
                      </a:endParaRPr>
                    </a:p>
                  </a:txBody>
                  <a:tcPr marL="121888" marR="12188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bn-BD" sz="3200" b="1" dirty="0" smtClean="0">
                          <a:solidFill>
                            <a:schemeClr val="tx1"/>
                          </a:solidFill>
                          <a:latin typeface="NikoshBAN" pitchFamily="2" charset="0"/>
                          <a:cs typeface="NikoshBAN" pitchFamily="2" charset="0"/>
                        </a:rPr>
                        <a:t>একমুখী (নিচ</a:t>
                      </a:r>
                      <a:r>
                        <a:rPr lang="bn-BD" sz="3200" b="1" baseline="0" dirty="0" smtClean="0">
                          <a:solidFill>
                            <a:schemeClr val="tx1"/>
                          </a:solidFill>
                          <a:latin typeface="NikoshBAN" pitchFamily="2" charset="0"/>
                          <a:cs typeface="NikoshBAN" pitchFamily="2" charset="0"/>
                        </a:rPr>
                        <a:t> থেকে উপর</a:t>
                      </a:r>
                      <a:r>
                        <a:rPr lang="bn-BD" sz="3200" b="1" dirty="0" smtClean="0">
                          <a:solidFill>
                            <a:schemeClr val="tx1"/>
                          </a:solidFill>
                          <a:latin typeface="NikoshBAN" pitchFamily="2" charset="0"/>
                          <a:cs typeface="NikoshBAN" pitchFamily="2" charset="0"/>
                        </a:rPr>
                        <a:t>)</a:t>
                      </a:r>
                      <a:endParaRPr lang="en-US" sz="3200" b="1" dirty="0">
                        <a:solidFill>
                          <a:schemeClr val="tx1"/>
                        </a:solidFill>
                        <a:latin typeface="NikoshBAN" pitchFamily="2" charset="0"/>
                        <a:cs typeface="NikoshBAN" pitchFamily="2" charset="0"/>
                      </a:endParaRPr>
                    </a:p>
                  </a:txBody>
                  <a:tcPr marL="121888" marR="12188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bn-BD" sz="3200" b="1" dirty="0" smtClean="0">
                          <a:solidFill>
                            <a:schemeClr val="tx1"/>
                          </a:solidFill>
                          <a:latin typeface="NikoshBAN" pitchFamily="2" charset="0"/>
                          <a:cs typeface="NikoshBAN" pitchFamily="2" charset="0"/>
                        </a:rPr>
                        <a:t>দ্বিমুখী</a:t>
                      </a:r>
                      <a:endParaRPr lang="en-US" sz="3200" b="1" dirty="0">
                        <a:solidFill>
                          <a:schemeClr val="tx1"/>
                        </a:solidFill>
                        <a:latin typeface="NikoshBAN" pitchFamily="2" charset="0"/>
                        <a:cs typeface="NikoshBAN" pitchFamily="2" charset="0"/>
                      </a:endParaRPr>
                    </a:p>
                  </a:txBody>
                  <a:tcPr marL="121888" marR="12188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85268">
                <a:tc>
                  <a:txBody>
                    <a:bodyPr/>
                    <a:lstStyle/>
                    <a:p>
                      <a:r>
                        <a:rPr lang="bn-BD" sz="3200" b="1" dirty="0" smtClean="0">
                          <a:solidFill>
                            <a:schemeClr val="tx1"/>
                          </a:solidFill>
                          <a:latin typeface="NikoshBAN" pitchFamily="2" charset="0"/>
                          <a:cs typeface="NikoshBAN" pitchFamily="2" charset="0"/>
                        </a:rPr>
                        <a:t>অবস্থান</a:t>
                      </a:r>
                      <a:endParaRPr lang="en-US" sz="3200" b="1" dirty="0">
                        <a:solidFill>
                          <a:schemeClr val="tx1"/>
                        </a:solidFill>
                        <a:latin typeface="NikoshBAN" pitchFamily="2" charset="0"/>
                        <a:cs typeface="NikoshBAN" pitchFamily="2" charset="0"/>
                      </a:endParaRPr>
                    </a:p>
                  </a:txBody>
                  <a:tcPr marL="121888" marR="12188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bn-BD" sz="3200" b="1" dirty="0" smtClean="0">
                          <a:solidFill>
                            <a:schemeClr val="tx1"/>
                          </a:solidFill>
                          <a:latin typeface="NikoshBAN" pitchFamily="2" charset="0"/>
                          <a:cs typeface="NikoshBAN" pitchFamily="2" charset="0"/>
                        </a:rPr>
                        <a:t>মূল, কাণ্ড ও</a:t>
                      </a:r>
                      <a:r>
                        <a:rPr lang="bn-BD" sz="3200" b="1" baseline="0" dirty="0" smtClean="0">
                          <a:solidFill>
                            <a:schemeClr val="tx1"/>
                          </a:solidFill>
                          <a:latin typeface="NikoshBAN" pitchFamily="2" charset="0"/>
                          <a:cs typeface="NikoshBAN" pitchFamily="2" charset="0"/>
                        </a:rPr>
                        <a:t> পাতা</a:t>
                      </a:r>
                      <a:endParaRPr lang="en-US" sz="3200" b="1" dirty="0">
                        <a:solidFill>
                          <a:schemeClr val="tx1"/>
                        </a:solidFill>
                        <a:latin typeface="NikoshBAN" pitchFamily="2" charset="0"/>
                        <a:cs typeface="NikoshBAN" pitchFamily="2" charset="0"/>
                      </a:endParaRPr>
                    </a:p>
                  </a:txBody>
                  <a:tcPr marL="121888" marR="12188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মূল, কাণ্ড ও</a:t>
                      </a:r>
                      <a:r>
                        <a:rPr lang="bn-BD" sz="3200" b="1" baseline="0" dirty="0" smtClean="0">
                          <a:solidFill>
                            <a:schemeClr val="tx1"/>
                          </a:solidFill>
                          <a:latin typeface="NikoshBAN" pitchFamily="2" charset="0"/>
                          <a:cs typeface="NikoshBAN" pitchFamily="2" charset="0"/>
                        </a:rPr>
                        <a:t> পাতা</a:t>
                      </a:r>
                      <a:endParaRPr lang="en-US" sz="3200" b="1" dirty="0" smtClean="0">
                        <a:solidFill>
                          <a:schemeClr val="tx1"/>
                        </a:solidFill>
                        <a:latin typeface="NikoshBAN" pitchFamily="2" charset="0"/>
                        <a:cs typeface="NikoshBAN" pitchFamily="2" charset="0"/>
                      </a:endParaRPr>
                    </a:p>
                  </a:txBody>
                  <a:tcPr marL="121888" marR="12188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85268">
                <a:tc>
                  <a:txBody>
                    <a:bodyPr/>
                    <a:lstStyle/>
                    <a:p>
                      <a:r>
                        <a:rPr lang="bn-BD" sz="3200" b="1" dirty="0" smtClean="0">
                          <a:solidFill>
                            <a:schemeClr val="tx1"/>
                          </a:solidFill>
                          <a:latin typeface="NikoshBAN" pitchFamily="2" charset="0"/>
                          <a:cs typeface="NikoshBAN" pitchFamily="2" charset="0"/>
                        </a:rPr>
                        <a:t>উপাদান</a:t>
                      </a:r>
                      <a:endParaRPr lang="en-US" sz="3200" b="1" dirty="0">
                        <a:solidFill>
                          <a:schemeClr val="tx1"/>
                        </a:solidFill>
                        <a:latin typeface="NikoshBAN" pitchFamily="2" charset="0"/>
                        <a:cs typeface="NikoshBAN" pitchFamily="2" charset="0"/>
                      </a:endParaRPr>
                    </a:p>
                  </a:txBody>
                  <a:tcPr marL="121888" marR="12188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bn-BD" sz="3200" b="1" dirty="0" smtClean="0">
                          <a:solidFill>
                            <a:schemeClr val="tx1"/>
                          </a:solidFill>
                          <a:latin typeface="NikoshBAN" pitchFamily="2" charset="0"/>
                          <a:cs typeface="NikoshBAN" pitchFamily="2" charset="0"/>
                        </a:rPr>
                        <a:t>ট্রাকিড,</a:t>
                      </a:r>
                      <a:r>
                        <a:rPr lang="bn-BD" sz="3200" b="1" baseline="0" dirty="0" smtClean="0">
                          <a:solidFill>
                            <a:schemeClr val="tx1"/>
                          </a:solidFill>
                          <a:latin typeface="NikoshBAN" pitchFamily="2" charset="0"/>
                          <a:cs typeface="NikoshBAN" pitchFamily="2" charset="0"/>
                        </a:rPr>
                        <a:t> ভেসেল, জাইলেম প্যারেনকাইমা, জাইলেম ফাইবার</a:t>
                      </a:r>
                      <a:endParaRPr lang="en-US" sz="3200" b="1" dirty="0">
                        <a:solidFill>
                          <a:schemeClr val="tx1"/>
                        </a:solidFill>
                        <a:latin typeface="NikoshBAN" pitchFamily="2" charset="0"/>
                        <a:cs typeface="NikoshBAN" pitchFamily="2" charset="0"/>
                      </a:endParaRPr>
                    </a:p>
                  </a:txBody>
                  <a:tcPr marL="121888" marR="12188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সীভনল,</a:t>
                      </a:r>
                      <a:r>
                        <a:rPr lang="bn-BD" sz="3200" b="1" baseline="0" dirty="0" smtClean="0">
                          <a:solidFill>
                            <a:schemeClr val="tx1"/>
                          </a:solidFill>
                          <a:latin typeface="NikoshBAN" pitchFamily="2" charset="0"/>
                          <a:cs typeface="NikoshBAN" pitchFamily="2" charset="0"/>
                        </a:rPr>
                        <a:t> সঙ্গীকোষ, ফ্লোয়েম প্যারেনকাইমা, ফ্লোয়েম ফাইবার</a:t>
                      </a:r>
                      <a:endParaRPr lang="en-US" sz="3200" b="1" dirty="0" smtClean="0">
                        <a:solidFill>
                          <a:schemeClr val="tx1"/>
                        </a:solidFill>
                        <a:latin typeface="NikoshBAN" pitchFamily="2" charset="0"/>
                        <a:cs typeface="NikoshBAN" pitchFamily="2" charset="0"/>
                      </a:endParaRPr>
                    </a:p>
                  </a:txBody>
                  <a:tcPr marL="121888" marR="12188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8" name="Title 8"/>
          <p:cNvSpPr txBox="1">
            <a:spLocks/>
          </p:cNvSpPr>
          <p:nvPr/>
        </p:nvSpPr>
        <p:spPr>
          <a:xfrm>
            <a:off x="3275012" y="439737"/>
            <a:ext cx="5943600" cy="703263"/>
          </a:xfrm>
          <a:prstGeom prst="rect">
            <a:avLst/>
          </a:prstGeom>
          <a:solidFill>
            <a:srgbClr val="002060"/>
          </a:solidFill>
          <a:ln>
            <a:solidFill>
              <a:schemeClr val="tx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bn-BD" sz="4400" b="1" dirty="0" smtClean="0">
                <a:solidFill>
                  <a:srgbClr val="FFC000"/>
                </a:solidFill>
                <a:latin typeface="NikoshBAN" panose="02000000000000000000" pitchFamily="2" charset="0"/>
                <a:cs typeface="NikoshBAN" panose="02000000000000000000" pitchFamily="2" charset="0"/>
              </a:rPr>
              <a:t>এবার কর্মপত্রের উত্তর মিলিয়ে নাও</a:t>
            </a:r>
            <a:endParaRPr lang="en-US" sz="4400" b="1"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05999185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1012" y="1485280"/>
            <a:ext cx="9829800" cy="4610720"/>
          </a:xfrm>
        </p:spPr>
        <p:txBody>
          <a:bodyPr>
            <a:noAutofit/>
          </a:bodyPr>
          <a:lstStyle/>
          <a:p>
            <a:pPr marL="0" indent="0" algn="just" fontAlgn="t">
              <a:spcBef>
                <a:spcPts val="0"/>
              </a:spcBef>
              <a:buNone/>
            </a:pPr>
            <a:r>
              <a:rPr lang="bn-BD" sz="3600" b="1" dirty="0">
                <a:solidFill>
                  <a:srgbClr val="006600"/>
                </a:solidFill>
                <a:latin typeface="NikoshBAN" panose="02000000000000000000" pitchFamily="2" charset="0"/>
                <a:cs typeface="NikoshBAN" panose="02000000000000000000" pitchFamily="2" charset="0"/>
              </a:rPr>
              <a:t>মা খাবার তৈরি করে; অমি তা তার ভাইয়ের কাছে পৌঁছে দিল। অমি ভাবলো তার পঠিত বিষয়ে টিস্যুর এমন দুটি অংশ আছে যা তার কাজের সাথে চমৎকারভাবে মিলে যায়। এর প্রথম অংশটি পাতা পর্যন্ত আর দ্বিতীয় অংশটি</a:t>
            </a:r>
            <a:r>
              <a:rPr lang="en-US" sz="3600" b="1" dirty="0">
                <a:solidFill>
                  <a:srgbClr val="006600"/>
                </a:solidFill>
                <a:latin typeface="NikoshBAN" panose="02000000000000000000" pitchFamily="2" charset="0"/>
                <a:cs typeface="NikoshBAN" panose="02000000000000000000" pitchFamily="2" charset="0"/>
              </a:rPr>
              <a:t> </a:t>
            </a:r>
            <a:r>
              <a:rPr lang="bn-BD" sz="3600" b="1" dirty="0">
                <a:solidFill>
                  <a:srgbClr val="006600"/>
                </a:solidFill>
                <a:latin typeface="NikoshBAN" panose="02000000000000000000" pitchFamily="2" charset="0"/>
                <a:cs typeface="NikoshBAN" panose="02000000000000000000" pitchFamily="2" charset="0"/>
              </a:rPr>
              <a:t>উদ্ভিদের বাকি অংশে বস্তু পরিবহন করে।</a:t>
            </a:r>
          </a:p>
          <a:p>
            <a:pPr fontAlgn="t">
              <a:spcBef>
                <a:spcPts val="0"/>
              </a:spcBef>
              <a:buNone/>
              <a:tabLst>
                <a:tab pos="10058400" algn="r"/>
              </a:tabLst>
            </a:pPr>
            <a:r>
              <a:rPr lang="bn-BD" sz="3600" b="1" dirty="0">
                <a:solidFill>
                  <a:srgbClr val="002060"/>
                </a:solidFill>
                <a:latin typeface="NikoshBAN" panose="02000000000000000000" pitchFamily="2" charset="0"/>
                <a:cs typeface="NikoshBAN" panose="02000000000000000000" pitchFamily="2" charset="0"/>
              </a:rPr>
              <a:t>ক) ভাস্কুলার টিস্যু কাকে বলে?	১</a:t>
            </a:r>
          </a:p>
          <a:p>
            <a:pPr fontAlgn="t">
              <a:spcBef>
                <a:spcPts val="0"/>
              </a:spcBef>
              <a:buNone/>
              <a:tabLst>
                <a:tab pos="10058400" algn="r"/>
              </a:tabLst>
            </a:pPr>
            <a:r>
              <a:rPr lang="bn-BD" sz="3600" b="1" dirty="0">
                <a:solidFill>
                  <a:srgbClr val="002060"/>
                </a:solidFill>
                <a:latin typeface="NikoshBAN" panose="02000000000000000000" pitchFamily="2" charset="0"/>
                <a:cs typeface="NikoshBAN" panose="02000000000000000000" pitchFamily="2" charset="0"/>
              </a:rPr>
              <a:t>খ) অরীয় ভাস্কুলার বাণ্ডল বলতে কী বুঝায়?	২</a:t>
            </a:r>
          </a:p>
          <a:p>
            <a:pPr fontAlgn="t">
              <a:spcBef>
                <a:spcPts val="0"/>
              </a:spcBef>
              <a:buNone/>
              <a:tabLst>
                <a:tab pos="10058400" algn="r"/>
              </a:tabLst>
            </a:pPr>
            <a:r>
              <a:rPr lang="bn-BD" sz="3600" b="1" dirty="0">
                <a:solidFill>
                  <a:srgbClr val="002060"/>
                </a:solidFill>
                <a:latin typeface="NikoshBAN" panose="02000000000000000000" pitchFamily="2" charset="0"/>
                <a:cs typeface="NikoshBAN" panose="02000000000000000000" pitchFamily="2" charset="0"/>
              </a:rPr>
              <a:t>গ) উদ্দীপকে নির্দেশিত টিস্যু দুটির মিলিত অবস্থার শ্রেণিবিন্যাস কর।	৩</a:t>
            </a:r>
          </a:p>
          <a:p>
            <a:pPr fontAlgn="t">
              <a:spcBef>
                <a:spcPts val="0"/>
              </a:spcBef>
              <a:buNone/>
              <a:tabLst>
                <a:tab pos="10058400" algn="r"/>
              </a:tabLst>
            </a:pPr>
            <a:r>
              <a:rPr lang="bn-BD" sz="3600" b="1" dirty="0">
                <a:solidFill>
                  <a:srgbClr val="002060"/>
                </a:solidFill>
                <a:latin typeface="NikoshBAN" panose="02000000000000000000" pitchFamily="2" charset="0"/>
                <a:cs typeface="NikoshBAN" panose="02000000000000000000" pitchFamily="2" charset="0"/>
              </a:rPr>
              <a:t>ঘ) উদ্দীপকে নির্দেশিত টিস্যুতন্ত্রের শারীরবৃত্তীয় কাজ বিশ্লেষণ কর।	৪</a:t>
            </a:r>
          </a:p>
        </p:txBody>
      </p:sp>
      <p:sp>
        <p:nvSpPr>
          <p:cNvPr id="4" name="TextBox 3"/>
          <p:cNvSpPr txBox="1"/>
          <p:nvPr/>
        </p:nvSpPr>
        <p:spPr>
          <a:xfrm>
            <a:off x="2577966" y="417095"/>
            <a:ext cx="7267074" cy="784830"/>
          </a:xfrm>
          <a:prstGeom prst="rect">
            <a:avLst/>
          </a:prstGeom>
          <a:solidFill>
            <a:srgbClr val="FFC000"/>
          </a:solidFill>
          <a:ln w="28575">
            <a:solidFill>
              <a:schemeClr val="tx1"/>
            </a:solidFill>
          </a:ln>
        </p:spPr>
        <p:txBody>
          <a:bodyPr wrap="square" rtlCol="0">
            <a:spAutoFit/>
          </a:bodyPr>
          <a:lstStyle/>
          <a:p>
            <a:pPr algn="ctr"/>
            <a:r>
              <a:rPr lang="en-SG" sz="4500" b="1" dirty="0" err="1" smtClean="0">
                <a:solidFill>
                  <a:srgbClr val="006600"/>
                </a:solidFill>
                <a:latin typeface="NikoshBAN" panose="02000000000000000000" pitchFamily="2" charset="0"/>
                <a:cs typeface="NikoshBAN" panose="02000000000000000000" pitchFamily="2" charset="0"/>
              </a:rPr>
              <a:t>মূল্যায়ন</a:t>
            </a:r>
            <a:endParaRPr lang="en-US" sz="4500" b="1" dirty="0" smtClean="0">
              <a:solidFill>
                <a:srgbClr val="006600"/>
              </a:solidFill>
              <a:latin typeface="NikoshBAN" panose="02000000000000000000" pitchFamily="2" charset="0"/>
              <a:cs typeface="NikoshBAN" panose="02000000000000000000" pitchFamily="2" charset="0"/>
            </a:endParaRPr>
          </a:p>
        </p:txBody>
      </p:sp>
      <p:pic>
        <p:nvPicPr>
          <p:cNvPr id="5" name="Picture 4" descr="d3aa5f7deeddb9abd5cfc8b392deb67d.jpg"/>
          <p:cNvPicPr>
            <a:picLocks noChangeAspect="1"/>
          </p:cNvPicPr>
          <p:nvPr/>
        </p:nvPicPr>
        <p:blipFill>
          <a:blip r:embed="rId3"/>
          <a:srcRect l="8853" r="64963"/>
          <a:stretch>
            <a:fillRect/>
          </a:stretch>
        </p:blipFill>
        <p:spPr>
          <a:xfrm>
            <a:off x="-1588" y="0"/>
            <a:ext cx="1066800" cy="6858000"/>
          </a:xfrm>
          <a:prstGeom prst="rect">
            <a:avLst/>
          </a:prstGeom>
        </p:spPr>
      </p:pic>
    </p:spTree>
    <p:extLst>
      <p:ext uri="{BB962C8B-B14F-4D97-AF65-F5344CB8AC3E}">
        <p14:creationId xmlns:p14="http://schemas.microsoft.com/office/powerpoint/2010/main" xmlns="" val="299322513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
                                        <p:tgtEl>
                                          <p:spTgt spid="2">
                                            <p:txEl>
                                              <p:pRg st="0" end="0"/>
                                            </p:txEl>
                                          </p:spTgt>
                                        </p:tgtEl>
                                      </p:cBhvr>
                                    </p:animEffect>
                                    <p:anim calcmode="lin" valueType="num">
                                      <p:cBhvr>
                                        <p:cTn id="21"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100"/>
                                        <p:tgtEl>
                                          <p:spTgt spid="2">
                                            <p:txEl>
                                              <p:pRg st="1" end="1"/>
                                            </p:txEl>
                                          </p:spTgt>
                                        </p:tgtEl>
                                      </p:cBhvr>
                                    </p:animEffect>
                                    <p:anim calcmode="lin" valueType="num">
                                      <p:cBhvr>
                                        <p:cTn id="30"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1"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fade">
                                      <p:cBhvr>
                                        <p:cTn id="38" dur="100"/>
                                        <p:tgtEl>
                                          <p:spTgt spid="2">
                                            <p:txEl>
                                              <p:pRg st="2" end="2"/>
                                            </p:txEl>
                                          </p:spTgt>
                                        </p:tgtEl>
                                      </p:cBhvr>
                                    </p:animEffect>
                                    <p:anim calcmode="lin" valueType="num">
                                      <p:cBhvr>
                                        <p:cTn id="39"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0"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3" presetClass="entr" presetSubtype="0"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fade">
                                      <p:cBhvr>
                                        <p:cTn id="47" dur="100"/>
                                        <p:tgtEl>
                                          <p:spTgt spid="2">
                                            <p:txEl>
                                              <p:pRg st="3" end="3"/>
                                            </p:txEl>
                                          </p:spTgt>
                                        </p:tgtEl>
                                      </p:cBhvr>
                                    </p:animEffect>
                                    <p:anim calcmode="lin" valueType="num">
                                      <p:cBhvr>
                                        <p:cTn id="48" dur="4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9" dur="400" fill="hold"/>
                                        <p:tgtEl>
                                          <p:spTgt spid="2">
                                            <p:txEl>
                                              <p:pRg st="3" end="3"/>
                                            </p:txEl>
                                          </p:spTgt>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2">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2">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grpId="0" nodeType="click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fade">
                                      <p:cBhvr>
                                        <p:cTn id="56" dur="100"/>
                                        <p:tgtEl>
                                          <p:spTgt spid="2">
                                            <p:txEl>
                                              <p:pRg st="4" end="4"/>
                                            </p:txEl>
                                          </p:spTgt>
                                        </p:tgtEl>
                                      </p:cBhvr>
                                    </p:animEffect>
                                    <p:anim calcmode="lin" valueType="num">
                                      <p:cBhvr>
                                        <p:cTn id="57" dur="4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8" dur="400" fill="hold"/>
                                        <p:tgtEl>
                                          <p:spTgt spid="2">
                                            <p:txEl>
                                              <p:pRg st="4" end="4"/>
                                            </p:txEl>
                                          </p:spTgt>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2">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2">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0351" y="1820977"/>
            <a:ext cx="11626530" cy="3033388"/>
            <a:chOff x="607899" y="1588227"/>
            <a:chExt cx="10845053" cy="3033388"/>
          </a:xfrm>
        </p:grpSpPr>
        <p:sp>
          <p:nvSpPr>
            <p:cNvPr id="5" name="Rectangle 4"/>
            <p:cNvSpPr/>
            <p:nvPr/>
          </p:nvSpPr>
          <p:spPr>
            <a:xfrm>
              <a:off x="2068673" y="2662850"/>
              <a:ext cx="9384279" cy="838200"/>
            </a:xfrm>
            <a:prstGeom prst="rect">
              <a:avLst/>
            </a:prstGeom>
            <a:ln w="15875" cmpd="thickThin">
              <a:solidFill>
                <a:schemeClr val="accent2">
                  <a:lumMod val="50000"/>
                </a:schemeClr>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lIns="182880" rtlCol="0" anchor="ctr">
              <a:sp3d extrusionH="57150">
                <a:bevelT w="38100" h="38100"/>
              </a:sp3d>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a:extLst>
                <a:ext uri="{FF2B5EF4-FFF2-40B4-BE49-F238E27FC236}">
                  <a16:creationId xmlns="" xmlns:a16="http://schemas.microsoft.com/office/drawing/2014/main" id="{7D61CC0A-49F3-49E4-8BA3-A3422587A14B}"/>
                </a:ext>
              </a:extLst>
            </p:cNvPr>
            <p:cNvSpPr/>
            <p:nvPr/>
          </p:nvSpPr>
          <p:spPr>
            <a:xfrm>
              <a:off x="1171927" y="1588227"/>
              <a:ext cx="734819" cy="3033388"/>
            </a:xfrm>
            <a:prstGeom prst="rect">
              <a:avLst/>
            </a:prstGeom>
            <a:solidFill>
              <a:schemeClr val="tx2">
                <a:lumMod val="40000"/>
                <a:lumOff val="6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7" name="Oval 6">
              <a:extLst>
                <a:ext uri="{FF2B5EF4-FFF2-40B4-BE49-F238E27FC236}">
                  <a16:creationId xmlns="" xmlns:a16="http://schemas.microsoft.com/office/drawing/2014/main" id="{E66CFF82-C205-45CC-9E5B-CF29E78990C6}"/>
                </a:ext>
              </a:extLst>
            </p:cNvPr>
            <p:cNvSpPr/>
            <p:nvPr/>
          </p:nvSpPr>
          <p:spPr>
            <a:xfrm>
              <a:off x="686152" y="2271332"/>
              <a:ext cx="1700214" cy="166563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8" name="Notched Right Arrow 7"/>
            <p:cNvSpPr/>
            <p:nvPr/>
          </p:nvSpPr>
          <p:spPr>
            <a:xfrm rot="16200000">
              <a:off x="703422" y="3265069"/>
              <a:ext cx="1618999" cy="1005842"/>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9" name="Oval 8">
              <a:extLst>
                <a:ext uri="{FF2B5EF4-FFF2-40B4-BE49-F238E27FC236}">
                  <a16:creationId xmlns="" xmlns:a16="http://schemas.microsoft.com/office/drawing/2014/main" id="{FF2F21DA-04F9-4CAF-8758-9852D1F9674E}"/>
                </a:ext>
              </a:extLst>
            </p:cNvPr>
            <p:cNvSpPr/>
            <p:nvPr/>
          </p:nvSpPr>
          <p:spPr>
            <a:xfrm>
              <a:off x="799664" y="2397479"/>
              <a:ext cx="1473189" cy="1426681"/>
            </a:xfrm>
            <a:prstGeom prst="ellipse">
              <a:avLst/>
            </a:prstGeom>
            <a:solidFill>
              <a:schemeClr val="bg1"/>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 xmlns:a16="http://schemas.microsoft.com/office/drawing/2014/main" id="{6D4E8B2E-4F62-406A-BCB8-2561B52A8595}"/>
                </a:ext>
              </a:extLst>
            </p:cNvPr>
            <p:cNvSpPr/>
            <p:nvPr/>
          </p:nvSpPr>
          <p:spPr>
            <a:xfrm>
              <a:off x="607899" y="2665039"/>
              <a:ext cx="1799565" cy="116217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6000"/>
                </a:lnSpc>
              </a:pPr>
              <a:r>
                <a:rPr lang="en-US" sz="4400" b="1" dirty="0" smtClean="0">
                  <a:solidFill>
                    <a:srgbClr val="990099"/>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a:t>
              </a:r>
            </a:p>
            <a:p>
              <a:pPr algn="ctr">
                <a:lnSpc>
                  <a:spcPct val="76000"/>
                </a:lnSpc>
              </a:pPr>
              <a:r>
                <a:rPr lang="en-US" sz="4400" b="1" dirty="0" smtClean="0">
                  <a:solidFill>
                    <a:srgbClr val="990099"/>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 </a:t>
              </a:r>
              <a:endParaRPr lang="en-US" sz="4400" b="1" dirty="0">
                <a:solidFill>
                  <a:srgbClr val="990099"/>
                </a:solidFill>
                <a:effectLst>
                  <a:outerShdw blurRad="38100" dist="38100" dir="2700000" algn="tl">
                    <a:srgbClr val="000000">
                      <a:alpha val="43137"/>
                    </a:srgbClr>
                  </a:outerShdw>
                </a:effectLst>
              </a:endParaRPr>
            </a:p>
          </p:txBody>
        </p:sp>
        <p:sp>
          <p:nvSpPr>
            <p:cNvPr id="12" name="Rectangle 11">
              <a:extLst>
                <a:ext uri="{FF2B5EF4-FFF2-40B4-BE49-F238E27FC236}">
                  <a16:creationId xmlns="" xmlns:a16="http://schemas.microsoft.com/office/drawing/2014/main" id="{5843FBDA-4030-4A72-A127-46D4C1E80BF2}"/>
                </a:ext>
              </a:extLst>
            </p:cNvPr>
            <p:cNvSpPr/>
            <p:nvPr/>
          </p:nvSpPr>
          <p:spPr>
            <a:xfrm>
              <a:off x="2666053" y="2742884"/>
              <a:ext cx="8715823" cy="661720"/>
            </a:xfrm>
            <a:prstGeom prst="rect">
              <a:avLst/>
            </a:prstGeom>
          </p:spPr>
          <p:txBody>
            <a:bodyPr wrap="square">
              <a:spAutoFit/>
            </a:bodyPr>
            <a:lstStyle/>
            <a:p>
              <a:pPr algn="just">
                <a:buFont typeface="Wingdings" pitchFamily="2" charset="2"/>
                <a:buChar char="v"/>
              </a:pPr>
              <a:r>
                <a:rPr lang="en-SG" sz="3700" b="1" dirty="0" smtClean="0">
                  <a:solidFill>
                    <a:srgbClr val="006600"/>
                  </a:solidFill>
                  <a:latin typeface="NikoshBAN" panose="02000000000000000000" pitchFamily="2" charset="0"/>
                  <a:cs typeface="NikoshBAN" panose="02000000000000000000" pitchFamily="2" charset="0"/>
                </a:rPr>
                <a:t> </a:t>
              </a:r>
              <a:r>
                <a:rPr lang="bn-BD" sz="3500" b="1" dirty="0" smtClean="0">
                  <a:solidFill>
                    <a:srgbClr val="006600"/>
                  </a:solidFill>
                  <a:latin typeface="NikoshBAN" panose="02000000000000000000" pitchFamily="2" charset="0"/>
                  <a:cs typeface="NikoshBAN" panose="02000000000000000000" pitchFamily="2" charset="0"/>
                </a:rPr>
                <a:t>বিভিন্ন প্রকার ভাস্কুলার বাণ্ডলের চিত্র অ</a:t>
              </a:r>
              <a:r>
                <a:rPr lang="en-SG" sz="3500" b="1" dirty="0" err="1" smtClean="0">
                  <a:solidFill>
                    <a:srgbClr val="006600"/>
                  </a:solidFill>
                  <a:latin typeface="NikoshBAN" panose="02000000000000000000" pitchFamily="2" charset="0"/>
                  <a:cs typeface="NikoshBAN" panose="02000000000000000000" pitchFamily="2" charset="0"/>
                </a:rPr>
                <a:t>ঙ্ক</a:t>
              </a:r>
              <a:r>
                <a:rPr lang="bn-BD" sz="3500" b="1" dirty="0" smtClean="0">
                  <a:solidFill>
                    <a:srgbClr val="006600"/>
                  </a:solidFill>
                  <a:latin typeface="NikoshBAN" panose="02000000000000000000" pitchFamily="2" charset="0"/>
                  <a:cs typeface="NikoshBAN" panose="02000000000000000000" pitchFamily="2" charset="0"/>
                </a:rPr>
                <a:t>ন করে আনবে।</a:t>
              </a:r>
            </a:p>
          </p:txBody>
        </p:sp>
      </p:grpSp>
      <p:pic>
        <p:nvPicPr>
          <p:cNvPr id="11" name="Picture 10" descr="6a1c4484da382cb0befceda6f0be8cd5.jpg"/>
          <p:cNvPicPr>
            <a:picLocks noChangeAspect="1"/>
          </p:cNvPicPr>
          <p:nvPr/>
        </p:nvPicPr>
        <p:blipFill>
          <a:blip r:embed="rId2"/>
          <a:stretch>
            <a:fillRect/>
          </a:stretch>
        </p:blipFill>
        <p:spPr>
          <a:xfrm>
            <a:off x="5027612" y="304800"/>
            <a:ext cx="2590800" cy="2450377"/>
          </a:xfrm>
          <a:prstGeom prst="rect">
            <a:avLst/>
          </a:prstGeom>
        </p:spPr>
      </p:pic>
    </p:spTree>
    <p:extLst>
      <p:ext uri="{BB962C8B-B14F-4D97-AF65-F5344CB8AC3E}">
        <p14:creationId xmlns:p14="http://schemas.microsoft.com/office/powerpoint/2010/main" xmlns="" val="307646624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5207241050_0dfe24cf07_b.jpg"/>
          <p:cNvPicPr>
            <a:picLocks noChangeAspect="1"/>
          </p:cNvPicPr>
          <p:nvPr/>
        </p:nvPicPr>
        <p:blipFill>
          <a:blip r:embed="rId2"/>
          <a:stretch>
            <a:fillRect/>
          </a:stretch>
        </p:blipFill>
        <p:spPr>
          <a:xfrm>
            <a:off x="14921" y="0"/>
            <a:ext cx="12158983" cy="6857999"/>
          </a:xfrm>
          <a:prstGeom prst="rect">
            <a:avLst/>
          </a:prstGeom>
        </p:spPr>
      </p:pic>
      <p:sp>
        <p:nvSpPr>
          <p:cNvPr id="8" name="Title 1"/>
          <p:cNvSpPr txBox="1">
            <a:spLocks/>
          </p:cNvSpPr>
          <p:nvPr/>
        </p:nvSpPr>
        <p:spPr>
          <a:xfrm>
            <a:off x="1" y="3272444"/>
            <a:ext cx="12191999" cy="33112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SG" sz="16000" b="1" dirty="0" err="1" smtClean="0">
                <a:ln w="28575">
                  <a:solidFill>
                    <a:schemeClr val="tx1"/>
                  </a:solidFill>
                </a:ln>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SG" sz="16000" b="1" dirty="0" smtClean="0">
                <a:ln w="28575">
                  <a:solidFill>
                    <a:schemeClr val="tx1"/>
                  </a:solidFill>
                </a:ln>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16000" b="1" dirty="0" smtClean="0">
                <a:ln w="28575">
                  <a:solidFill>
                    <a:schemeClr val="tx1"/>
                  </a:solidFill>
                </a:ln>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endParaRPr lang="en-US" sz="16000" b="1" dirty="0">
              <a:ln w="28575">
                <a:solidFill>
                  <a:schemeClr val="tx1"/>
                </a:solidFill>
              </a:ln>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82439287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31" y="237180"/>
            <a:ext cx="8823361" cy="1981200"/>
          </a:xfrm>
        </p:spPr>
        <p:txBody>
          <a:bodyPr>
            <a:normAutofit/>
          </a:bodyPr>
          <a:lstStyle/>
          <a:p>
            <a:pPr algn="ctr"/>
            <a:r>
              <a:rPr lang="bn-BD" sz="5000" b="1" u="sng"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পরিচিতি</a:t>
            </a:r>
            <a:endParaRPr lang="en-US" sz="5000" b="1" u="sng"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 Placeholder 2"/>
          <p:cNvSpPr txBox="1">
            <a:spLocks/>
          </p:cNvSpPr>
          <p:nvPr/>
        </p:nvSpPr>
        <p:spPr>
          <a:xfrm>
            <a:off x="4348363" y="2037810"/>
            <a:ext cx="6697759" cy="385354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a:spcBef>
                <a:spcPts val="0"/>
              </a:spcBef>
              <a:tabLst>
                <a:tab pos="1427163" algn="l"/>
              </a:tabLst>
            </a:pPr>
            <a:r>
              <a:rPr lang="bn-BD" sz="4500" b="1" dirty="0" smtClean="0">
                <a:solidFill>
                  <a:srgbClr val="002060"/>
                </a:solidFill>
                <a:latin typeface="NikoshBAN" panose="02000000000000000000" pitchFamily="2" charset="0"/>
                <a:cs typeface="NikoshBAN" panose="02000000000000000000" pitchFamily="2" charset="0"/>
              </a:rPr>
              <a:t>শ্রেণি 	</a:t>
            </a:r>
            <a:r>
              <a:rPr lang="en-US" sz="4500" b="1" dirty="0" smtClean="0">
                <a:solidFill>
                  <a:srgbClr val="002060"/>
                </a:solidFill>
                <a:latin typeface="NikoshBAN" pitchFamily="2" charset="0"/>
                <a:cs typeface="NikoshBAN" pitchFamily="2" charset="0"/>
              </a:rPr>
              <a:t>:</a:t>
            </a:r>
            <a:r>
              <a:rPr lang="bn-BD" sz="4500" b="1" dirty="0" smtClean="0">
                <a:solidFill>
                  <a:srgbClr val="002060"/>
                </a:solidFill>
                <a:latin typeface="Times New Roman" panose="02020603050405020304" pitchFamily="18" charset="0"/>
                <a:cs typeface="Times New Roman" panose="02020603050405020304" pitchFamily="18" charset="0"/>
              </a:rPr>
              <a:t> </a:t>
            </a:r>
            <a:r>
              <a:rPr lang="bn-BD" sz="4500" b="1" dirty="0" smtClean="0">
                <a:solidFill>
                  <a:srgbClr val="002060"/>
                </a:solidFill>
                <a:latin typeface="NikoshBAN" pitchFamily="2" charset="0"/>
                <a:cs typeface="NikoshBAN" pitchFamily="2" charset="0"/>
              </a:rPr>
              <a:t>একাদশ</a:t>
            </a:r>
          </a:p>
          <a:p>
            <a:pPr>
              <a:spcBef>
                <a:spcPts val="0"/>
              </a:spcBef>
              <a:tabLst>
                <a:tab pos="1427163" algn="l"/>
              </a:tabLst>
            </a:pPr>
            <a:r>
              <a:rPr lang="bn-BD" sz="4500" b="1" dirty="0" smtClean="0">
                <a:solidFill>
                  <a:srgbClr val="002060"/>
                </a:solidFill>
                <a:latin typeface="NikoshBAN" pitchFamily="2" charset="0"/>
                <a:cs typeface="NikoshBAN" pitchFamily="2" charset="0"/>
              </a:rPr>
              <a:t>বিষয় 	</a:t>
            </a:r>
            <a:r>
              <a:rPr lang="en-US" sz="4500" b="1" dirty="0" smtClean="0">
                <a:solidFill>
                  <a:srgbClr val="002060"/>
                </a:solidFill>
                <a:latin typeface="NikoshBAN" pitchFamily="2" charset="0"/>
                <a:cs typeface="NikoshBAN" pitchFamily="2" charset="0"/>
              </a:rPr>
              <a:t>:</a:t>
            </a:r>
            <a:r>
              <a:rPr lang="bn-BD" sz="4500" b="1" dirty="0" smtClean="0">
                <a:solidFill>
                  <a:srgbClr val="002060"/>
                </a:solidFill>
                <a:latin typeface="NikoshBAN" pitchFamily="2" charset="0"/>
                <a:cs typeface="NikoshBAN" pitchFamily="2" charset="0"/>
              </a:rPr>
              <a:t> জীববিজ্ঞান </a:t>
            </a:r>
            <a:r>
              <a:rPr lang="en-SG" sz="4500" b="1" dirty="0" err="1" smtClean="0">
                <a:solidFill>
                  <a:srgbClr val="002060"/>
                </a:solidFill>
                <a:latin typeface="NikoshBAN" pitchFamily="2" charset="0"/>
                <a:cs typeface="NikoshBAN" pitchFamily="2" charset="0"/>
              </a:rPr>
              <a:t>প্রথম</a:t>
            </a:r>
            <a:r>
              <a:rPr lang="bn-BD" sz="4500" b="1" dirty="0" smtClean="0">
                <a:solidFill>
                  <a:srgbClr val="002060"/>
                </a:solidFill>
                <a:latin typeface="NikoshBAN" pitchFamily="2" charset="0"/>
                <a:cs typeface="NikoshBAN" pitchFamily="2" charset="0"/>
              </a:rPr>
              <a:t> পত্র</a:t>
            </a:r>
          </a:p>
          <a:p>
            <a:pPr>
              <a:spcBef>
                <a:spcPts val="0"/>
              </a:spcBef>
              <a:tabLst>
                <a:tab pos="1427163" algn="l"/>
              </a:tabLst>
            </a:pPr>
            <a:r>
              <a:rPr lang="bn-BD" sz="4500" b="1" dirty="0" smtClean="0">
                <a:solidFill>
                  <a:srgbClr val="002060"/>
                </a:solidFill>
                <a:latin typeface="NikoshBAN" pitchFamily="2" charset="0"/>
                <a:cs typeface="NikoshBAN" pitchFamily="2" charset="0"/>
              </a:rPr>
              <a:t>অধ্যায়	</a:t>
            </a:r>
            <a:r>
              <a:rPr lang="en-US" sz="4500" b="1" dirty="0" smtClean="0">
                <a:solidFill>
                  <a:srgbClr val="002060"/>
                </a:solidFill>
                <a:latin typeface="NikoshBAN" pitchFamily="2" charset="0"/>
                <a:cs typeface="NikoshBAN" pitchFamily="2" charset="0"/>
              </a:rPr>
              <a:t>:</a:t>
            </a:r>
            <a:r>
              <a:rPr lang="bn-BD" sz="4500" b="1" dirty="0" smtClean="0">
                <a:solidFill>
                  <a:srgbClr val="002060"/>
                </a:solidFill>
                <a:latin typeface="NikoshBAN" pitchFamily="2" charset="0"/>
                <a:cs typeface="NikoshBAN" pitchFamily="2" charset="0"/>
              </a:rPr>
              <a:t> </a:t>
            </a:r>
            <a:r>
              <a:rPr lang="en-SG" sz="4500" b="1" dirty="0" err="1" smtClean="0">
                <a:solidFill>
                  <a:srgbClr val="002060"/>
                </a:solidFill>
                <a:latin typeface="NikoshBAN" pitchFamily="2" charset="0"/>
                <a:cs typeface="NikoshBAN" pitchFamily="2" charset="0"/>
              </a:rPr>
              <a:t>অষ্টম</a:t>
            </a:r>
            <a:r>
              <a:rPr lang="en-SG" sz="4500" b="1" dirty="0" smtClean="0">
                <a:solidFill>
                  <a:srgbClr val="002060"/>
                </a:solidFill>
                <a:latin typeface="NikoshBAN" pitchFamily="2" charset="0"/>
                <a:cs typeface="NikoshBAN" pitchFamily="2" charset="0"/>
              </a:rPr>
              <a:t> </a:t>
            </a:r>
            <a:r>
              <a:rPr lang="bn-BD" sz="4500" b="1" dirty="0" smtClean="0">
                <a:solidFill>
                  <a:srgbClr val="002060"/>
                </a:solidFill>
                <a:latin typeface="NikoshBAN" pitchFamily="2" charset="0"/>
                <a:cs typeface="NikoshBAN" pitchFamily="2" charset="0"/>
              </a:rPr>
              <a:t>(</a:t>
            </a:r>
            <a:r>
              <a:rPr lang="en-SG" sz="4500" b="1" dirty="0" err="1" smtClean="0">
                <a:solidFill>
                  <a:srgbClr val="002060"/>
                </a:solidFill>
                <a:latin typeface="NikoshBAN" pitchFamily="2" charset="0"/>
                <a:cs typeface="NikoshBAN" pitchFamily="2" charset="0"/>
              </a:rPr>
              <a:t>টিস্যু</a:t>
            </a:r>
            <a:r>
              <a:rPr lang="en-SG" sz="4500" b="1" dirty="0" smtClean="0">
                <a:solidFill>
                  <a:srgbClr val="002060"/>
                </a:solidFill>
                <a:latin typeface="NikoshBAN" pitchFamily="2" charset="0"/>
                <a:cs typeface="NikoshBAN" pitchFamily="2" charset="0"/>
              </a:rPr>
              <a:t> ও </a:t>
            </a:r>
            <a:r>
              <a:rPr lang="en-SG" sz="4500" b="1" dirty="0" err="1" smtClean="0">
                <a:solidFill>
                  <a:srgbClr val="002060"/>
                </a:solidFill>
                <a:latin typeface="NikoshBAN" pitchFamily="2" charset="0"/>
                <a:cs typeface="NikoshBAN" pitchFamily="2" charset="0"/>
              </a:rPr>
              <a:t>টিস্যুতন্ত্র</a:t>
            </a:r>
            <a:r>
              <a:rPr lang="bn-BD" sz="4500" b="1" dirty="0" smtClean="0">
                <a:solidFill>
                  <a:srgbClr val="002060"/>
                </a:solidFill>
                <a:latin typeface="NikoshBAN" pitchFamily="2" charset="0"/>
                <a:cs typeface="NikoshBAN" pitchFamily="2" charset="0"/>
              </a:rPr>
              <a:t>)</a:t>
            </a:r>
          </a:p>
          <a:p>
            <a:pPr>
              <a:spcBef>
                <a:spcPts val="0"/>
              </a:spcBef>
              <a:tabLst>
                <a:tab pos="1427163" algn="l"/>
              </a:tabLst>
            </a:pPr>
            <a:r>
              <a:rPr lang="bn-BD" sz="4500" b="1" dirty="0" smtClean="0">
                <a:solidFill>
                  <a:srgbClr val="002060"/>
                </a:solidFill>
                <a:latin typeface="NikoshBAN" pitchFamily="2" charset="0"/>
                <a:cs typeface="NikoshBAN" pitchFamily="2" charset="0"/>
              </a:rPr>
              <a:t>তারিখ 	</a:t>
            </a:r>
            <a:r>
              <a:rPr lang="en-US" sz="4500" b="1" dirty="0" smtClean="0">
                <a:solidFill>
                  <a:srgbClr val="002060"/>
                </a:solidFill>
                <a:latin typeface="NikoshBAN" pitchFamily="2" charset="0"/>
                <a:cs typeface="NikoshBAN" pitchFamily="2" charset="0"/>
              </a:rPr>
              <a:t>:</a:t>
            </a:r>
            <a:r>
              <a:rPr lang="bn-BD" sz="4500" b="1" dirty="0" smtClean="0">
                <a:solidFill>
                  <a:srgbClr val="002060"/>
                </a:solidFill>
                <a:latin typeface="NikoshBAN" pitchFamily="2" charset="0"/>
                <a:cs typeface="NikoshBAN" pitchFamily="2" charset="0"/>
              </a:rPr>
              <a:t> </a:t>
            </a:r>
            <a:r>
              <a:rPr lang="en-SG" sz="4500" b="1" dirty="0" smtClean="0">
                <a:solidFill>
                  <a:srgbClr val="002060"/>
                </a:solidFill>
                <a:latin typeface="NikoshBAN" pitchFamily="2" charset="0"/>
                <a:cs typeface="NikoshBAN" pitchFamily="2" charset="0"/>
              </a:rPr>
              <a:t>৭ </a:t>
            </a:r>
            <a:r>
              <a:rPr lang="en-SG" sz="4500" b="1" dirty="0" err="1" smtClean="0">
                <a:solidFill>
                  <a:srgbClr val="002060"/>
                </a:solidFill>
                <a:latin typeface="NikoshBAN" pitchFamily="2" charset="0"/>
                <a:cs typeface="NikoshBAN" pitchFamily="2" charset="0"/>
              </a:rPr>
              <a:t>এপ্রিল</a:t>
            </a:r>
            <a:r>
              <a:rPr lang="bn-BD" sz="4500" b="1" dirty="0" smtClean="0">
                <a:solidFill>
                  <a:srgbClr val="002060"/>
                </a:solidFill>
                <a:latin typeface="NikoshBAN" pitchFamily="2" charset="0"/>
                <a:cs typeface="NikoshBAN" pitchFamily="2" charset="0"/>
              </a:rPr>
              <a:t> ২০</a:t>
            </a:r>
            <a:r>
              <a:rPr lang="bn-IN" sz="4500" b="1" dirty="0" smtClean="0">
                <a:solidFill>
                  <a:srgbClr val="002060"/>
                </a:solidFill>
                <a:latin typeface="NikoshBAN" pitchFamily="2" charset="0"/>
                <a:cs typeface="NikoshBAN" pitchFamily="2" charset="0"/>
              </a:rPr>
              <a:t>২</a:t>
            </a:r>
            <a:r>
              <a:rPr lang="en-SG" sz="4500" b="1" dirty="0" smtClean="0">
                <a:solidFill>
                  <a:srgbClr val="002060"/>
                </a:solidFill>
                <a:latin typeface="NikoshBAN" pitchFamily="2" charset="0"/>
                <a:cs typeface="NikoshBAN" pitchFamily="2" charset="0"/>
              </a:rPr>
              <a:t>১</a:t>
            </a:r>
            <a:endParaRPr lang="bn-BD" sz="4500" b="1" dirty="0" smtClean="0">
              <a:solidFill>
                <a:srgbClr val="002060"/>
              </a:solidFill>
              <a:latin typeface="NikoshBAN" pitchFamily="2" charset="0"/>
              <a:cs typeface="NikoshBAN" pitchFamily="2" charset="0"/>
            </a:endParaRPr>
          </a:p>
          <a:p>
            <a:pPr>
              <a:spcBef>
                <a:spcPts val="0"/>
              </a:spcBef>
              <a:tabLst>
                <a:tab pos="1427163" algn="l"/>
              </a:tabLst>
            </a:pPr>
            <a:r>
              <a:rPr lang="bn-BD" sz="4500" b="1" dirty="0" smtClean="0">
                <a:solidFill>
                  <a:srgbClr val="002060"/>
                </a:solidFill>
                <a:latin typeface="NikoshBAN" pitchFamily="2" charset="0"/>
                <a:cs typeface="NikoshBAN" pitchFamily="2" charset="0"/>
              </a:rPr>
              <a:t>সময় 	</a:t>
            </a:r>
            <a:r>
              <a:rPr lang="en-US" sz="4500" b="1" dirty="0" smtClean="0">
                <a:solidFill>
                  <a:srgbClr val="002060"/>
                </a:solidFill>
                <a:latin typeface="NikoshBAN" pitchFamily="2" charset="0"/>
                <a:cs typeface="NikoshBAN" pitchFamily="2" charset="0"/>
              </a:rPr>
              <a:t>:</a:t>
            </a:r>
            <a:r>
              <a:rPr lang="bn-BD" sz="4500" b="1" dirty="0" smtClean="0">
                <a:solidFill>
                  <a:srgbClr val="002060"/>
                </a:solidFill>
                <a:latin typeface="NikoshBAN" pitchFamily="2" charset="0"/>
                <a:cs typeface="NikoshBAN" pitchFamily="2" charset="0"/>
              </a:rPr>
              <a:t> </a:t>
            </a:r>
            <a:r>
              <a:rPr lang="en-SG" sz="4500" b="1" dirty="0" smtClean="0">
                <a:solidFill>
                  <a:srgbClr val="002060"/>
                </a:solidFill>
                <a:latin typeface="NikoshBAN" pitchFamily="2" charset="0"/>
                <a:cs typeface="NikoshBAN" pitchFamily="2" charset="0"/>
              </a:rPr>
              <a:t>60</a:t>
            </a:r>
            <a:r>
              <a:rPr lang="bn-BD" sz="4500" b="1" dirty="0" smtClean="0">
                <a:solidFill>
                  <a:srgbClr val="002060"/>
                </a:solidFill>
                <a:latin typeface="NikoshBAN" pitchFamily="2" charset="0"/>
                <a:cs typeface="NikoshBAN" pitchFamily="2" charset="0"/>
              </a:rPr>
              <a:t> মিনিট</a:t>
            </a:r>
            <a:endParaRPr lang="en-US" sz="4500" b="1" dirty="0">
              <a:solidFill>
                <a:srgbClr val="00206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9349" y="2244436"/>
            <a:ext cx="2518408" cy="3409604"/>
          </a:xfrm>
          <a:prstGeom prst="roundRect">
            <a:avLst>
              <a:gd name="adj" fmla="val 16667"/>
            </a:avLst>
          </a:prstGeom>
          <a:ln>
            <a:solidFill>
              <a:srgbClr val="0066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37445504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4602" y="220373"/>
            <a:ext cx="8062210" cy="784830"/>
          </a:xfrm>
          <a:prstGeom prst="rect">
            <a:avLst/>
          </a:prstGeom>
          <a:solidFill>
            <a:srgbClr val="002060"/>
          </a:solidFill>
          <a:ln w="38100">
            <a:solidFill>
              <a:srgbClr val="FFC000"/>
            </a:solidFill>
          </a:ln>
        </p:spPr>
        <p:txBody>
          <a:bodyPr wrap="square" rtlCol="0">
            <a:spAutoFit/>
          </a:bodyPr>
          <a:lstStyle/>
          <a:p>
            <a:pPr algn="ctr"/>
            <a:r>
              <a:rPr lang="en-SG" sz="4500" b="1" dirty="0" err="1" smtClean="0">
                <a:solidFill>
                  <a:schemeClr val="bg1"/>
                </a:solidFill>
                <a:latin typeface="NikoshBAN" panose="02000000000000000000" pitchFamily="2" charset="0"/>
                <a:cs typeface="NikoshBAN" panose="02000000000000000000" pitchFamily="2" charset="0"/>
              </a:rPr>
              <a:t>নিচের</a:t>
            </a:r>
            <a:r>
              <a:rPr lang="en-SG" sz="4500" b="1" dirty="0" smtClean="0">
                <a:solidFill>
                  <a:schemeClr val="bg1"/>
                </a:solidFill>
                <a:latin typeface="NikoshBAN" panose="02000000000000000000" pitchFamily="2" charset="0"/>
                <a:cs typeface="NikoshBAN" panose="02000000000000000000" pitchFamily="2" charset="0"/>
              </a:rPr>
              <a:t> </a:t>
            </a:r>
            <a:r>
              <a:rPr lang="en-SG" sz="4500" b="1" dirty="0" err="1" smtClean="0">
                <a:solidFill>
                  <a:schemeClr val="bg1"/>
                </a:solidFill>
                <a:latin typeface="NikoshBAN" panose="02000000000000000000" pitchFamily="2" charset="0"/>
                <a:cs typeface="NikoshBAN" panose="02000000000000000000" pitchFamily="2" charset="0"/>
              </a:rPr>
              <a:t>ঘটনাটি</a:t>
            </a:r>
            <a:r>
              <a:rPr lang="en-SG" sz="4500" b="1" dirty="0" smtClean="0">
                <a:solidFill>
                  <a:schemeClr val="bg1"/>
                </a:solidFill>
                <a:latin typeface="NikoshBAN" panose="02000000000000000000" pitchFamily="2" charset="0"/>
                <a:cs typeface="NikoshBAN" panose="02000000000000000000" pitchFamily="2" charset="0"/>
              </a:rPr>
              <a:t> </a:t>
            </a:r>
            <a:r>
              <a:rPr lang="en-SG" sz="4500" b="1" dirty="0" err="1" smtClean="0">
                <a:solidFill>
                  <a:schemeClr val="bg1"/>
                </a:solidFill>
                <a:latin typeface="NikoshBAN" panose="02000000000000000000" pitchFamily="2" charset="0"/>
                <a:cs typeface="NikoshBAN" panose="02000000000000000000" pitchFamily="2" charset="0"/>
              </a:rPr>
              <a:t>লক্ষ</a:t>
            </a:r>
            <a:r>
              <a:rPr lang="en-SG" sz="4500" b="1" dirty="0" smtClean="0">
                <a:solidFill>
                  <a:schemeClr val="bg1"/>
                </a:solidFill>
                <a:latin typeface="NikoshBAN" panose="02000000000000000000" pitchFamily="2" charset="0"/>
                <a:cs typeface="NikoshBAN" panose="02000000000000000000" pitchFamily="2" charset="0"/>
              </a:rPr>
              <a:t> </a:t>
            </a:r>
            <a:r>
              <a:rPr lang="en-SG" sz="4500" b="1" dirty="0" err="1" smtClean="0">
                <a:solidFill>
                  <a:schemeClr val="bg1"/>
                </a:solidFill>
                <a:latin typeface="NikoshBAN" panose="02000000000000000000" pitchFamily="2" charset="0"/>
                <a:cs typeface="NikoshBAN" panose="02000000000000000000" pitchFamily="2" charset="0"/>
              </a:rPr>
              <a:t>করি</a:t>
            </a:r>
            <a:r>
              <a:rPr lang="en-SG" sz="4500" b="1" dirty="0" smtClean="0">
                <a:solidFill>
                  <a:schemeClr val="bg1"/>
                </a:solidFill>
                <a:latin typeface="NikoshBAN" panose="02000000000000000000" pitchFamily="2" charset="0"/>
                <a:cs typeface="NikoshBAN" panose="02000000000000000000" pitchFamily="2" charset="0"/>
              </a:rPr>
              <a:t>। </a:t>
            </a:r>
            <a:r>
              <a:rPr lang="en-SG" sz="4500" b="1" dirty="0" err="1" smtClean="0">
                <a:solidFill>
                  <a:schemeClr val="bg1"/>
                </a:solidFill>
                <a:latin typeface="NikoshBAN" panose="02000000000000000000" pitchFamily="2" charset="0"/>
                <a:cs typeface="NikoshBAN" panose="02000000000000000000" pitchFamily="2" charset="0"/>
              </a:rPr>
              <a:t>কী</a:t>
            </a:r>
            <a:r>
              <a:rPr lang="en-SG" sz="4500" b="1" dirty="0" smtClean="0">
                <a:solidFill>
                  <a:schemeClr val="bg1"/>
                </a:solidFill>
                <a:latin typeface="NikoshBAN" panose="02000000000000000000" pitchFamily="2" charset="0"/>
                <a:cs typeface="NikoshBAN" panose="02000000000000000000" pitchFamily="2" charset="0"/>
              </a:rPr>
              <a:t> </a:t>
            </a:r>
            <a:r>
              <a:rPr lang="en-SG" sz="4500" b="1" dirty="0" err="1" smtClean="0">
                <a:solidFill>
                  <a:schemeClr val="bg1"/>
                </a:solidFill>
                <a:latin typeface="NikoshBAN" panose="02000000000000000000" pitchFamily="2" charset="0"/>
                <a:cs typeface="NikoshBAN" panose="02000000000000000000" pitchFamily="2" charset="0"/>
              </a:rPr>
              <a:t>হচ্ছে</a:t>
            </a:r>
            <a:r>
              <a:rPr lang="en-SG" sz="4500" b="1" dirty="0" smtClean="0">
                <a:solidFill>
                  <a:schemeClr val="bg1"/>
                </a:solidFill>
                <a:latin typeface="NikoshBAN" panose="02000000000000000000" pitchFamily="2" charset="0"/>
                <a:cs typeface="NikoshBAN" panose="02000000000000000000" pitchFamily="2" charset="0"/>
              </a:rPr>
              <a:t>?</a:t>
            </a:r>
            <a:endParaRPr lang="en-US" sz="4500" b="1" dirty="0">
              <a:solidFill>
                <a:schemeClr val="bg1"/>
              </a:solidFill>
              <a:latin typeface="NikoshBAN" panose="02000000000000000000" pitchFamily="2" charset="0"/>
              <a:cs typeface="NikoshBAN" panose="02000000000000000000" pitchFamily="2" charset="0"/>
            </a:endParaRPr>
          </a:p>
        </p:txBody>
      </p:sp>
      <p:pic>
        <p:nvPicPr>
          <p:cNvPr id="4" name="Picture 3" descr="DeliriousEnchantingLadybug-size_restricted.gif"/>
          <p:cNvPicPr>
            <a:picLocks noChangeAspect="1"/>
          </p:cNvPicPr>
          <p:nvPr/>
        </p:nvPicPr>
        <p:blipFill>
          <a:blip r:embed="rId3"/>
          <a:stretch>
            <a:fillRect/>
          </a:stretch>
        </p:blipFill>
        <p:spPr>
          <a:xfrm>
            <a:off x="2055812" y="1136255"/>
            <a:ext cx="7949211" cy="4578745"/>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1994602" y="5846160"/>
            <a:ext cx="8077200" cy="707886"/>
          </a:xfrm>
          <a:prstGeom prst="rect">
            <a:avLst/>
          </a:prstGeom>
          <a:solidFill>
            <a:schemeClr val="tx1"/>
          </a:solidFill>
          <a:ln w="38100">
            <a:solidFill>
              <a:srgbClr val="FFC000"/>
            </a:solidFill>
          </a:ln>
        </p:spPr>
        <p:txBody>
          <a:bodyPr wrap="square" rtlCol="0">
            <a:spAutoFit/>
          </a:bodyPr>
          <a:lstStyle/>
          <a:p>
            <a:pPr algn="ctr"/>
            <a:r>
              <a:rPr lang="en-SG" sz="4000" b="1" dirty="0" err="1" smtClean="0">
                <a:solidFill>
                  <a:srgbClr val="FFC000"/>
                </a:solidFill>
                <a:latin typeface="NikoshBAN" panose="02000000000000000000" pitchFamily="2" charset="0"/>
                <a:cs typeface="NikoshBAN" panose="02000000000000000000" pitchFamily="2" charset="0"/>
              </a:rPr>
              <a:t>জাইলেম</a:t>
            </a:r>
            <a:r>
              <a:rPr lang="en-SG" sz="4000" b="1" dirty="0" smtClean="0">
                <a:solidFill>
                  <a:srgbClr val="FFC000"/>
                </a:solidFill>
                <a:latin typeface="NikoshBAN" panose="02000000000000000000" pitchFamily="2" charset="0"/>
                <a:cs typeface="NikoshBAN" panose="02000000000000000000" pitchFamily="2" charset="0"/>
              </a:rPr>
              <a:t> ও </a:t>
            </a:r>
            <a:r>
              <a:rPr lang="en-SG" sz="4000" b="1" dirty="0" err="1" smtClean="0">
                <a:solidFill>
                  <a:srgbClr val="FFC000"/>
                </a:solidFill>
                <a:latin typeface="NikoshBAN" panose="02000000000000000000" pitchFamily="2" charset="0"/>
                <a:cs typeface="NikoshBAN" panose="02000000000000000000" pitchFamily="2" charset="0"/>
              </a:rPr>
              <a:t>ফ্লোয়েম</a:t>
            </a:r>
            <a:r>
              <a:rPr lang="en-SG" sz="4000" b="1" dirty="0" smtClean="0">
                <a:solidFill>
                  <a:srgbClr val="FFC000"/>
                </a:solidFill>
                <a:latin typeface="NikoshBAN" panose="02000000000000000000" pitchFamily="2" charset="0"/>
                <a:cs typeface="NikoshBAN" panose="02000000000000000000" pitchFamily="2" charset="0"/>
              </a:rPr>
              <a:t> </a:t>
            </a:r>
            <a:r>
              <a:rPr lang="en-SG" sz="4000" b="1" dirty="0" err="1" smtClean="0">
                <a:solidFill>
                  <a:srgbClr val="FFC000"/>
                </a:solidFill>
                <a:latin typeface="NikoshBAN" panose="02000000000000000000" pitchFamily="2" charset="0"/>
                <a:cs typeface="NikoshBAN" panose="02000000000000000000" pitchFamily="2" charset="0"/>
              </a:rPr>
              <a:t>পরিবহণের</a:t>
            </a:r>
            <a:r>
              <a:rPr lang="en-SG" sz="4000" b="1" dirty="0" smtClean="0">
                <a:solidFill>
                  <a:srgbClr val="FFC000"/>
                </a:solidFill>
                <a:latin typeface="NikoshBAN" panose="02000000000000000000" pitchFamily="2" charset="0"/>
                <a:cs typeface="NikoshBAN" panose="02000000000000000000" pitchFamily="2" charset="0"/>
              </a:rPr>
              <a:t> </a:t>
            </a:r>
            <a:r>
              <a:rPr lang="en-SG" sz="4000" b="1" dirty="0" err="1" smtClean="0">
                <a:solidFill>
                  <a:srgbClr val="FFC000"/>
                </a:solidFill>
                <a:latin typeface="NikoshBAN" panose="02000000000000000000" pitchFamily="2" charset="0"/>
                <a:cs typeface="NikoshBAN" panose="02000000000000000000" pitchFamily="2" charset="0"/>
              </a:rPr>
              <a:t>কাজ</a:t>
            </a:r>
            <a:r>
              <a:rPr lang="en-SG" sz="4000" b="1" dirty="0" smtClean="0">
                <a:solidFill>
                  <a:srgbClr val="FFC000"/>
                </a:solidFill>
                <a:latin typeface="NikoshBAN" panose="02000000000000000000" pitchFamily="2" charset="0"/>
                <a:cs typeface="NikoshBAN" panose="02000000000000000000" pitchFamily="2" charset="0"/>
              </a:rPr>
              <a:t> </a:t>
            </a:r>
            <a:r>
              <a:rPr lang="en-SG" sz="4000" b="1" dirty="0" err="1" smtClean="0">
                <a:solidFill>
                  <a:srgbClr val="FFC000"/>
                </a:solidFill>
                <a:latin typeface="NikoshBAN" panose="02000000000000000000" pitchFamily="2" charset="0"/>
                <a:cs typeface="NikoshBAN" panose="02000000000000000000" pitchFamily="2" charset="0"/>
              </a:rPr>
              <a:t>করছে</a:t>
            </a:r>
            <a:endParaRPr lang="en-US" sz="4000" b="1" dirty="0">
              <a:solidFill>
                <a:srgbClr val="FFC000"/>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xmlns="" val="2446134991"/>
      </p:ext>
    </p:extLst>
  </p:cSld>
  <p:clrMapOvr>
    <a:masterClrMapping/>
  </p:clrMapOvr>
  <p:transition spd="slow" advTm="25685">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from="(-#ppt_w/2)" to="(#ppt_x)" calcmode="lin" valueType="num">
                                      <p:cBhvr>
                                        <p:cTn id="18" dur="600" fill="hold">
                                          <p:stCondLst>
                                            <p:cond delay="0"/>
                                          </p:stCondLst>
                                        </p:cTn>
                                        <p:tgtEl>
                                          <p:spTgt spid="6"/>
                                        </p:tgtEl>
                                        <p:attrNameLst>
                                          <p:attrName>ppt_x</p:attrName>
                                        </p:attrNameLst>
                                      </p:cBhvr>
                                    </p:anim>
                                    <p:anim from="0" to="-1.0" calcmode="lin" valueType="num">
                                      <p:cBhvr>
                                        <p:cTn id="19" dur="200" decel="50000" autoRev="1" fill="hold">
                                          <p:stCondLst>
                                            <p:cond delay="600"/>
                                          </p:stCondLst>
                                        </p:cTn>
                                        <p:tgtEl>
                                          <p:spTgt spid="6"/>
                                        </p:tgtEl>
                                        <p:attrNameLst>
                                          <p:attrName>xshear</p:attrName>
                                        </p:attrNameLst>
                                      </p:cBhvr>
                                    </p:anim>
                                    <p:animScale>
                                      <p:cBhvr>
                                        <p:cTn id="20" dur="200" decel="100000" autoRev="1" fill="hold">
                                          <p:stCondLst>
                                            <p:cond delay="600"/>
                                          </p:stCondLst>
                                        </p:cTn>
                                        <p:tgtEl>
                                          <p:spTgt spid="6"/>
                                        </p:tgtEl>
                                      </p:cBhvr>
                                      <p:from x="100000" y="100000"/>
                                      <p:to x="80000" y="100000"/>
                                    </p:animScale>
                                    <p:anim by="(#ppt_h/3+#ppt_w*0.1)" calcmode="lin" valueType="num">
                                      <p:cBhvr additive="sum">
                                        <p:cTn id="21"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382018" y="586313"/>
            <a:ext cx="3139601" cy="735943"/>
          </a:xfrm>
          <a:solidFill>
            <a:srgbClr val="006600"/>
          </a:solidFill>
        </p:spPr>
        <p:txBody>
          <a:bodyPr>
            <a:normAutofit fontScale="90000"/>
          </a:bodyPr>
          <a:lstStyle/>
          <a:p>
            <a:pPr algn="ctr"/>
            <a:r>
              <a:rPr lang="en-SG" sz="5500" b="1" u="sng" dirty="0" err="1" smtClean="0">
                <a:solidFill>
                  <a:schemeClr val="bg1"/>
                </a:solidFill>
                <a:latin typeface="NikoshBAN" panose="02000000000000000000" pitchFamily="2" charset="0"/>
                <a:cs typeface="NikoshBAN" panose="02000000000000000000" pitchFamily="2" charset="0"/>
              </a:rPr>
              <a:t>আজকের</a:t>
            </a:r>
            <a:r>
              <a:rPr lang="en-SG" sz="5500" b="1" u="sng" dirty="0" smtClean="0">
                <a:solidFill>
                  <a:schemeClr val="bg1"/>
                </a:solidFill>
                <a:latin typeface="NikoshBAN" panose="02000000000000000000" pitchFamily="2" charset="0"/>
                <a:cs typeface="NikoshBAN" panose="02000000000000000000" pitchFamily="2" charset="0"/>
              </a:rPr>
              <a:t> </a:t>
            </a:r>
            <a:r>
              <a:rPr lang="en-SG" sz="5500" b="1" u="sng" dirty="0" err="1" smtClean="0">
                <a:solidFill>
                  <a:schemeClr val="bg1"/>
                </a:solidFill>
                <a:latin typeface="NikoshBAN" panose="02000000000000000000" pitchFamily="2" charset="0"/>
                <a:cs typeface="NikoshBAN" panose="02000000000000000000" pitchFamily="2" charset="0"/>
              </a:rPr>
              <a:t>পাঠ</a:t>
            </a:r>
            <a:endParaRPr lang="en-US" sz="5500" b="1" u="sng"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1522412" y="5638800"/>
            <a:ext cx="9144000" cy="784830"/>
          </a:xfrm>
          <a:prstGeom prst="rect">
            <a:avLst/>
          </a:prstGeom>
          <a:solidFill>
            <a:schemeClr val="accent5">
              <a:lumMod val="40000"/>
              <a:lumOff val="60000"/>
            </a:schemeClr>
          </a:solidFill>
          <a:ln>
            <a:solidFill>
              <a:schemeClr val="tx1"/>
            </a:solidFill>
          </a:ln>
        </p:spPr>
        <p:txBody>
          <a:bodyPr wrap="square" rtlCol="0">
            <a:spAutoFit/>
          </a:bodyPr>
          <a:lstStyle/>
          <a:p>
            <a:pPr algn="ctr"/>
            <a:r>
              <a:rPr lang="bn-BD" sz="4500" b="1" dirty="0" smtClean="0">
                <a:solidFill>
                  <a:srgbClr val="0066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ভাস্কুলার বা পরিবহন টিস্যু</a:t>
            </a:r>
            <a:r>
              <a:rPr lang="en-US" sz="4500" b="1" dirty="0" smtClean="0">
                <a:solidFill>
                  <a:srgbClr val="0066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SG" sz="40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(Vascular Tissue)</a:t>
            </a:r>
            <a:endParaRPr lang="en-US" sz="40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descr="937a2f8099b4cb11788d9b901d0d0445.jpg"/>
          <p:cNvPicPr>
            <a:picLocks noChangeAspect="1"/>
          </p:cNvPicPr>
          <p:nvPr/>
        </p:nvPicPr>
        <p:blipFill>
          <a:blip r:embed="rId2"/>
          <a:stretch>
            <a:fillRect/>
          </a:stretch>
        </p:blipFill>
        <p:spPr>
          <a:xfrm>
            <a:off x="2589212" y="1543050"/>
            <a:ext cx="7010400" cy="3943350"/>
          </a:xfrm>
          <a:prstGeom prst="rect">
            <a:avLst/>
          </a:prstGeom>
          <a:ln w="88900" cap="sq" cmpd="thickThin">
            <a:solidFill>
              <a:srgbClr val="FFC000"/>
            </a:solidFill>
            <a:prstDash val="solid"/>
            <a:miter lim="800000"/>
          </a:ln>
          <a:effectLst>
            <a:innerShdw blurRad="76200">
              <a:srgbClr val="000000"/>
            </a:innerShdw>
          </a:effectLst>
        </p:spPr>
      </p:pic>
    </p:spTree>
    <p:extLst>
      <p:ext uri="{BB962C8B-B14F-4D97-AF65-F5344CB8AC3E}">
        <p14:creationId xmlns:p14="http://schemas.microsoft.com/office/powerpoint/2010/main" xmlns="" val="37445504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114274" y="1071563"/>
            <a:ext cx="11682721" cy="4777219"/>
            <a:chOff x="180115" y="1124818"/>
            <a:chExt cx="11685764" cy="4777219"/>
          </a:xfrm>
        </p:grpSpPr>
        <p:grpSp>
          <p:nvGrpSpPr>
            <p:cNvPr id="3" name="Group 23"/>
            <p:cNvGrpSpPr/>
            <p:nvPr/>
          </p:nvGrpSpPr>
          <p:grpSpPr>
            <a:xfrm>
              <a:off x="180115" y="1124818"/>
              <a:ext cx="11685764" cy="4777219"/>
              <a:chOff x="172860" y="942110"/>
              <a:chExt cx="11685764" cy="4777219"/>
            </a:xfrm>
          </p:grpSpPr>
          <p:sp>
            <p:nvSpPr>
              <p:cNvPr id="24" name="Rectangle 23">
                <a:extLst>
                  <a:ext uri="{FF2B5EF4-FFF2-40B4-BE49-F238E27FC236}">
                    <a16:creationId xmlns:a16="http://schemas.microsoft.com/office/drawing/2014/main" xmlns="" id="{B225AB4E-9EB4-4B0D-8B51-99C33E5CE775}"/>
                  </a:ext>
                </a:extLst>
              </p:cNvPr>
              <p:cNvSpPr/>
              <p:nvPr/>
            </p:nvSpPr>
            <p:spPr>
              <a:xfrm>
                <a:off x="1782127" y="955960"/>
                <a:ext cx="10076497" cy="4750980"/>
              </a:xfrm>
              <a:prstGeom prst="rect">
                <a:avLst/>
              </a:prstGeom>
              <a:solidFill>
                <a:schemeClr val="bg1"/>
              </a:solidFill>
              <a:ln w="31750">
                <a:solidFill>
                  <a:schemeClr val="accent6">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0"/>
                  <a:solidFill>
                    <a:schemeClr val="tx1"/>
                  </a:solidFill>
                  <a:effectLst>
                    <a:outerShdw blurRad="38100" dist="19050" dir="2700000" algn="tl" rotWithShape="0">
                      <a:schemeClr val="dk1">
                        <a:alpha val="40000"/>
                      </a:schemeClr>
                    </a:outerShdw>
                  </a:effectLst>
                </a:endParaRPr>
              </a:p>
            </p:txBody>
          </p:sp>
          <p:sp>
            <p:nvSpPr>
              <p:cNvPr id="25" name="Rectangle 24">
                <a:extLst>
                  <a:ext uri="{FF2B5EF4-FFF2-40B4-BE49-F238E27FC236}">
                    <a16:creationId xmlns:a16="http://schemas.microsoft.com/office/drawing/2014/main" xmlns="" id="{7D61CC0A-49F3-49E4-8BA3-A3422587A14B}"/>
                  </a:ext>
                </a:extLst>
              </p:cNvPr>
              <p:cNvSpPr/>
              <p:nvPr/>
            </p:nvSpPr>
            <p:spPr>
              <a:xfrm>
                <a:off x="937525" y="942110"/>
                <a:ext cx="816466" cy="4777219"/>
              </a:xfrm>
              <a:prstGeom prst="rect">
                <a:avLst/>
              </a:prstGeom>
              <a:solidFill>
                <a:schemeClr val="accent6">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26" name="Oval 25">
                <a:extLst>
                  <a:ext uri="{FF2B5EF4-FFF2-40B4-BE49-F238E27FC236}">
                    <a16:creationId xmlns:a16="http://schemas.microsoft.com/office/drawing/2014/main" xmlns="" id="{E66CFF82-C205-45CC-9E5B-CF29E78990C6}"/>
                  </a:ext>
                </a:extLst>
              </p:cNvPr>
              <p:cNvSpPr/>
              <p:nvPr/>
            </p:nvSpPr>
            <p:spPr>
              <a:xfrm>
                <a:off x="285750" y="2559254"/>
                <a:ext cx="2089787" cy="20135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27" name="Notched Right Arrow 26"/>
              <p:cNvSpPr/>
              <p:nvPr/>
            </p:nvSpPr>
            <p:spPr>
              <a:xfrm rot="16200000">
                <a:off x="277092" y="3566067"/>
                <a:ext cx="2117588" cy="1528761"/>
              </a:xfrm>
              <a:prstGeom prst="notched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28" name="Oval 27">
                <a:extLst>
                  <a:ext uri="{FF2B5EF4-FFF2-40B4-BE49-F238E27FC236}">
                    <a16:creationId xmlns:a16="http://schemas.microsoft.com/office/drawing/2014/main" xmlns="" id="{FF2F21DA-04F9-4CAF-8758-9852D1F9674E}"/>
                  </a:ext>
                </a:extLst>
              </p:cNvPr>
              <p:cNvSpPr/>
              <p:nvPr/>
            </p:nvSpPr>
            <p:spPr>
              <a:xfrm>
                <a:off x="426489" y="2713439"/>
                <a:ext cx="1786189" cy="1708381"/>
              </a:xfrm>
              <a:prstGeom prst="ellipse">
                <a:avLst/>
              </a:prstGeom>
              <a:solidFill>
                <a:schemeClr val="accent2">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29" name="Rectangle 28">
                <a:extLst>
                  <a:ext uri="{FF2B5EF4-FFF2-40B4-BE49-F238E27FC236}">
                    <a16:creationId xmlns:a16="http://schemas.microsoft.com/office/drawing/2014/main" xmlns="" id="{1F8E02A4-19AA-491A-8B8E-198490D326B3}"/>
                  </a:ext>
                </a:extLst>
              </p:cNvPr>
              <p:cNvSpPr/>
              <p:nvPr/>
            </p:nvSpPr>
            <p:spPr>
              <a:xfrm>
                <a:off x="172860" y="2988587"/>
                <a:ext cx="2304171" cy="101566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bn-BD" sz="44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r>
                  <a:rPr lang="bn-BD" sz="60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6000" b="1" dirty="0">
                  <a:ln w="0"/>
                  <a:effectLst>
                    <a:outerShdw blurRad="38100" dist="19050" dir="2700000" algn="tl" rotWithShape="0">
                      <a:schemeClr val="dk1">
                        <a:alpha val="40000"/>
                      </a:schemeClr>
                    </a:outerShdw>
                  </a:effectLst>
                  <a:latin typeface="Calibri" pitchFamily="34" charset="0"/>
                </a:endParaRPr>
              </a:p>
            </p:txBody>
          </p:sp>
          <p:sp>
            <p:nvSpPr>
              <p:cNvPr id="30" name="Rectangle 29"/>
              <p:cNvSpPr/>
              <p:nvPr/>
            </p:nvSpPr>
            <p:spPr>
              <a:xfrm>
                <a:off x="2185009" y="2220082"/>
                <a:ext cx="756788" cy="661720"/>
              </a:xfrm>
              <a:prstGeom prst="rect">
                <a:avLst/>
              </a:prstGeom>
            </p:spPr>
            <p:txBody>
              <a:bodyPr wrap="square">
                <a:spAutoFit/>
              </a:bodyPr>
              <a:lstStyle/>
              <a:p>
                <a:pPr algn="ctr" defTabSz="889000">
                  <a:lnSpc>
                    <a:spcPct val="90000"/>
                  </a:lnSpc>
                  <a:spcBef>
                    <a:spcPct val="0"/>
                  </a:spcBef>
                  <a:spcAft>
                    <a:spcPct val="35000"/>
                  </a:spcAft>
                </a:pPr>
                <a:r>
                  <a:rPr lang="bn-BD" sz="4000" b="1"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১. </a:t>
                </a:r>
                <a:endParaRPr lang="en-US" sz="4000" b="1" dirty="0">
                  <a:ln w="0"/>
                  <a:solidFill>
                    <a:srgbClr val="002060"/>
                  </a:solidFill>
                  <a:effectLst>
                    <a:outerShdw blurRad="38100" dist="19050" dir="2700000" algn="tl" rotWithShape="0">
                      <a:schemeClr val="dk1">
                        <a:alpha val="40000"/>
                      </a:schemeClr>
                    </a:outerShdw>
                  </a:effectLst>
                </a:endParaRPr>
              </a:p>
            </p:txBody>
          </p:sp>
          <p:sp>
            <p:nvSpPr>
              <p:cNvPr id="31" name="Rectangle 30"/>
              <p:cNvSpPr/>
              <p:nvPr/>
            </p:nvSpPr>
            <p:spPr>
              <a:xfrm>
                <a:off x="2206990" y="2919356"/>
                <a:ext cx="726756" cy="661720"/>
              </a:xfrm>
              <a:prstGeom prst="rect">
                <a:avLst/>
              </a:prstGeom>
            </p:spPr>
            <p:txBody>
              <a:bodyPr wrap="square">
                <a:spAutoFit/>
              </a:bodyPr>
              <a:lstStyle/>
              <a:p>
                <a:pPr algn="ctr" defTabSz="889000">
                  <a:lnSpc>
                    <a:spcPct val="90000"/>
                  </a:lnSpc>
                  <a:spcBef>
                    <a:spcPct val="0"/>
                  </a:spcBef>
                  <a:spcAft>
                    <a:spcPct val="35000"/>
                  </a:spcAft>
                </a:pPr>
                <a:r>
                  <a:rPr lang="en-US" sz="4000" b="1"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২.</a:t>
                </a:r>
                <a:r>
                  <a:rPr lang="bn-BD" sz="4000" b="1"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4000" b="1" dirty="0">
                  <a:ln w="0"/>
                  <a:effectLst>
                    <a:outerShdw blurRad="38100" dist="19050" dir="2700000" algn="tl" rotWithShape="0">
                      <a:schemeClr val="dk1">
                        <a:alpha val="40000"/>
                      </a:schemeClr>
                    </a:outerShdw>
                  </a:effectLst>
                </a:endParaRPr>
              </a:p>
            </p:txBody>
          </p:sp>
          <p:sp>
            <p:nvSpPr>
              <p:cNvPr id="32" name="Rectangle 31"/>
              <p:cNvSpPr/>
              <p:nvPr/>
            </p:nvSpPr>
            <p:spPr>
              <a:xfrm>
                <a:off x="2173816" y="3664933"/>
                <a:ext cx="767981" cy="661720"/>
              </a:xfrm>
              <a:prstGeom prst="rect">
                <a:avLst/>
              </a:prstGeom>
            </p:spPr>
            <p:txBody>
              <a:bodyPr wrap="square">
                <a:spAutoFit/>
              </a:bodyPr>
              <a:lstStyle/>
              <a:p>
                <a:pPr algn="ctr" defTabSz="889000">
                  <a:lnSpc>
                    <a:spcPct val="90000"/>
                  </a:lnSpc>
                  <a:spcBef>
                    <a:spcPct val="0"/>
                  </a:spcBef>
                  <a:spcAft>
                    <a:spcPct val="35000"/>
                  </a:spcAft>
                </a:pPr>
                <a:r>
                  <a:rPr lang="en-US" sz="4000" b="1"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৩</a:t>
                </a:r>
                <a:r>
                  <a:rPr lang="bn-BD" sz="4000" b="1"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a:t>
                </a:r>
                <a:r>
                  <a:rPr lang="bn-BD" sz="4000" b="1"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4000" b="1" dirty="0">
                  <a:ln w="0"/>
                  <a:effectLst>
                    <a:outerShdw blurRad="38100" dist="19050" dir="2700000" algn="tl" rotWithShape="0">
                      <a:schemeClr val="dk1">
                        <a:alpha val="40000"/>
                      </a:schemeClr>
                    </a:outerShdw>
                  </a:effectLst>
                </a:endParaRPr>
              </a:p>
            </p:txBody>
          </p:sp>
          <p:cxnSp>
            <p:nvCxnSpPr>
              <p:cNvPr id="33" name="Straight Connector 32"/>
              <p:cNvCxnSpPr/>
              <p:nvPr/>
            </p:nvCxnSpPr>
            <p:spPr>
              <a:xfrm flipH="1">
                <a:off x="2853978" y="2403091"/>
                <a:ext cx="11226" cy="3246984"/>
              </a:xfrm>
              <a:prstGeom prst="line">
                <a:avLst/>
              </a:prstGeom>
              <a:ln w="22225">
                <a:noFill/>
              </a:ln>
            </p:spPr>
            <p:style>
              <a:lnRef idx="1">
                <a:schemeClr val="accent1"/>
              </a:lnRef>
              <a:fillRef idx="0">
                <a:schemeClr val="accent1"/>
              </a:fillRef>
              <a:effectRef idx="0">
                <a:schemeClr val="accent1"/>
              </a:effectRef>
              <a:fontRef idx="minor">
                <a:schemeClr val="tx1"/>
              </a:fontRef>
            </p:style>
          </p:cxnSp>
          <p:grpSp>
            <p:nvGrpSpPr>
              <p:cNvPr id="4" name="Group 33"/>
              <p:cNvGrpSpPr/>
              <p:nvPr/>
            </p:nvGrpSpPr>
            <p:grpSpPr>
              <a:xfrm>
                <a:off x="2811876" y="1360456"/>
                <a:ext cx="8876857" cy="3706797"/>
                <a:chOff x="1985250" y="1632988"/>
                <a:chExt cx="9002968" cy="3706797"/>
              </a:xfrm>
            </p:grpSpPr>
            <p:sp>
              <p:nvSpPr>
                <p:cNvPr id="35" name="TextBox 34"/>
                <p:cNvSpPr txBox="1"/>
                <p:nvPr/>
              </p:nvSpPr>
              <p:spPr>
                <a:xfrm>
                  <a:off x="1985250" y="1632988"/>
                  <a:ext cx="4962131" cy="707886"/>
                </a:xfrm>
                <a:prstGeom prst="rect">
                  <a:avLst/>
                </a:prstGeom>
                <a:noFill/>
              </p:spPr>
              <p:txBody>
                <a:bodyPr wrap="square" rtlCol="0">
                  <a:spAutoFit/>
                </a:bodyPr>
                <a:lstStyle/>
                <a:p>
                  <a:r>
                    <a:rPr lang="bn-IN" sz="32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b="1" u="sng"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এই পাঠ শেষে শিক্ষার্থীরা</a:t>
                  </a:r>
                  <a:r>
                    <a:rPr lang="en-US" sz="40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a:t>
                  </a:r>
                  <a:r>
                    <a:rPr lang="bn-IN" sz="40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4000" b="1"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6" name="Freeform 35"/>
                <p:cNvSpPr/>
                <p:nvPr/>
              </p:nvSpPr>
              <p:spPr>
                <a:xfrm>
                  <a:off x="2030186" y="2476828"/>
                  <a:ext cx="8958032" cy="705735"/>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2225">
                  <a:solidFill>
                    <a:schemeClr val="tx1"/>
                  </a:solidFill>
                </a:ln>
                <a:scene3d>
                  <a:camera prst="orthographicFront"/>
                  <a:lightRig rig="flat" dir="t"/>
                </a:scene3d>
                <a:sp3d extrusionH="12700" prstMaterial="plastic">
                  <a:bevelT w="50800" h="50800"/>
                </a:sp3d>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defTabSz="1244600">
                    <a:lnSpc>
                      <a:spcPct val="90000"/>
                    </a:lnSpc>
                    <a:spcBef>
                      <a:spcPct val="0"/>
                    </a:spcBef>
                    <a:spcAft>
                      <a:spcPct val="15000"/>
                    </a:spcAft>
                  </a:pPr>
                  <a:r>
                    <a:rPr lang="en-SG" sz="3600" b="1" dirty="0" err="1" smtClean="0">
                      <a:solidFill>
                        <a:srgbClr val="002060"/>
                      </a:solidFill>
                      <a:latin typeface="NikoshBAN" panose="02000000000000000000" pitchFamily="2" charset="0"/>
                      <a:cs typeface="NikoshBAN" panose="02000000000000000000" pitchFamily="2" charset="0"/>
                    </a:rPr>
                    <a:t>ভাস্কুলার</a:t>
                  </a:r>
                  <a:r>
                    <a:rPr lang="en-SG" sz="3600" b="1" dirty="0" smtClean="0">
                      <a:solidFill>
                        <a:srgbClr val="002060"/>
                      </a:solidFill>
                      <a:latin typeface="NikoshBAN" panose="02000000000000000000" pitchFamily="2" charset="0"/>
                      <a:cs typeface="NikoshBAN" panose="02000000000000000000" pitchFamily="2" charset="0"/>
                    </a:rPr>
                    <a:t> </a:t>
                  </a:r>
                  <a:r>
                    <a:rPr lang="en-SG" sz="3600" b="1" dirty="0" err="1" smtClean="0">
                      <a:solidFill>
                        <a:srgbClr val="002060"/>
                      </a:solidFill>
                      <a:latin typeface="NikoshBAN" panose="02000000000000000000" pitchFamily="2" charset="0"/>
                      <a:cs typeface="NikoshBAN" panose="02000000000000000000" pitchFamily="2" charset="0"/>
                    </a:rPr>
                    <a:t>টিস্যুতন্ত্রকে</a:t>
                  </a:r>
                  <a:r>
                    <a:rPr lang="en-SG" sz="3600" b="1" dirty="0" smtClean="0">
                      <a:solidFill>
                        <a:srgbClr val="002060"/>
                      </a:solidFill>
                      <a:latin typeface="NikoshBAN" panose="02000000000000000000" pitchFamily="2" charset="0"/>
                      <a:cs typeface="NikoshBAN" panose="02000000000000000000" pitchFamily="2" charset="0"/>
                    </a:rPr>
                    <a:t> </a:t>
                  </a:r>
                  <a:r>
                    <a:rPr lang="en-SG" sz="3600" b="1" dirty="0" err="1" smtClean="0">
                      <a:solidFill>
                        <a:srgbClr val="002060"/>
                      </a:solidFill>
                      <a:latin typeface="NikoshBAN" panose="02000000000000000000" pitchFamily="2" charset="0"/>
                      <a:cs typeface="NikoshBAN" panose="02000000000000000000" pitchFamily="2" charset="0"/>
                    </a:rPr>
                    <a:t>সংজ্ঞায়িত</a:t>
                  </a:r>
                  <a:r>
                    <a:rPr lang="en-SG" sz="3600" b="1" dirty="0" smtClean="0">
                      <a:solidFill>
                        <a:srgbClr val="002060"/>
                      </a:solidFill>
                      <a:latin typeface="NikoshBAN" panose="02000000000000000000" pitchFamily="2" charset="0"/>
                      <a:cs typeface="NikoshBAN" panose="02000000000000000000" pitchFamily="2" charset="0"/>
                    </a:rPr>
                    <a:t> </a:t>
                  </a:r>
                  <a:r>
                    <a:rPr lang="en-SG" sz="3600" b="1" dirty="0" err="1" smtClean="0">
                      <a:solidFill>
                        <a:srgbClr val="002060"/>
                      </a:solidFill>
                      <a:latin typeface="NikoshBAN" panose="02000000000000000000" pitchFamily="2" charset="0"/>
                      <a:cs typeface="NikoshBAN" panose="02000000000000000000" pitchFamily="2" charset="0"/>
                    </a:rPr>
                    <a:t>করতে</a:t>
                  </a:r>
                  <a:r>
                    <a:rPr lang="en-SG" sz="3600" b="1" dirty="0" smtClean="0">
                      <a:solidFill>
                        <a:srgbClr val="002060"/>
                      </a:solidFill>
                      <a:latin typeface="NikoshBAN" panose="02000000000000000000" pitchFamily="2" charset="0"/>
                      <a:cs typeface="NikoshBAN" panose="02000000000000000000" pitchFamily="2" charset="0"/>
                    </a:rPr>
                    <a:t> </a:t>
                  </a:r>
                  <a:r>
                    <a:rPr lang="bn-BD" sz="3600" b="1" dirty="0" smtClean="0">
                      <a:solidFill>
                        <a:srgbClr val="002060"/>
                      </a:solidFill>
                      <a:latin typeface="NikoshBAN" panose="02000000000000000000" pitchFamily="2" charset="0"/>
                      <a:cs typeface="NikoshBAN" panose="02000000000000000000" pitchFamily="2" charset="0"/>
                    </a:rPr>
                    <a:t>পারবে;</a:t>
                  </a:r>
                  <a:endParaRPr lang="en-US" sz="3500" b="1"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7" name="Freeform 36"/>
                <p:cNvSpPr/>
                <p:nvPr/>
              </p:nvSpPr>
              <p:spPr>
                <a:xfrm>
                  <a:off x="2030186" y="3196356"/>
                  <a:ext cx="8958032" cy="705735"/>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2225">
                  <a:solidFill>
                    <a:schemeClr val="tx1"/>
                  </a:solidFill>
                </a:ln>
                <a:scene3d>
                  <a:camera prst="orthographicFront"/>
                  <a:lightRig rig="flat" dir="t"/>
                </a:scene3d>
                <a:sp3d extrusionH="12700" prstMaterial="plastic">
                  <a:bevelT w="50800" h="50800"/>
                </a:sp3d>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defTabSz="1244600">
                    <a:lnSpc>
                      <a:spcPct val="90000"/>
                    </a:lnSpc>
                    <a:spcBef>
                      <a:spcPct val="0"/>
                    </a:spcBef>
                    <a:spcAft>
                      <a:spcPct val="15000"/>
                    </a:spcAft>
                  </a:pPr>
                  <a:r>
                    <a:rPr lang="en-SG" sz="3600" b="1" dirty="0" err="1" smtClean="0">
                      <a:solidFill>
                        <a:srgbClr val="002060"/>
                      </a:solidFill>
                      <a:latin typeface="NikoshBAN" panose="02000000000000000000" pitchFamily="2" charset="0"/>
                      <a:cs typeface="NikoshBAN" panose="02000000000000000000" pitchFamily="2" charset="0"/>
                    </a:rPr>
                    <a:t>ভাস্কুলার</a:t>
                  </a:r>
                  <a:r>
                    <a:rPr lang="en-SG" sz="3600" b="1" dirty="0" smtClean="0">
                      <a:solidFill>
                        <a:srgbClr val="002060"/>
                      </a:solidFill>
                      <a:latin typeface="NikoshBAN" panose="02000000000000000000" pitchFamily="2" charset="0"/>
                      <a:cs typeface="NikoshBAN" panose="02000000000000000000" pitchFamily="2" charset="0"/>
                    </a:rPr>
                    <a:t> </a:t>
                  </a:r>
                  <a:r>
                    <a:rPr lang="en-SG" sz="3600" b="1" dirty="0" err="1" smtClean="0">
                      <a:solidFill>
                        <a:srgbClr val="002060"/>
                      </a:solidFill>
                      <a:latin typeface="NikoshBAN" panose="02000000000000000000" pitchFamily="2" charset="0"/>
                      <a:cs typeface="NikoshBAN" panose="02000000000000000000" pitchFamily="2" charset="0"/>
                    </a:rPr>
                    <a:t>বান্ডল</a:t>
                  </a:r>
                  <a:r>
                    <a:rPr lang="en-SG" sz="3600" b="1" dirty="0" smtClean="0">
                      <a:solidFill>
                        <a:srgbClr val="002060"/>
                      </a:solidFill>
                      <a:latin typeface="NikoshBAN" panose="02000000000000000000" pitchFamily="2" charset="0"/>
                      <a:cs typeface="NikoshBAN" panose="02000000000000000000" pitchFamily="2" charset="0"/>
                    </a:rPr>
                    <a:t> </a:t>
                  </a:r>
                  <a:r>
                    <a:rPr lang="bn-BD" sz="3600" b="1" dirty="0" smtClean="0">
                      <a:solidFill>
                        <a:srgbClr val="002060"/>
                      </a:solidFill>
                      <a:latin typeface="NikoshBAN" panose="02000000000000000000" pitchFamily="2" charset="0"/>
                      <a:cs typeface="NikoshBAN" panose="02000000000000000000" pitchFamily="2" charset="0"/>
                    </a:rPr>
                    <a:t>বর্ণনা করতে পারবে;</a:t>
                  </a:r>
                  <a:endParaRPr lang="en-US" sz="3600" b="1"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8" name="Freeform 37"/>
                <p:cNvSpPr/>
                <p:nvPr/>
              </p:nvSpPr>
              <p:spPr>
                <a:xfrm>
                  <a:off x="2030186" y="3913613"/>
                  <a:ext cx="8958032" cy="705735"/>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2225">
                  <a:solidFill>
                    <a:schemeClr val="tx1"/>
                  </a:solidFill>
                </a:ln>
                <a:scene3d>
                  <a:camera prst="orthographicFront"/>
                  <a:lightRig rig="flat" dir="t"/>
                </a:scene3d>
                <a:sp3d extrusionH="12700" prstMaterial="plastic">
                  <a:bevelT w="50800" h="50800"/>
                </a:sp3d>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defTabSz="1244600">
                    <a:lnSpc>
                      <a:spcPct val="90000"/>
                    </a:lnSpc>
                    <a:spcBef>
                      <a:spcPct val="0"/>
                    </a:spcBef>
                    <a:spcAft>
                      <a:spcPct val="15000"/>
                    </a:spcAft>
                  </a:pPr>
                  <a:r>
                    <a:rPr lang="bn-BD" sz="36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ভাস্কুলার </a:t>
                  </a:r>
                  <a:r>
                    <a:rPr lang="en-SG" sz="3600" b="1" dirty="0" err="1" smtClean="0">
                      <a:solidFill>
                        <a:srgbClr val="002060"/>
                      </a:solidFill>
                      <a:latin typeface="NikoshBAN" panose="02000000000000000000" pitchFamily="2" charset="0"/>
                      <a:cs typeface="NikoshBAN" panose="02000000000000000000" pitchFamily="2" charset="0"/>
                      <a:sym typeface="Symbol" panose="05050102010706020507" pitchFamily="18" charset="2"/>
                    </a:rPr>
                    <a:t>বান্ডলে</a:t>
                  </a:r>
                  <a:r>
                    <a:rPr lang="bn-BD" sz="36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র শ্রেণিবিভাগ বর্ণনা</a:t>
                  </a:r>
                  <a:r>
                    <a:rPr lang="en-US" sz="36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bn-BD" sz="36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করতে পারবে;</a:t>
                  </a:r>
                  <a:endParaRPr lang="en-US" sz="3600" b="1" dirty="0">
                    <a:solidFill>
                      <a:srgbClr val="002060"/>
                    </a:solidFill>
                    <a:latin typeface="NikoshBAN" panose="02000000000000000000" pitchFamily="2" charset="0"/>
                    <a:cs typeface="NikoshBAN" panose="02000000000000000000" pitchFamily="2" charset="0"/>
                  </a:endParaRPr>
                </a:p>
              </p:txBody>
            </p:sp>
            <p:sp>
              <p:nvSpPr>
                <p:cNvPr id="39" name="Freeform 38"/>
                <p:cNvSpPr/>
                <p:nvPr/>
              </p:nvSpPr>
              <p:spPr>
                <a:xfrm>
                  <a:off x="2030186" y="4634050"/>
                  <a:ext cx="8958031" cy="705735"/>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2225">
                  <a:solidFill>
                    <a:schemeClr val="tx1"/>
                  </a:solidFill>
                </a:ln>
                <a:scene3d>
                  <a:camera prst="orthographicFront"/>
                  <a:lightRig rig="flat" dir="t"/>
                </a:scene3d>
                <a:sp3d extrusionH="12700" prstMaterial="plastic">
                  <a:bevelT w="50800" h="50800"/>
                </a:sp3d>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defTabSz="1244600">
                    <a:lnSpc>
                      <a:spcPct val="90000"/>
                    </a:lnSpc>
                    <a:spcBef>
                      <a:spcPct val="0"/>
                    </a:spcBef>
                    <a:spcAft>
                      <a:spcPct val="15000"/>
                    </a:spcAft>
                    <a:defRPr/>
                  </a:pPr>
                  <a:r>
                    <a:rPr lang="bn-BD" sz="36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ভাস্কুলার টিস্যুর শারীরবৃত্তীয় কাজ বিশ্লেষণ</a:t>
                  </a:r>
                  <a:r>
                    <a:rPr lang="en-US" sz="36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 </a:t>
                  </a:r>
                  <a:r>
                    <a:rPr lang="bn-BD" sz="36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rPr>
                    <a:t>করতে পারবে।</a:t>
                  </a:r>
                  <a:endParaRPr lang="en-US" sz="3600" b="1" dirty="0" smtClean="0">
                    <a:solidFill>
                      <a:srgbClr val="002060"/>
                    </a:solidFill>
                    <a:latin typeface="NikoshBAN" panose="02000000000000000000" pitchFamily="2" charset="0"/>
                    <a:cs typeface="NikoshBAN" panose="02000000000000000000" pitchFamily="2" charset="0"/>
                    <a:sym typeface="Symbol" panose="05050102010706020507" pitchFamily="18" charset="2"/>
                  </a:endParaRPr>
                </a:p>
              </p:txBody>
            </p:sp>
          </p:grpSp>
        </p:grpSp>
        <p:sp>
          <p:nvSpPr>
            <p:cNvPr id="23" name="Rectangle 22"/>
            <p:cNvSpPr/>
            <p:nvPr/>
          </p:nvSpPr>
          <p:spPr>
            <a:xfrm>
              <a:off x="2181071" y="4554225"/>
              <a:ext cx="767981" cy="661720"/>
            </a:xfrm>
            <a:prstGeom prst="rect">
              <a:avLst/>
            </a:prstGeom>
          </p:spPr>
          <p:txBody>
            <a:bodyPr wrap="square">
              <a:spAutoFit/>
            </a:bodyPr>
            <a:lstStyle/>
            <a:p>
              <a:pPr algn="ctr" defTabSz="889000">
                <a:lnSpc>
                  <a:spcPct val="90000"/>
                </a:lnSpc>
                <a:spcBef>
                  <a:spcPct val="0"/>
                </a:spcBef>
                <a:spcAft>
                  <a:spcPct val="35000"/>
                </a:spcAft>
              </a:pPr>
              <a:r>
                <a:rPr lang="en-US" sz="40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৪</a:t>
              </a:r>
              <a:r>
                <a:rPr lang="bn-BD" sz="40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a:t>
              </a:r>
              <a:r>
                <a:rPr lang="bn-BD" sz="40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4000" b="1" dirty="0">
                <a:ln w="0"/>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xmlns="" val="6470993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2412" y="618565"/>
            <a:ext cx="9143999" cy="753035"/>
          </a:xfrm>
          <a:solidFill>
            <a:srgbClr val="006600"/>
          </a:solidFill>
        </p:spPr>
        <p:txBody>
          <a:bodyPr>
            <a:normAutofit fontScale="90000"/>
          </a:bodyPr>
          <a:lstStyle/>
          <a:p>
            <a:r>
              <a:rPr lang="en-SG" sz="5500" b="1" dirty="0" err="1" smtClean="0">
                <a:solidFill>
                  <a:schemeClr val="bg1"/>
                </a:solidFill>
                <a:latin typeface="NikoshBAN" panose="02000000000000000000" pitchFamily="2" charset="0"/>
                <a:cs typeface="NikoshBAN" panose="02000000000000000000" pitchFamily="2" charset="0"/>
              </a:rPr>
              <a:t>ভাস্কুলার</a:t>
            </a:r>
            <a:r>
              <a:rPr lang="en-SG" sz="5500" b="1" dirty="0" smtClean="0">
                <a:solidFill>
                  <a:schemeClr val="bg1"/>
                </a:solidFill>
                <a:latin typeface="NikoshBAN" panose="02000000000000000000" pitchFamily="2" charset="0"/>
                <a:cs typeface="NikoshBAN" panose="02000000000000000000" pitchFamily="2" charset="0"/>
              </a:rPr>
              <a:t> </a:t>
            </a:r>
            <a:r>
              <a:rPr lang="en-SG" sz="5500" b="1" dirty="0" err="1" smtClean="0">
                <a:solidFill>
                  <a:schemeClr val="bg1"/>
                </a:solidFill>
                <a:latin typeface="NikoshBAN" panose="02000000000000000000" pitchFamily="2" charset="0"/>
                <a:cs typeface="NikoshBAN" panose="02000000000000000000" pitchFamily="2" charset="0"/>
              </a:rPr>
              <a:t>টিস্যুতন্ত্র</a:t>
            </a:r>
            <a:r>
              <a:rPr lang="en-SG" sz="5500" b="1" dirty="0" smtClean="0">
                <a:solidFill>
                  <a:schemeClr val="bg1"/>
                </a:solidFill>
                <a:latin typeface="NikoshBAN" panose="02000000000000000000" pitchFamily="2" charset="0"/>
                <a:cs typeface="NikoshBAN" panose="02000000000000000000" pitchFamily="2" charset="0"/>
              </a:rPr>
              <a:t> </a:t>
            </a:r>
            <a:r>
              <a:rPr lang="en-SG" sz="4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(Vascular Tissue System)</a:t>
            </a:r>
            <a:endParaRPr lang="en-US" sz="4400" b="1" dirty="0">
              <a:solidFill>
                <a:schemeClr val="bg1"/>
              </a:solidFill>
              <a:latin typeface="NikoshBAN" panose="02000000000000000000" pitchFamily="2" charset="0"/>
              <a:cs typeface="NikoshBAN" panose="02000000000000000000" pitchFamily="2" charset="0"/>
            </a:endParaRPr>
          </a:p>
        </p:txBody>
      </p:sp>
      <p:sp>
        <p:nvSpPr>
          <p:cNvPr id="8" name="Rectangle 7"/>
          <p:cNvSpPr/>
          <p:nvPr/>
        </p:nvSpPr>
        <p:spPr>
          <a:xfrm>
            <a:off x="2970212" y="1543990"/>
            <a:ext cx="8610600" cy="4953279"/>
          </a:xfrm>
          <a:prstGeom prst="rect">
            <a:avLst/>
          </a:prstGeom>
        </p:spPr>
        <p:txBody>
          <a:bodyPr wrap="square">
            <a:spAutoFit/>
          </a:bodyPr>
          <a:lstStyle/>
          <a:p>
            <a:pPr algn="just">
              <a:lnSpc>
                <a:spcPct val="90000"/>
              </a:lnSpc>
              <a:buClr>
                <a:srgbClr val="C00000"/>
              </a:buClr>
              <a:buFont typeface="Wingdings" pitchFamily="2" charset="2"/>
              <a:buChar char="§"/>
            </a:pP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উদ্ভিদদেহে</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খাদ্য</a:t>
            </a:r>
            <a:r>
              <a:rPr lang="en-SG" sz="3500" b="1" dirty="0" smtClean="0">
                <a:solidFill>
                  <a:srgbClr val="002060"/>
                </a:solidFill>
                <a:latin typeface="NikoshBAN" pitchFamily="2" charset="0"/>
                <a:cs typeface="NikoshBAN" pitchFamily="2" charset="0"/>
              </a:rPr>
              <a:t> ও </a:t>
            </a:r>
            <a:r>
              <a:rPr lang="en-SG" sz="3500" b="1" dirty="0" err="1" smtClean="0">
                <a:solidFill>
                  <a:srgbClr val="002060"/>
                </a:solidFill>
                <a:latin typeface="NikoshBAN" pitchFamily="2" charset="0"/>
                <a:cs typeface="NikoshBAN" pitchFamily="2" charset="0"/>
              </a:rPr>
              <a:t>পানি</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পরিবহণের</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জন্য</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যে</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বিশেষ</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ধরনের</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টিস্যু</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কাজ</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করে</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তাকে</a:t>
            </a:r>
            <a:r>
              <a:rPr lang="en-SG" sz="3500" b="1" dirty="0" smtClean="0">
                <a:solidFill>
                  <a:srgbClr val="002060"/>
                </a:solidFill>
                <a:latin typeface="NikoshBAN" pitchFamily="2" charset="0"/>
                <a:cs typeface="NikoshBAN" pitchFamily="2" charset="0"/>
              </a:rPr>
              <a:t> </a:t>
            </a:r>
            <a:r>
              <a:rPr lang="en-SG" sz="3500" b="1" dirty="0" err="1" smtClean="0">
                <a:solidFill>
                  <a:srgbClr val="C00000"/>
                </a:solidFill>
                <a:latin typeface="NikoshBAN" pitchFamily="2" charset="0"/>
                <a:cs typeface="NikoshBAN" pitchFamily="2" charset="0"/>
              </a:rPr>
              <a:t>পরিবহণ</a:t>
            </a:r>
            <a:r>
              <a:rPr lang="en-SG" sz="3500" b="1" dirty="0" smtClean="0">
                <a:solidFill>
                  <a:srgbClr val="C00000"/>
                </a:solidFill>
                <a:latin typeface="NikoshBAN" pitchFamily="2" charset="0"/>
                <a:cs typeface="NikoshBAN" pitchFamily="2" charset="0"/>
              </a:rPr>
              <a:t> </a:t>
            </a:r>
            <a:r>
              <a:rPr lang="en-SG" sz="3500" b="1" dirty="0" err="1" smtClean="0">
                <a:solidFill>
                  <a:srgbClr val="C00000"/>
                </a:solidFill>
                <a:latin typeface="NikoshBAN" pitchFamily="2" charset="0"/>
                <a:cs typeface="NikoshBAN" pitchFamily="2" charset="0"/>
              </a:rPr>
              <a:t>টিস্যু</a:t>
            </a:r>
            <a:r>
              <a:rPr lang="en-SG" sz="3500" b="1" dirty="0" smtClean="0">
                <a:solidFill>
                  <a:srgbClr val="C0000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বা</a:t>
            </a:r>
            <a:r>
              <a:rPr lang="en-SG" sz="3500" b="1" dirty="0" smtClean="0">
                <a:solidFill>
                  <a:srgbClr val="002060"/>
                </a:solidFill>
                <a:latin typeface="NikoshBAN" pitchFamily="2" charset="0"/>
                <a:cs typeface="NikoshBAN" pitchFamily="2" charset="0"/>
              </a:rPr>
              <a:t> </a:t>
            </a:r>
            <a:r>
              <a:rPr lang="en-SG" sz="3500" b="1" dirty="0" err="1" smtClean="0">
                <a:solidFill>
                  <a:srgbClr val="C00000"/>
                </a:solidFill>
                <a:latin typeface="NikoshBAN" pitchFamily="2" charset="0"/>
                <a:cs typeface="NikoshBAN" pitchFamily="2" charset="0"/>
              </a:rPr>
              <a:t>ভাস্কুলার</a:t>
            </a:r>
            <a:r>
              <a:rPr lang="en-SG" sz="3500" b="1" dirty="0" smtClean="0">
                <a:solidFill>
                  <a:srgbClr val="C00000"/>
                </a:solidFill>
                <a:latin typeface="NikoshBAN" pitchFamily="2" charset="0"/>
                <a:cs typeface="NikoshBAN" pitchFamily="2" charset="0"/>
              </a:rPr>
              <a:t> </a:t>
            </a:r>
            <a:r>
              <a:rPr lang="en-SG" sz="3500" b="1" dirty="0" err="1" smtClean="0">
                <a:solidFill>
                  <a:srgbClr val="C00000"/>
                </a:solidFill>
                <a:latin typeface="NikoshBAN" pitchFamily="2" charset="0"/>
                <a:cs typeface="NikoshBAN" pitchFamily="2" charset="0"/>
              </a:rPr>
              <a:t>টিস্যু</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বলে</a:t>
            </a:r>
            <a:r>
              <a:rPr lang="en-SG" sz="3500" b="1" dirty="0" smtClean="0">
                <a:solidFill>
                  <a:srgbClr val="002060"/>
                </a:solidFill>
                <a:latin typeface="NikoshBAN" pitchFamily="2" charset="0"/>
                <a:cs typeface="NikoshBAN" pitchFamily="2" charset="0"/>
              </a:rPr>
              <a:t>।</a:t>
            </a:r>
          </a:p>
          <a:p>
            <a:pPr algn="just">
              <a:lnSpc>
                <a:spcPct val="90000"/>
              </a:lnSpc>
              <a:buClr>
                <a:srgbClr val="C00000"/>
              </a:buClr>
              <a:buFont typeface="Wingdings" pitchFamily="2" charset="2"/>
              <a:buChar char="§"/>
            </a:pP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জাইলেম</a:t>
            </a:r>
            <a:r>
              <a:rPr lang="en-SG" sz="3500" b="1" dirty="0" smtClean="0">
                <a:solidFill>
                  <a:srgbClr val="002060"/>
                </a:solidFill>
                <a:latin typeface="NikoshBAN" pitchFamily="2" charset="0"/>
                <a:cs typeface="NikoshBAN" pitchFamily="2" charset="0"/>
              </a:rPr>
              <a:t> ও </a:t>
            </a:r>
            <a:r>
              <a:rPr lang="en-SG" sz="3500" b="1" dirty="0" err="1" smtClean="0">
                <a:solidFill>
                  <a:srgbClr val="002060"/>
                </a:solidFill>
                <a:latin typeface="NikoshBAN" pitchFamily="2" charset="0"/>
                <a:cs typeface="NikoshBAN" pitchFamily="2" charset="0"/>
              </a:rPr>
              <a:t>ফ্লোয়েম</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নামক</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দু-প্রকার</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জটিল</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টিস্যুর</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সমন্বয়ে</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যে</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টিস্যুতন্ত্র</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গঠিত</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হয়</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তাকে</a:t>
            </a:r>
            <a:r>
              <a:rPr lang="en-SG" sz="3500" b="1" dirty="0" smtClean="0">
                <a:solidFill>
                  <a:srgbClr val="002060"/>
                </a:solidFill>
                <a:latin typeface="NikoshBAN" pitchFamily="2" charset="0"/>
                <a:cs typeface="NikoshBAN" pitchFamily="2" charset="0"/>
              </a:rPr>
              <a:t> </a:t>
            </a:r>
            <a:r>
              <a:rPr lang="en-SG" sz="3500" b="1" dirty="0" err="1" smtClean="0">
                <a:solidFill>
                  <a:srgbClr val="C00000"/>
                </a:solidFill>
                <a:latin typeface="NikoshBAN" pitchFamily="2" charset="0"/>
                <a:cs typeface="NikoshBAN" pitchFamily="2" charset="0"/>
              </a:rPr>
              <a:t>ভাস্কুলার</a:t>
            </a:r>
            <a:r>
              <a:rPr lang="en-SG" sz="3500" b="1" dirty="0" smtClean="0">
                <a:solidFill>
                  <a:srgbClr val="C00000"/>
                </a:solidFill>
                <a:latin typeface="NikoshBAN" pitchFamily="2" charset="0"/>
                <a:cs typeface="NikoshBAN" pitchFamily="2" charset="0"/>
              </a:rPr>
              <a:t> </a:t>
            </a:r>
            <a:r>
              <a:rPr lang="en-SG" sz="3500" b="1" dirty="0" err="1" smtClean="0">
                <a:solidFill>
                  <a:srgbClr val="C00000"/>
                </a:solidFill>
                <a:latin typeface="NikoshBAN" pitchFamily="2" charset="0"/>
                <a:cs typeface="NikoshBAN" pitchFamily="2" charset="0"/>
              </a:rPr>
              <a:t>টিস্যুতন্ত্র</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বা</a:t>
            </a:r>
            <a:r>
              <a:rPr lang="en-SG" sz="3500" b="1" dirty="0" smtClean="0">
                <a:solidFill>
                  <a:srgbClr val="002060"/>
                </a:solidFill>
                <a:latin typeface="NikoshBAN" pitchFamily="2" charset="0"/>
                <a:cs typeface="NikoshBAN" pitchFamily="2" charset="0"/>
              </a:rPr>
              <a:t> </a:t>
            </a:r>
            <a:r>
              <a:rPr lang="en-SG" sz="3500" b="1" dirty="0" err="1" smtClean="0">
                <a:solidFill>
                  <a:srgbClr val="C00000"/>
                </a:solidFill>
                <a:latin typeface="NikoshBAN" pitchFamily="2" charset="0"/>
                <a:cs typeface="NikoshBAN" pitchFamily="2" charset="0"/>
              </a:rPr>
              <a:t>ফ্যাসিকুলার</a:t>
            </a:r>
            <a:r>
              <a:rPr lang="en-SG" sz="3500" b="1" dirty="0" smtClean="0">
                <a:solidFill>
                  <a:srgbClr val="C00000"/>
                </a:solidFill>
                <a:latin typeface="NikoshBAN" pitchFamily="2" charset="0"/>
                <a:cs typeface="NikoshBAN" pitchFamily="2" charset="0"/>
              </a:rPr>
              <a:t> </a:t>
            </a:r>
            <a:r>
              <a:rPr lang="en-SG" sz="3500" b="1" dirty="0" err="1" smtClean="0">
                <a:solidFill>
                  <a:srgbClr val="C00000"/>
                </a:solidFill>
                <a:latin typeface="NikoshBAN" pitchFamily="2" charset="0"/>
                <a:cs typeface="NikoshBAN" pitchFamily="2" charset="0"/>
              </a:rPr>
              <a:t>টিস্যুতন্ত্র</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বলে</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এরা</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সর্বদাই</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এক</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বা</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একাধিক</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ভাস্কুলার</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বান্ডল</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নিয়ে</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গঠিত</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এবং</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গ্রাউন্ড</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টিস্যুতে</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সজ্জিত</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থাকে</a:t>
            </a:r>
            <a:r>
              <a:rPr lang="en-SG" sz="3500" b="1" dirty="0" smtClean="0">
                <a:solidFill>
                  <a:srgbClr val="002060"/>
                </a:solidFill>
                <a:latin typeface="NikoshBAN" pitchFamily="2" charset="0"/>
                <a:cs typeface="NikoshBAN" pitchFamily="2" charset="0"/>
              </a:rPr>
              <a:t>।</a:t>
            </a:r>
          </a:p>
          <a:p>
            <a:pPr algn="just">
              <a:lnSpc>
                <a:spcPct val="90000"/>
              </a:lnSpc>
              <a:buClr>
                <a:srgbClr val="C00000"/>
              </a:buClr>
              <a:buFont typeface="Wingdings" pitchFamily="2" charset="2"/>
              <a:buChar char="§"/>
            </a:pPr>
            <a:r>
              <a:rPr lang="en-SG" sz="3200" b="1" i="1" dirty="0" smtClean="0">
                <a:solidFill>
                  <a:srgbClr val="002060"/>
                </a:solidFill>
                <a:latin typeface="Times New Roman" pitchFamily="18" charset="0"/>
                <a:cs typeface="Times New Roman" pitchFamily="18" charset="0"/>
              </a:rPr>
              <a:t> </a:t>
            </a:r>
            <a:r>
              <a:rPr lang="en-SG" sz="3200" b="1" i="1" dirty="0" err="1" smtClean="0">
                <a:solidFill>
                  <a:srgbClr val="002060"/>
                </a:solidFill>
                <a:latin typeface="Times New Roman" pitchFamily="18" charset="0"/>
                <a:cs typeface="Times New Roman" pitchFamily="18" charset="0"/>
              </a:rPr>
              <a:t>Cycas</a:t>
            </a:r>
            <a:r>
              <a:rPr lang="en-SG" sz="3200" b="1" i="1" dirty="0" smtClean="0">
                <a:solidFill>
                  <a:srgbClr val="002060"/>
                </a:solidFill>
                <a:latin typeface="Times New Roman" pitchFamily="18" charset="0"/>
                <a:cs typeface="Times New Roman" pitchFamily="18" charset="0"/>
              </a:rPr>
              <a:t>, </a:t>
            </a:r>
            <a:r>
              <a:rPr lang="en-SG" sz="3200" b="1" i="1" dirty="0" err="1" smtClean="0">
                <a:solidFill>
                  <a:srgbClr val="002060"/>
                </a:solidFill>
                <a:latin typeface="Times New Roman" pitchFamily="18" charset="0"/>
                <a:cs typeface="Times New Roman" pitchFamily="18" charset="0"/>
              </a:rPr>
              <a:t>Pinus</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পাতায়</a:t>
            </a:r>
            <a:r>
              <a:rPr lang="en-SG" sz="3500" b="1" dirty="0" smtClean="0">
                <a:solidFill>
                  <a:srgbClr val="002060"/>
                </a:solidFill>
                <a:latin typeface="NikoshBAN" pitchFamily="2" charset="0"/>
                <a:cs typeface="NikoshBAN" pitchFamily="2" charset="0"/>
              </a:rPr>
              <a:t> </a:t>
            </a:r>
            <a:r>
              <a:rPr lang="en-SG" sz="3500" b="1" dirty="0" err="1" smtClean="0">
                <a:solidFill>
                  <a:srgbClr val="C00000"/>
                </a:solidFill>
                <a:latin typeface="NikoshBAN" pitchFamily="2" charset="0"/>
                <a:cs typeface="NikoshBAN" pitchFamily="2" charset="0"/>
              </a:rPr>
              <a:t>ট্রান্সফিউশন</a:t>
            </a:r>
            <a:r>
              <a:rPr lang="en-SG" sz="3500" b="1" dirty="0" smtClean="0">
                <a:solidFill>
                  <a:srgbClr val="C00000"/>
                </a:solidFill>
                <a:latin typeface="NikoshBAN" pitchFamily="2" charset="0"/>
                <a:cs typeface="NikoshBAN" pitchFamily="2" charset="0"/>
              </a:rPr>
              <a:t> </a:t>
            </a:r>
            <a:r>
              <a:rPr lang="en-SG" sz="3500" b="1" dirty="0" err="1" smtClean="0">
                <a:solidFill>
                  <a:srgbClr val="C00000"/>
                </a:solidFill>
                <a:latin typeface="NikoshBAN" pitchFamily="2" charset="0"/>
                <a:cs typeface="NikoshBAN" pitchFamily="2" charset="0"/>
              </a:rPr>
              <a:t>টিস্যু</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নামক</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অনুন্নত</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পরিবহণ</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টিস্যু</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থাকে</a:t>
            </a:r>
            <a:r>
              <a:rPr lang="en-SG" sz="3500" b="1" dirty="0" smtClean="0">
                <a:solidFill>
                  <a:srgbClr val="002060"/>
                </a:solidFill>
                <a:latin typeface="NikoshBAN" pitchFamily="2" charset="0"/>
                <a:cs typeface="NikoshBAN" pitchFamily="2" charset="0"/>
              </a:rPr>
              <a:t>।</a:t>
            </a:r>
          </a:p>
          <a:p>
            <a:pPr algn="just">
              <a:lnSpc>
                <a:spcPct val="90000"/>
              </a:lnSpc>
              <a:buClr>
                <a:srgbClr val="C00000"/>
              </a:buClr>
              <a:buFont typeface="Wingdings" pitchFamily="2" charset="2"/>
              <a:buChar char="§"/>
            </a:pP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শীর্ষস্থ</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ভাজক</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টিস্যুর</a:t>
            </a:r>
            <a:r>
              <a:rPr lang="en-SG" sz="3500" b="1" dirty="0" smtClean="0">
                <a:solidFill>
                  <a:srgbClr val="002060"/>
                </a:solidFill>
                <a:latin typeface="NikoshBAN" pitchFamily="2" charset="0"/>
                <a:cs typeface="NikoshBAN" pitchFamily="2" charset="0"/>
              </a:rPr>
              <a:t> </a:t>
            </a:r>
            <a:r>
              <a:rPr lang="en-SG" sz="3500" b="1" dirty="0" err="1" smtClean="0">
                <a:solidFill>
                  <a:srgbClr val="C00000"/>
                </a:solidFill>
                <a:latin typeface="NikoshBAN" pitchFamily="2" charset="0"/>
                <a:cs typeface="NikoshBAN" pitchFamily="2" charset="0"/>
              </a:rPr>
              <a:t>প্রোক্যাম্বিয়াম</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অংশ</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থেকে</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ভাস্কুলার</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টিস্যুতন্ত্র</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সৃষ্টি</a:t>
            </a:r>
            <a:r>
              <a:rPr lang="en-SG" sz="3500" b="1" dirty="0" smtClean="0">
                <a:solidFill>
                  <a:srgbClr val="002060"/>
                </a:solidFill>
                <a:latin typeface="NikoshBAN" pitchFamily="2" charset="0"/>
                <a:cs typeface="NikoshBAN" pitchFamily="2" charset="0"/>
              </a:rPr>
              <a:t> </a:t>
            </a:r>
            <a:r>
              <a:rPr lang="en-SG" sz="3500" b="1" dirty="0" err="1" smtClean="0">
                <a:solidFill>
                  <a:srgbClr val="002060"/>
                </a:solidFill>
                <a:latin typeface="NikoshBAN" pitchFamily="2" charset="0"/>
                <a:cs typeface="NikoshBAN" pitchFamily="2" charset="0"/>
              </a:rPr>
              <a:t>হয়</a:t>
            </a:r>
            <a:r>
              <a:rPr lang="en-SG" sz="3500" b="1" dirty="0" smtClean="0">
                <a:solidFill>
                  <a:srgbClr val="002060"/>
                </a:solidFill>
                <a:latin typeface="NikoshBAN" pitchFamily="2" charset="0"/>
                <a:cs typeface="NikoshBAN" pitchFamily="2" charset="0"/>
              </a:rPr>
              <a:t>।</a:t>
            </a:r>
            <a:endParaRPr lang="en-US" sz="1400" b="1" dirty="0" smtClean="0">
              <a:solidFill>
                <a:srgbClr val="002060"/>
              </a:solidFill>
              <a:latin typeface="NikoshBAN" pitchFamily="2" charset="0"/>
              <a:cs typeface="NikoshBAN" pitchFamily="2" charset="0"/>
            </a:endParaRPr>
          </a:p>
        </p:txBody>
      </p:sp>
      <p:pic>
        <p:nvPicPr>
          <p:cNvPr id="5" name="Picture 4" descr="Vasculartissue.jpg"/>
          <p:cNvPicPr>
            <a:picLocks noChangeAspect="1"/>
          </p:cNvPicPr>
          <p:nvPr/>
        </p:nvPicPr>
        <p:blipFill>
          <a:blip r:embed="rId2"/>
          <a:stretch>
            <a:fillRect/>
          </a:stretch>
        </p:blipFill>
        <p:spPr>
          <a:xfrm>
            <a:off x="0" y="1677650"/>
            <a:ext cx="2902277" cy="2105025"/>
          </a:xfrm>
          <a:prstGeom prst="rect">
            <a:avLst/>
          </a:prstGeom>
        </p:spPr>
      </p:pic>
      <p:pic>
        <p:nvPicPr>
          <p:cNvPr id="7" name="Picture 6" descr="th (11).jpg"/>
          <p:cNvPicPr>
            <a:picLocks noChangeAspect="1"/>
          </p:cNvPicPr>
          <p:nvPr/>
        </p:nvPicPr>
        <p:blipFill>
          <a:blip r:embed="rId3"/>
          <a:stretch>
            <a:fillRect/>
          </a:stretch>
        </p:blipFill>
        <p:spPr>
          <a:xfrm>
            <a:off x="105842" y="3819857"/>
            <a:ext cx="2453390" cy="260545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
                                        </p:tgtEl>
                                        <p:attrNameLst>
                                          <p:attrName>ppt_y</p:attrName>
                                        </p:attrNameLst>
                                      </p:cBhvr>
                                      <p:tavLst>
                                        <p:tav tm="0" fmla="#ppt_y+(sin(-2*pi*(1-$))*-#ppt_x+cos(-2*pi*(1-$))*(1-#ppt_y))*(1-$)">
                                          <p:val>
                                            <p:fltVal val="0"/>
                                          </p:val>
                                        </p:tav>
                                        <p:tav tm="100000">
                                          <p:val>
                                            <p:fltVal val="1"/>
                                          </p:val>
                                        </p:tav>
                                      </p:tavLst>
                                    </p:anim>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189412" y="1948720"/>
            <a:ext cx="6934200" cy="4114800"/>
          </a:xfrm>
          <a:prstGeom prst="rect">
            <a:avLst/>
          </a:prstGeom>
        </p:spPr>
        <p:txBody>
          <a:bodyPr vert="horz" lIns="91440" tIns="45720" rIns="91440" bIns="45720" rtlCol="0">
            <a:noAutofit/>
          </a:bodyPr>
          <a:lstStyle/>
          <a:p>
            <a:pPr algn="just">
              <a:lnSpc>
                <a:spcPct val="90000"/>
              </a:lnSpc>
              <a:buClr>
                <a:srgbClr val="C00000"/>
              </a:buClr>
              <a:buFont typeface="Wingdings" pitchFamily="2" charset="2"/>
              <a:buChar char="§"/>
            </a:pP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চার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প্রকার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উপাদান</a:t>
            </a:r>
            <a:r>
              <a:rPr lang="en-US" sz="3500" b="1" dirty="0" smtClean="0">
                <a:solidFill>
                  <a:srgbClr val="00206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ট্রাকিড</a:t>
            </a:r>
            <a:r>
              <a:rPr lang="en-US"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ভেসেল</a:t>
            </a:r>
            <a:r>
              <a:rPr lang="en-US" sz="3500" b="1" dirty="0" smtClean="0">
                <a:solidFill>
                  <a:srgbClr val="C00000"/>
                </a:solidFill>
                <a:latin typeface="NikoshBAN" pitchFamily="2" charset="0"/>
                <a:cs typeface="NikoshBAN" pitchFamily="2" charset="0"/>
              </a:rPr>
              <a:t>,</a:t>
            </a:r>
            <a:r>
              <a:rPr lang="bn-IN"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জাইলেম</a:t>
            </a:r>
            <a:r>
              <a:rPr lang="en-US"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ফাইবার</a:t>
            </a:r>
            <a:r>
              <a:rPr lang="en-US"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জাইলেম</a:t>
            </a:r>
            <a:r>
              <a:rPr lang="en-US"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প্যারেনকাইমা</a:t>
            </a:r>
            <a:r>
              <a:rPr lang="en-US" sz="3500" b="1" dirty="0" smtClean="0">
                <a:solidFill>
                  <a:srgbClr val="002060"/>
                </a:solidFill>
                <a:latin typeface="NikoshBAN" pitchFamily="2" charset="0"/>
                <a:cs typeface="NikoshBAN" pitchFamily="2" charset="0"/>
              </a:rPr>
              <a:t>।</a:t>
            </a:r>
          </a:p>
          <a:p>
            <a:pPr algn="just">
              <a:lnSpc>
                <a:spcPct val="90000"/>
              </a:lnSpc>
              <a:buClr>
                <a:srgbClr val="C00000"/>
              </a:buClr>
              <a:buFont typeface="Wingdings" pitchFamily="2" charset="2"/>
              <a:buChar char="§"/>
            </a:pP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পরিণত</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জাইলেম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টিস্যুর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সজীব</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উপাদান</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জাইলেম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প্যারেনকাইমা</a:t>
            </a:r>
            <a:r>
              <a:rPr lang="en-US" sz="3500" b="1" dirty="0" smtClean="0">
                <a:solidFill>
                  <a:srgbClr val="002060"/>
                </a:solidFill>
                <a:latin typeface="NikoshBAN" pitchFamily="2" charset="0"/>
                <a:cs typeface="NikoshBAN" pitchFamily="2" charset="0"/>
              </a:rPr>
              <a:t>।                             </a:t>
            </a:r>
          </a:p>
          <a:p>
            <a:pPr algn="just">
              <a:lnSpc>
                <a:spcPct val="90000"/>
              </a:lnSpc>
              <a:buClr>
                <a:srgbClr val="C00000"/>
              </a:buClr>
              <a:buFont typeface="Wingdings" pitchFamily="2" charset="2"/>
              <a:buChar char="§"/>
            </a:pP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জাইলেম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ফাইবারকে</a:t>
            </a:r>
            <a:r>
              <a:rPr lang="en-US" sz="3500" b="1" dirty="0" smtClean="0">
                <a:solidFill>
                  <a:srgbClr val="00206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উড</a:t>
            </a:r>
            <a:r>
              <a:rPr lang="en-US" sz="3500" b="1" dirty="0" smtClean="0">
                <a:solidFill>
                  <a:srgbClr val="C0000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ফাইবার</a:t>
            </a:r>
            <a:r>
              <a:rPr lang="en-US" sz="3500" b="1" dirty="0" smtClean="0">
                <a:solidFill>
                  <a:srgbClr val="C0000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বলা</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হয়</a:t>
            </a:r>
            <a:r>
              <a:rPr lang="en-US" sz="3500" b="1" dirty="0" smtClean="0">
                <a:solidFill>
                  <a:srgbClr val="002060"/>
                </a:solidFill>
                <a:latin typeface="NikoshBAN" pitchFamily="2" charset="0"/>
                <a:cs typeface="NikoshBAN" pitchFamily="2" charset="0"/>
              </a:rPr>
              <a:t>।         </a:t>
            </a:r>
          </a:p>
          <a:p>
            <a:pPr algn="just">
              <a:lnSpc>
                <a:spcPct val="90000"/>
              </a:lnSpc>
              <a:buClr>
                <a:srgbClr val="C00000"/>
              </a:buClr>
              <a:buFont typeface="Wingdings" pitchFamily="2" charset="2"/>
              <a:buChar char="§"/>
            </a:pP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ফার্ণবর্গীয়</a:t>
            </a:r>
            <a:r>
              <a:rPr lang="en-US" sz="3500" b="1" dirty="0" smtClean="0">
                <a:solidFill>
                  <a:srgbClr val="002060"/>
                </a:solidFill>
                <a:latin typeface="NikoshBAN" pitchFamily="2" charset="0"/>
                <a:cs typeface="NikoshBAN" pitchFamily="2" charset="0"/>
              </a:rPr>
              <a:t> ও </a:t>
            </a:r>
            <a:r>
              <a:rPr lang="en-US" sz="3500" b="1" dirty="0" err="1" smtClean="0">
                <a:solidFill>
                  <a:srgbClr val="002060"/>
                </a:solidFill>
                <a:latin typeface="NikoshBAN" pitchFamily="2" charset="0"/>
                <a:cs typeface="NikoshBAN" pitchFamily="2" charset="0"/>
              </a:rPr>
              <a:t>নগ্নবীজী</a:t>
            </a:r>
            <a:r>
              <a:rPr lang="en-US" sz="3500" b="1" dirty="0" smtClean="0">
                <a:solidFill>
                  <a:srgbClr val="002060"/>
                </a:solidFill>
                <a:latin typeface="NikoshBAN" pitchFamily="2" charset="0"/>
                <a:cs typeface="NikoshBAN" pitchFamily="2" charset="0"/>
              </a:rPr>
              <a:t> (</a:t>
            </a:r>
            <a:r>
              <a:rPr lang="en-SG" sz="3200" b="1" i="1" dirty="0" err="1" smtClean="0">
                <a:solidFill>
                  <a:srgbClr val="002060"/>
                </a:solidFill>
                <a:latin typeface="Times New Roman" pitchFamily="18" charset="0"/>
                <a:cs typeface="Times New Roman" pitchFamily="18" charset="0"/>
              </a:rPr>
              <a:t>Gnetum</a:t>
            </a:r>
            <a:r>
              <a:rPr lang="en-SG" sz="3500" b="1" i="1" dirty="0" smtClean="0">
                <a:solidFill>
                  <a:srgbClr val="002060"/>
                </a:solidFill>
                <a:latin typeface="Times New Roman" pitchFamily="18" charset="0"/>
                <a:cs typeface="Times New Roman" pitchFamily="18" charset="0"/>
              </a:rPr>
              <a:t> </a:t>
            </a:r>
            <a:r>
              <a:rPr lang="en-US" sz="3500" b="1" dirty="0" err="1" smtClean="0">
                <a:solidFill>
                  <a:srgbClr val="002060"/>
                </a:solidFill>
                <a:latin typeface="NikoshBAN" pitchFamily="2" charset="0"/>
                <a:cs typeface="NikoshBAN" pitchFamily="2" charset="0"/>
              </a:rPr>
              <a:t>ছাড়া</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উদ্ভিদের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জাইলেম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টিস্যুতে</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ভেসেল</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থাকে</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না</a:t>
            </a:r>
            <a:r>
              <a:rPr lang="en-US" sz="3500" b="1" dirty="0" smtClean="0">
                <a:solidFill>
                  <a:srgbClr val="002060"/>
                </a:solidFill>
                <a:latin typeface="NikoshBAN" pitchFamily="2" charset="0"/>
                <a:cs typeface="NikoshBAN" pitchFamily="2" charset="0"/>
              </a:rPr>
              <a:t>।</a:t>
            </a:r>
            <a:endParaRPr lang="en-US" sz="3500" b="1" dirty="0">
              <a:solidFill>
                <a:srgbClr val="002060"/>
              </a:solidFill>
              <a:latin typeface="NikoshBAN" pitchFamily="2" charset="0"/>
              <a:cs typeface="NikoshBAN" pitchFamily="2" charset="0"/>
            </a:endParaRPr>
          </a:p>
        </p:txBody>
      </p:sp>
      <p:sp>
        <p:nvSpPr>
          <p:cNvPr id="5" name="Title 1"/>
          <p:cNvSpPr txBox="1">
            <a:spLocks/>
          </p:cNvSpPr>
          <p:nvPr/>
        </p:nvSpPr>
        <p:spPr>
          <a:xfrm>
            <a:off x="2910840" y="616518"/>
            <a:ext cx="6416039" cy="735943"/>
          </a:xfrm>
          <a:prstGeom prst="rect">
            <a:avLst/>
          </a:prstGeom>
          <a:solidFill>
            <a:srgbClr val="0066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SG" sz="4500" b="1" dirty="0" err="1" smtClean="0">
                <a:solidFill>
                  <a:srgbClr val="FFC000"/>
                </a:solidFill>
                <a:latin typeface="NikoshBAN" panose="02000000000000000000" pitchFamily="2" charset="0"/>
                <a:ea typeface="+mj-ea"/>
                <a:cs typeface="NikoshBAN" panose="02000000000000000000" pitchFamily="2" charset="0"/>
              </a:rPr>
              <a:t>জাইলেম</a:t>
            </a:r>
            <a:r>
              <a:rPr lang="en-SG" sz="4500" b="1" dirty="0" smtClean="0">
                <a:solidFill>
                  <a:srgbClr val="FFC000"/>
                </a:solidFill>
                <a:latin typeface="NikoshBAN" panose="02000000000000000000" pitchFamily="2" charset="0"/>
                <a:ea typeface="+mj-ea"/>
                <a:cs typeface="NikoshBAN" panose="02000000000000000000" pitchFamily="2" charset="0"/>
              </a:rPr>
              <a:t> </a:t>
            </a:r>
            <a:r>
              <a:rPr lang="en-SG" sz="4500" b="1" dirty="0" err="1" smtClean="0">
                <a:solidFill>
                  <a:srgbClr val="FFC000"/>
                </a:solidFill>
                <a:latin typeface="NikoshBAN" panose="02000000000000000000" pitchFamily="2" charset="0"/>
                <a:ea typeface="+mj-ea"/>
                <a:cs typeface="NikoshBAN" panose="02000000000000000000" pitchFamily="2" charset="0"/>
              </a:rPr>
              <a:t>টিস্যু</a:t>
            </a:r>
            <a:endParaRPr kumimoji="0" lang="en-US" sz="4500" b="1" i="0" strike="noStrike" kern="1200" cap="none" spc="0" normalizeH="0" baseline="0" noProof="0" dirty="0">
              <a:ln>
                <a:noFill/>
              </a:ln>
              <a:solidFill>
                <a:srgbClr val="FFC000"/>
              </a:solidFill>
              <a:effectLst/>
              <a:uLnTx/>
              <a:uFillTx/>
              <a:latin typeface="NikoshBAN" panose="02000000000000000000" pitchFamily="2" charset="0"/>
              <a:ea typeface="+mj-ea"/>
              <a:cs typeface="NikoshBAN" panose="02000000000000000000" pitchFamily="2" charset="0"/>
            </a:endParaRPr>
          </a:p>
        </p:txBody>
      </p:sp>
      <p:pic>
        <p:nvPicPr>
          <p:cNvPr id="7" name="Picture 6" descr="জাইলেম.jpg"/>
          <p:cNvPicPr>
            <a:picLocks noChangeAspect="1"/>
          </p:cNvPicPr>
          <p:nvPr/>
        </p:nvPicPr>
        <p:blipFill>
          <a:blip r:embed="rId2"/>
          <a:stretch>
            <a:fillRect/>
          </a:stretch>
        </p:blipFill>
        <p:spPr>
          <a:xfrm>
            <a:off x="760412" y="1371600"/>
            <a:ext cx="3429000" cy="5255812"/>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800" decel="100000"/>
                                        <p:tgtEl>
                                          <p:spTgt spid="4">
                                            <p:txEl>
                                              <p:pRg st="1" end="1"/>
                                            </p:txEl>
                                          </p:spTgt>
                                        </p:tgtEl>
                                      </p:cBhvr>
                                    </p:animEffect>
                                    <p:anim calcmode="lin" valueType="num">
                                      <p:cBhvr>
                                        <p:cTn id="1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800" decel="100000"/>
                                        <p:tgtEl>
                                          <p:spTgt spid="4">
                                            <p:txEl>
                                              <p:pRg st="2" end="2"/>
                                            </p:txEl>
                                          </p:spTgt>
                                        </p:tgtEl>
                                      </p:cBhvr>
                                    </p:animEffect>
                                    <p:anim calcmode="lin" valueType="num">
                                      <p:cBhvr>
                                        <p:cTn id="2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800" decel="100000"/>
                                        <p:tgtEl>
                                          <p:spTgt spid="4">
                                            <p:txEl>
                                              <p:pRg st="3" end="3"/>
                                            </p:txEl>
                                          </p:spTgt>
                                        </p:tgtEl>
                                      </p:cBhvr>
                                    </p:animEffect>
                                    <p:anim calcmode="lin" valueType="num">
                                      <p:cBhvr>
                                        <p:cTn id="32"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9"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9012" y="1066800"/>
            <a:ext cx="7848600" cy="4939814"/>
          </a:xfrm>
          <a:prstGeom prst="rect">
            <a:avLst/>
          </a:prstGeom>
        </p:spPr>
        <p:txBody>
          <a:bodyPr wrap="square">
            <a:spAutoFit/>
          </a:bodyPr>
          <a:lstStyle/>
          <a:p>
            <a:pPr algn="just">
              <a:lnSpc>
                <a:spcPct val="90000"/>
              </a:lnSpc>
            </a:pPr>
            <a:r>
              <a:rPr lang="en-US" sz="3500" b="1" dirty="0" err="1" smtClean="0">
                <a:solidFill>
                  <a:srgbClr val="002060"/>
                </a:solidFill>
                <a:latin typeface="NikoshBAN" pitchFamily="2" charset="0"/>
                <a:cs typeface="NikoshBAN" pitchFamily="2" charset="0"/>
              </a:rPr>
              <a:t>প্রোক্যাম্বিয়াম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থেকে</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প্রথমে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সরু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গর্তযুক্ত</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যে</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ভেসেল</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সৃষ্টি</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হয়</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তাকে</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আদি</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জাইলেম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a:t>
            </a:r>
            <a:r>
              <a:rPr lang="en-US" sz="3500" b="1" dirty="0" smtClean="0">
                <a:solidFill>
                  <a:srgbClr val="00206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প্রোটোজাইলেম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বলে</a:t>
            </a:r>
            <a:r>
              <a:rPr lang="en-US" sz="3500" b="1" dirty="0" smtClean="0">
                <a:solidFill>
                  <a:srgbClr val="002060"/>
                </a:solidFill>
                <a:latin typeface="NikoshBAN" pitchFamily="2" charset="0"/>
                <a:cs typeface="NikoshBAN" pitchFamily="2" charset="0"/>
              </a:rPr>
              <a:t>।</a:t>
            </a:r>
          </a:p>
          <a:p>
            <a:pPr algn="just">
              <a:lnSpc>
                <a:spcPct val="90000"/>
              </a:lnSpc>
            </a:pPr>
            <a:r>
              <a:rPr lang="en-US" sz="3500" b="1" dirty="0" err="1" smtClean="0">
                <a:solidFill>
                  <a:srgbClr val="002060"/>
                </a:solidFill>
                <a:latin typeface="NikoshBAN" pitchFamily="2" charset="0"/>
                <a:cs typeface="NikoshBAN" pitchFamily="2" charset="0"/>
              </a:rPr>
              <a:t>প্রোটোজাইলেমের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বড়ো</a:t>
            </a:r>
            <a:r>
              <a:rPr lang="en-US" sz="3500" b="1" dirty="0" smtClean="0">
                <a:solidFill>
                  <a:srgbClr val="002060"/>
                </a:solidFill>
                <a:latin typeface="NikoshBAN" pitchFamily="2" charset="0"/>
                <a:cs typeface="NikoshBAN" pitchFamily="2" charset="0"/>
              </a:rPr>
              <a:t> ও </a:t>
            </a:r>
            <a:r>
              <a:rPr lang="en-US" sz="3500" b="1" dirty="0" err="1" smtClean="0">
                <a:solidFill>
                  <a:srgbClr val="002060"/>
                </a:solidFill>
                <a:latin typeface="NikoshBAN" pitchFamily="2" charset="0"/>
                <a:cs typeface="NikoshBAN" pitchFamily="2" charset="0"/>
              </a:rPr>
              <a:t>মোটা</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গর্তযুক্ত</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যে</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ভেসেল</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সৃষ্টি</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হয়</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তাকে</a:t>
            </a:r>
            <a:r>
              <a:rPr lang="en-US" sz="3500" b="1" dirty="0" smtClean="0">
                <a:solidFill>
                  <a:srgbClr val="002060"/>
                </a:solidFill>
                <a:latin typeface="NikoshBAN" pitchFamily="2" charset="0"/>
                <a:cs typeface="NikoshBAN" pitchFamily="2" charset="0"/>
              </a:rPr>
              <a:t>  </a:t>
            </a:r>
            <a:r>
              <a:rPr lang="en-US" sz="3500" b="1" dirty="0" err="1" smtClean="0">
                <a:solidFill>
                  <a:srgbClr val="C00000"/>
                </a:solidFill>
                <a:latin typeface="NikoshBAN" pitchFamily="2" charset="0"/>
                <a:cs typeface="NikoshBAN" pitchFamily="2" charset="0"/>
              </a:rPr>
              <a:t>মেটাজাইলেম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বলে</a:t>
            </a:r>
            <a:r>
              <a:rPr lang="en-US" sz="3500" b="1" dirty="0" smtClean="0">
                <a:solidFill>
                  <a:srgbClr val="002060"/>
                </a:solidFill>
                <a:latin typeface="NikoshBAN" pitchFamily="2" charset="0"/>
                <a:cs typeface="NikoshBAN" pitchFamily="2" charset="0"/>
              </a:rPr>
              <a:t>।</a:t>
            </a:r>
          </a:p>
          <a:p>
            <a:pPr algn="just">
              <a:lnSpc>
                <a:spcPct val="90000"/>
              </a:lnSpc>
            </a:pPr>
            <a:r>
              <a:rPr lang="en-US" sz="3500" b="1" dirty="0" err="1" smtClean="0">
                <a:solidFill>
                  <a:srgbClr val="006600"/>
                </a:solidFill>
                <a:latin typeface="NikoshBAN" pitchFamily="2" charset="0"/>
                <a:cs typeface="NikoshBAN" pitchFamily="2" charset="0"/>
              </a:rPr>
              <a:t>এন্ডার্ক</a:t>
            </a:r>
            <a:r>
              <a:rPr lang="en-US" sz="3500" b="1" dirty="0" smtClean="0">
                <a:solidFill>
                  <a:srgbClr val="006600"/>
                </a:solidFill>
                <a:latin typeface="NikoshBAN" pitchFamily="2" charset="0"/>
                <a:cs typeface="NikoshBAN" pitchFamily="2" charset="0"/>
              </a:rPr>
              <a:t> </a:t>
            </a:r>
            <a:r>
              <a:rPr lang="en-US" sz="3500" b="1" dirty="0" err="1" smtClean="0">
                <a:solidFill>
                  <a:srgbClr val="006600"/>
                </a:solidFill>
                <a:latin typeface="NikoshBAN" pitchFamily="2" charset="0"/>
                <a:cs typeface="NikoshBAN" pitchFamily="2" charset="0"/>
              </a:rPr>
              <a:t>জাইলেম</a:t>
            </a:r>
            <a:r>
              <a:rPr lang="en-US" sz="3500" b="1" dirty="0" smtClean="0">
                <a:solidFill>
                  <a:srgbClr val="006600"/>
                </a:solidFill>
                <a:latin typeface="NikoshBAN" pitchFamily="2" charset="0"/>
                <a:cs typeface="NikoshBAN" pitchFamily="2" charset="0"/>
              </a:rPr>
              <a:t> :</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মেটাজাইলেম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পরিধির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দিকে</a:t>
            </a:r>
            <a:r>
              <a:rPr lang="en-US" sz="3500" b="1" dirty="0" smtClean="0">
                <a:solidFill>
                  <a:srgbClr val="002060"/>
                </a:solidFill>
                <a:latin typeface="NikoshBAN" pitchFamily="2" charset="0"/>
                <a:cs typeface="NikoshBAN" pitchFamily="2" charset="0"/>
              </a:rPr>
              <a:t> ও </a:t>
            </a:r>
            <a:r>
              <a:rPr lang="en-US" sz="3500" b="1" dirty="0" err="1" smtClean="0">
                <a:solidFill>
                  <a:srgbClr val="002060"/>
                </a:solidFill>
                <a:latin typeface="NikoshBAN" pitchFamily="2" charset="0"/>
                <a:cs typeface="NikoshBAN" pitchFamily="2" charset="0"/>
              </a:rPr>
              <a:t>প্রোটোজাইলেম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কেন্দ্রের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দিকে</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বিন্যস্ত</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যেমন</a:t>
            </a:r>
            <a:r>
              <a:rPr lang="en-US" sz="3500" b="1" dirty="0" smtClean="0">
                <a:solidFill>
                  <a:srgbClr val="002060"/>
                </a:solidFill>
                <a:latin typeface="NikoshBAN" pitchFamily="2" charset="0"/>
                <a:cs typeface="NikoshBAN" pitchFamily="2" charset="0"/>
              </a:rPr>
              <a:t> : </a:t>
            </a:r>
            <a:r>
              <a:rPr lang="en-US" sz="3500" b="1" dirty="0" err="1" smtClean="0">
                <a:solidFill>
                  <a:srgbClr val="002060"/>
                </a:solidFill>
                <a:latin typeface="NikoshBAN" pitchFamily="2" charset="0"/>
                <a:cs typeface="NikoshBAN" pitchFamily="2" charset="0"/>
              </a:rPr>
              <a:t>কাণ্ড</a:t>
            </a:r>
            <a:r>
              <a:rPr lang="en-US" sz="3500" b="1" dirty="0" smtClean="0">
                <a:solidFill>
                  <a:srgbClr val="002060"/>
                </a:solidFill>
                <a:latin typeface="NikoshBAN" pitchFamily="2" charset="0"/>
                <a:cs typeface="NikoshBAN" pitchFamily="2" charset="0"/>
              </a:rPr>
              <a:t>।</a:t>
            </a:r>
          </a:p>
          <a:p>
            <a:pPr algn="just">
              <a:lnSpc>
                <a:spcPct val="90000"/>
              </a:lnSpc>
            </a:pPr>
            <a:r>
              <a:rPr lang="en-US" sz="3500" b="1" dirty="0" err="1" smtClean="0">
                <a:solidFill>
                  <a:srgbClr val="006600"/>
                </a:solidFill>
                <a:latin typeface="NikoshBAN" pitchFamily="2" charset="0"/>
                <a:cs typeface="NikoshBAN" pitchFamily="2" charset="0"/>
              </a:rPr>
              <a:t>এক্সার্ক</a:t>
            </a:r>
            <a:r>
              <a:rPr lang="en-US" sz="3500" b="1" dirty="0" smtClean="0">
                <a:solidFill>
                  <a:srgbClr val="006600"/>
                </a:solidFill>
                <a:latin typeface="NikoshBAN" pitchFamily="2" charset="0"/>
                <a:cs typeface="NikoshBAN" pitchFamily="2" charset="0"/>
              </a:rPr>
              <a:t> </a:t>
            </a:r>
            <a:r>
              <a:rPr lang="en-US" sz="3500" b="1" dirty="0" err="1" smtClean="0">
                <a:solidFill>
                  <a:srgbClr val="006600"/>
                </a:solidFill>
                <a:latin typeface="NikoshBAN" pitchFamily="2" charset="0"/>
                <a:cs typeface="NikoshBAN" pitchFamily="2" charset="0"/>
              </a:rPr>
              <a:t>জাইলেম</a:t>
            </a:r>
            <a:r>
              <a:rPr lang="en-US" sz="3500" b="1" dirty="0" smtClean="0">
                <a:solidFill>
                  <a:srgbClr val="006600"/>
                </a:solidFill>
                <a:latin typeface="NikoshBAN" pitchFamily="2" charset="0"/>
                <a:cs typeface="NikoshBAN" pitchFamily="2" charset="0"/>
              </a:rPr>
              <a:t> : </a:t>
            </a:r>
            <a:r>
              <a:rPr lang="en-US" sz="3500" b="1" dirty="0" err="1" smtClean="0">
                <a:solidFill>
                  <a:srgbClr val="002060"/>
                </a:solidFill>
                <a:latin typeface="NikoshBAN" pitchFamily="2" charset="0"/>
                <a:cs typeface="NikoshBAN" pitchFamily="2" charset="0"/>
              </a:rPr>
              <a:t>মেটাজাইলেম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কেন্দ্রের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দিকে</a:t>
            </a:r>
            <a:r>
              <a:rPr lang="en-US" sz="3500" b="1" dirty="0" smtClean="0">
                <a:solidFill>
                  <a:srgbClr val="002060"/>
                </a:solidFill>
                <a:latin typeface="NikoshBAN" pitchFamily="2" charset="0"/>
                <a:cs typeface="NikoshBAN" pitchFamily="2" charset="0"/>
              </a:rPr>
              <a:t> ও  </a:t>
            </a:r>
            <a:r>
              <a:rPr lang="en-US" sz="3500" b="1" dirty="0" err="1" smtClean="0">
                <a:solidFill>
                  <a:srgbClr val="002060"/>
                </a:solidFill>
                <a:latin typeface="NikoshBAN" pitchFamily="2" charset="0"/>
                <a:cs typeface="NikoshBAN" pitchFamily="2" charset="0"/>
              </a:rPr>
              <a:t>প্রোটোজাইলেম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পরিধির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দিকে</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বিন্যস্ত</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যেমন</a:t>
            </a:r>
            <a:r>
              <a:rPr lang="en-US" sz="3500" b="1" dirty="0" smtClean="0">
                <a:solidFill>
                  <a:srgbClr val="002060"/>
                </a:solidFill>
                <a:latin typeface="NikoshBAN" pitchFamily="2" charset="0"/>
                <a:cs typeface="NikoshBAN" pitchFamily="2" charset="0"/>
              </a:rPr>
              <a:t> : </a:t>
            </a:r>
            <a:r>
              <a:rPr lang="en-US" sz="3500" b="1" dirty="0" err="1" smtClean="0">
                <a:solidFill>
                  <a:srgbClr val="002060"/>
                </a:solidFill>
                <a:latin typeface="NikoshBAN" pitchFamily="2" charset="0"/>
                <a:cs typeface="NikoshBAN" pitchFamily="2" charset="0"/>
              </a:rPr>
              <a:t>মূল</a:t>
            </a:r>
            <a:r>
              <a:rPr lang="en-US" sz="3500" b="1" dirty="0" smtClean="0">
                <a:solidFill>
                  <a:srgbClr val="002060"/>
                </a:solidFill>
                <a:latin typeface="NikoshBAN" pitchFamily="2" charset="0"/>
                <a:cs typeface="NikoshBAN" pitchFamily="2" charset="0"/>
              </a:rPr>
              <a:t>।</a:t>
            </a:r>
          </a:p>
          <a:p>
            <a:pPr algn="just">
              <a:lnSpc>
                <a:spcPct val="90000"/>
              </a:lnSpc>
            </a:pPr>
            <a:r>
              <a:rPr lang="en-US" sz="3500" b="1" dirty="0" err="1" smtClean="0">
                <a:solidFill>
                  <a:srgbClr val="006600"/>
                </a:solidFill>
                <a:latin typeface="NikoshBAN" pitchFamily="2" charset="0"/>
                <a:cs typeface="NikoshBAN" pitchFamily="2" charset="0"/>
              </a:rPr>
              <a:t>মেসার্ক</a:t>
            </a:r>
            <a:r>
              <a:rPr lang="en-US" sz="3500" b="1" dirty="0" smtClean="0">
                <a:solidFill>
                  <a:srgbClr val="006600"/>
                </a:solidFill>
                <a:latin typeface="NikoshBAN" pitchFamily="2" charset="0"/>
                <a:cs typeface="NikoshBAN" pitchFamily="2" charset="0"/>
              </a:rPr>
              <a:t> </a:t>
            </a:r>
            <a:r>
              <a:rPr lang="en-US" sz="3500" b="1" dirty="0" err="1" smtClean="0">
                <a:solidFill>
                  <a:srgbClr val="006600"/>
                </a:solidFill>
                <a:latin typeface="NikoshBAN" pitchFamily="2" charset="0"/>
                <a:cs typeface="NikoshBAN" pitchFamily="2" charset="0"/>
              </a:rPr>
              <a:t>জাইলেম</a:t>
            </a:r>
            <a:r>
              <a:rPr lang="en-US" sz="3500" b="1" dirty="0" smtClean="0">
                <a:solidFill>
                  <a:srgbClr val="006600"/>
                </a:solidFill>
                <a:latin typeface="NikoshBAN" pitchFamily="2" charset="0"/>
                <a:cs typeface="NikoshBAN" pitchFamily="2" charset="0"/>
              </a:rPr>
              <a:t> : </a:t>
            </a:r>
            <a:r>
              <a:rPr lang="en-US" sz="3500" b="1" dirty="0" err="1" smtClean="0">
                <a:solidFill>
                  <a:srgbClr val="002060"/>
                </a:solidFill>
                <a:latin typeface="NikoshBAN" pitchFamily="2" charset="0"/>
                <a:cs typeface="NikoshBAN" pitchFamily="2" charset="0"/>
              </a:rPr>
              <a:t>মেটাজাইলেম</a:t>
            </a:r>
            <a:r>
              <a:rPr lang="en-US" sz="3500" b="1" dirty="0" smtClean="0">
                <a:solidFill>
                  <a:srgbClr val="002060"/>
                </a:solidFill>
                <a:latin typeface="NikoshBAN" pitchFamily="2" charset="0"/>
                <a:cs typeface="NikoshBAN" pitchFamily="2" charset="0"/>
              </a:rPr>
              <a:t> ও </a:t>
            </a:r>
            <a:r>
              <a:rPr lang="en-US" sz="3500" b="1" dirty="0" err="1" smtClean="0">
                <a:solidFill>
                  <a:srgbClr val="002060"/>
                </a:solidFill>
                <a:latin typeface="NikoshBAN" pitchFamily="2" charset="0"/>
                <a:cs typeface="NikoshBAN" pitchFamily="2" charset="0"/>
              </a:rPr>
              <a:t>প্রোটোজাইলেম</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উভয়ই</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কেন্দ্রের</a:t>
            </a:r>
            <a:r>
              <a:rPr lang="en-US" sz="3500" b="1" dirty="0" smtClean="0">
                <a:solidFill>
                  <a:srgbClr val="002060"/>
                </a:solidFill>
                <a:latin typeface="NikoshBAN" pitchFamily="2" charset="0"/>
                <a:cs typeface="NikoshBAN" pitchFamily="2" charset="0"/>
              </a:rPr>
              <a:t> ও </a:t>
            </a:r>
            <a:r>
              <a:rPr lang="en-US" sz="3500" b="1" dirty="0" err="1" smtClean="0">
                <a:solidFill>
                  <a:srgbClr val="002060"/>
                </a:solidFill>
                <a:latin typeface="NikoshBAN" pitchFamily="2" charset="0"/>
                <a:cs typeface="NikoshBAN" pitchFamily="2" charset="0"/>
              </a:rPr>
              <a:t>পরিধির</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দিকে</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বিন্যস্ত</a:t>
            </a:r>
            <a:r>
              <a:rPr lang="en-US" sz="3500" b="1" dirty="0" smtClean="0">
                <a:solidFill>
                  <a:srgbClr val="002060"/>
                </a:solidFill>
                <a:latin typeface="NikoshBAN" pitchFamily="2" charset="0"/>
                <a:cs typeface="NikoshBAN" pitchFamily="2" charset="0"/>
              </a:rPr>
              <a:t>। </a:t>
            </a:r>
            <a:r>
              <a:rPr lang="en-US" sz="3500" b="1" dirty="0" err="1" smtClean="0">
                <a:solidFill>
                  <a:srgbClr val="002060"/>
                </a:solidFill>
                <a:latin typeface="NikoshBAN" pitchFamily="2" charset="0"/>
                <a:cs typeface="NikoshBAN" pitchFamily="2" charset="0"/>
              </a:rPr>
              <a:t>যেমন</a:t>
            </a:r>
            <a:r>
              <a:rPr lang="en-US" sz="3500" b="1" dirty="0" smtClean="0">
                <a:solidFill>
                  <a:srgbClr val="002060"/>
                </a:solidFill>
                <a:latin typeface="NikoshBAN" pitchFamily="2" charset="0"/>
                <a:cs typeface="NikoshBAN" pitchFamily="2" charset="0"/>
              </a:rPr>
              <a:t> : </a:t>
            </a:r>
            <a:r>
              <a:rPr lang="en-US" sz="3500" b="1" dirty="0" err="1" smtClean="0">
                <a:solidFill>
                  <a:srgbClr val="002060"/>
                </a:solidFill>
                <a:latin typeface="NikoshBAN" pitchFamily="2" charset="0"/>
                <a:cs typeface="NikoshBAN" pitchFamily="2" charset="0"/>
              </a:rPr>
              <a:t>পাতা</a:t>
            </a:r>
            <a:r>
              <a:rPr lang="en-US" sz="3500" b="1" dirty="0" smtClean="0">
                <a:solidFill>
                  <a:srgbClr val="002060"/>
                </a:solidFill>
                <a:latin typeface="NikoshBAN" pitchFamily="2" charset="0"/>
                <a:cs typeface="NikoshBAN" pitchFamily="2" charset="0"/>
              </a:rPr>
              <a:t>।</a:t>
            </a:r>
            <a:endParaRPr lang="en-US" sz="3500" b="1" dirty="0">
              <a:solidFill>
                <a:srgbClr val="002060"/>
              </a:solidFill>
              <a:latin typeface="NikoshBAN" pitchFamily="2" charset="0"/>
              <a:cs typeface="NikoshBAN" pitchFamily="2" charset="0"/>
            </a:endParaRPr>
          </a:p>
        </p:txBody>
      </p:sp>
      <p:pic>
        <p:nvPicPr>
          <p:cNvPr id="5" name="Picture 4" descr="এক্সার্ক.jpg"/>
          <p:cNvPicPr>
            <a:picLocks noChangeAspect="1"/>
          </p:cNvPicPr>
          <p:nvPr/>
        </p:nvPicPr>
        <p:blipFill>
          <a:blip r:embed="rId3"/>
          <a:stretch>
            <a:fillRect/>
          </a:stretch>
        </p:blipFill>
        <p:spPr>
          <a:xfrm>
            <a:off x="9034982" y="959932"/>
            <a:ext cx="2438400" cy="5107654"/>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7|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1322</TotalTime>
  <Words>1059</Words>
  <Application>Microsoft Office PowerPoint</Application>
  <PresentationFormat>Custom</PresentationFormat>
  <Paragraphs>174</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পাঠ পরিচিতি</vt:lpstr>
      <vt:lpstr>Slide 4</vt:lpstr>
      <vt:lpstr>আজকের পাঠ</vt:lpstr>
      <vt:lpstr>Slide 6</vt:lpstr>
      <vt:lpstr>ভাস্কুলার টিস্যুতন্ত্র (Vascular Tissue System)</vt:lpstr>
      <vt:lpstr>Slide 8</vt:lpstr>
      <vt:lpstr>Slide 9</vt:lpstr>
      <vt:lpstr>Slide 10</vt:lpstr>
      <vt:lpstr>Slide 11</vt:lpstr>
      <vt:lpstr>Slide 12</vt:lpstr>
      <vt:lpstr>ভাস্কুলার বান্ডলের প্রকারভেদ</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HP</cp:lastModifiedBy>
  <cp:revision>198</cp:revision>
  <dcterms:created xsi:type="dcterms:W3CDTF">2006-08-16T00:00:00Z</dcterms:created>
  <dcterms:modified xsi:type="dcterms:W3CDTF">2021-04-06T18:39:10Z</dcterms:modified>
</cp:coreProperties>
</file>