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70" r:id="rId9"/>
    <p:sldId id="262" r:id="rId10"/>
    <p:sldId id="263" r:id="rId11"/>
    <p:sldId id="271" r:id="rId12"/>
    <p:sldId id="265" r:id="rId13"/>
    <p:sldId id="266" r:id="rId14"/>
    <p:sldId id="268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66"/>
    <a:srgbClr val="0000FF"/>
    <a:srgbClr val="00FFFF"/>
    <a:srgbClr val="00CC66"/>
    <a:srgbClr val="FFFF85"/>
    <a:srgbClr val="5F00EA"/>
    <a:srgbClr val="CCFF33"/>
    <a:srgbClr val="FFFF05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90" autoAdjust="0"/>
  </p:normalViewPr>
  <p:slideViewPr>
    <p:cSldViewPr>
      <p:cViewPr>
        <p:scale>
          <a:sx n="70" d="100"/>
          <a:sy n="70" d="100"/>
        </p:scale>
        <p:origin x="138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8F04B-7DA2-4230-9A37-64EFA7E21B8B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6B733-A51C-41AE-92CB-7F93609D6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Personal\Desktop\Flower\DSC067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90800" y="-1543050"/>
            <a:ext cx="13792200" cy="840105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-1981200" y="1758791"/>
            <a:ext cx="13106400" cy="22159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3800" b="1" cap="none" spc="0" dirty="0" smtClean="0">
                <a:ln w="1143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3900" b="1" cap="none" spc="0" dirty="0">
              <a:ln w="1143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381000"/>
            <a:ext cx="8229600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6000" u="sng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জোড়ায়</a:t>
            </a:r>
            <a:r>
              <a:rPr kumimoji="0" lang="bn-BD" sz="60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কাজ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4800" y="1676400"/>
            <a:ext cx="8153400" cy="2667001"/>
            <a:chOff x="304800" y="1676400"/>
            <a:chExt cx="8153400" cy="2667001"/>
          </a:xfrm>
        </p:grpSpPr>
        <p:pic>
          <p:nvPicPr>
            <p:cNvPr id="3074" name="Picture 2" descr="H:\Pic\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1676400"/>
              <a:ext cx="3600450" cy="2611437"/>
            </a:xfrm>
            <a:prstGeom prst="rect">
              <a:avLst/>
            </a:prstGeom>
            <a:noFill/>
          </p:spPr>
        </p:pic>
        <p:pic>
          <p:nvPicPr>
            <p:cNvPr id="3075" name="Picture 3" descr="H:\Pic\eff3.jpe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91000" y="1676400"/>
              <a:ext cx="4267200" cy="2667001"/>
            </a:xfrm>
            <a:prstGeom prst="rect">
              <a:avLst/>
            </a:prstGeom>
            <a:noFill/>
          </p:spPr>
        </p:pic>
      </p:grpSp>
      <p:sp>
        <p:nvSpPr>
          <p:cNvPr id="8" name="Rectangle 7"/>
          <p:cNvSpPr/>
          <p:nvPr/>
        </p:nvSpPr>
        <p:spPr>
          <a:xfrm>
            <a:off x="381000" y="4953000"/>
            <a:ext cx="8001000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কিভাবে পানি দূষণ হয় ?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6756" y="228600"/>
            <a:ext cx="8578644" cy="3200400"/>
            <a:chOff x="381000" y="457200"/>
            <a:chExt cx="8578644" cy="3200400"/>
          </a:xfrm>
        </p:grpSpPr>
        <p:grpSp>
          <p:nvGrpSpPr>
            <p:cNvPr id="5" name="Group 19"/>
            <p:cNvGrpSpPr/>
            <p:nvPr/>
          </p:nvGrpSpPr>
          <p:grpSpPr>
            <a:xfrm>
              <a:off x="381000" y="457200"/>
              <a:ext cx="8534400" cy="3200400"/>
              <a:chOff x="381000" y="457200"/>
              <a:chExt cx="8534400" cy="3200400"/>
            </a:xfrm>
          </p:grpSpPr>
          <p:pic>
            <p:nvPicPr>
              <p:cNvPr id="7" name="Picture 2" descr="H:\Pic\11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81000" y="457200"/>
                <a:ext cx="4267200" cy="3200400"/>
              </a:xfrm>
              <a:prstGeom prst="rect">
                <a:avLst/>
              </a:prstGeom>
              <a:noFill/>
            </p:spPr>
          </p:pic>
          <p:pic>
            <p:nvPicPr>
              <p:cNvPr id="8" name="Picture 3" descr="H:\Pic\12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851400" y="457200"/>
                <a:ext cx="4064000" cy="3200400"/>
              </a:xfrm>
              <a:prstGeom prst="rect">
                <a:avLst/>
              </a:prstGeom>
              <a:noFill/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425244" y="2713704"/>
              <a:ext cx="42672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bn-BD" sz="32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পশুকে পানিতে গোসল করালে</a:t>
              </a:r>
              <a:endParaRPr lang="en-US" sz="3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92444" y="2789904"/>
              <a:ext cx="426720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bn-BD" sz="4000" cap="none" spc="50" dirty="0" smtClean="0">
                  <a:ln w="11430"/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পানিতে আবর্ব্জনা থাকলে</a:t>
              </a:r>
              <a:endParaRPr lang="en-US" sz="4000" cap="none" spc="50" dirty="0">
                <a:ln w="11430"/>
                <a:solidFill>
                  <a:srgbClr val="0000FF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87556" y="3810000"/>
            <a:ext cx="8223044" cy="2514600"/>
            <a:chOff x="304800" y="54701"/>
            <a:chExt cx="9401694" cy="3343275"/>
          </a:xfrm>
        </p:grpSpPr>
        <p:pic>
          <p:nvPicPr>
            <p:cNvPr id="10" name="Picture 2" descr="H:\Pic\6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800" y="54701"/>
              <a:ext cx="4457700" cy="334327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466898" y="76764"/>
              <a:ext cx="4224251" cy="118384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bn-BD" sz="3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নদীর ধারে ময়লা ফেললে</a:t>
              </a:r>
            </a:p>
            <a:p>
              <a:endPara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86696" y="445498"/>
              <a:ext cx="4376651" cy="110484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bn-BD" sz="2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জমিতে অতিরিক্ত সার ও কীটনাশক প্রয়োগ করলে </a:t>
              </a:r>
              <a:endParaRPr lang="en-US" sz="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24598" y="2519246"/>
              <a:ext cx="4376651" cy="6138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bn-BD" sz="2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ঝুলন্ত পায়খানা ব্যবহার করলে</a:t>
              </a:r>
              <a:endParaRPr lang="en-US" sz="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43549" y="2323848"/>
              <a:ext cx="4862945" cy="47353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endPara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2438400"/>
            <a:ext cx="8610600" cy="99060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/>
              <a:buChar char="F"/>
              <a:tabLst/>
              <a:defRPr/>
            </a:pPr>
            <a:r>
              <a:rPr lang="bn-BD" sz="4800" dirty="0" smtClean="0">
                <a:solidFill>
                  <a:srgbClr val="5F00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পানি দূষণ কি?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2514600" y="228600"/>
            <a:ext cx="5410200" cy="1905000"/>
          </a:xfrm>
          <a:prstGeom prst="flowChartMagneticDisk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  <a:scene3d>
              <a:camera prst="orthographicFront"/>
              <a:lightRig rig="threePt" dir="t"/>
            </a:scene3d>
            <a:sp3d>
              <a:bevelB h="25400" prst="softRound"/>
            </a:sp3d>
          </a:bodyPr>
          <a:lstStyle/>
          <a:p>
            <a:pPr algn="ctr"/>
            <a:r>
              <a:rPr lang="bn-BD" sz="9600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F32DCD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9600" dirty="0"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rgbClr val="F32DCD"/>
              </a:solidFill>
              <a:effectLst>
                <a:outerShdw blurRad="50800" dist="50800" dir="5400000" algn="ctr" rotWithShape="0">
                  <a:srgbClr val="FF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3505200"/>
            <a:ext cx="8610600" cy="762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/>
              <a:buChar char="F"/>
              <a:tabLst/>
              <a:defRPr/>
            </a:pPr>
            <a:r>
              <a:rPr lang="bn-BD" sz="4800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পানি দূষণের কারণ কী কী?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2290" y="4495800"/>
            <a:ext cx="8470710" cy="762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/>
              <a:buChar char="F"/>
              <a:tabLst/>
              <a:defRPr/>
            </a:pPr>
            <a:r>
              <a:rPr lang="bn-BD" sz="48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পানি দূষণের ফলে কী কী রোগ হয়?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76200"/>
            <a:ext cx="8991600" cy="5398477"/>
            <a:chOff x="0" y="76200"/>
            <a:chExt cx="8991600" cy="5398477"/>
          </a:xfrm>
        </p:grpSpPr>
        <p:pic>
          <p:nvPicPr>
            <p:cNvPr id="5" name="Picture 4" descr="Houses-NewZealand.jpg"/>
            <p:cNvPicPr>
              <a:picLocks noChangeAspect="1"/>
            </p:cNvPicPr>
            <p:nvPr/>
          </p:nvPicPr>
          <p:blipFill>
            <a:blip r:embed="rId2"/>
            <a:srcRect l="2837" r="2128" b="39466"/>
            <a:stretch>
              <a:fillRect/>
            </a:stretch>
          </p:blipFill>
          <p:spPr>
            <a:xfrm>
              <a:off x="0" y="228600"/>
              <a:ext cx="8991600" cy="5246077"/>
            </a:xfrm>
            <a:prstGeom prst="rect">
              <a:avLst/>
            </a:prstGeom>
          </p:spPr>
        </p:pic>
        <p:sp>
          <p:nvSpPr>
            <p:cNvPr id="6" name="Oval Callout 5"/>
            <p:cNvSpPr/>
            <p:nvPr/>
          </p:nvSpPr>
          <p:spPr>
            <a:xfrm flipH="1">
              <a:off x="203433" y="76200"/>
              <a:ext cx="4368567" cy="1737360"/>
            </a:xfrm>
            <a:prstGeom prst="wedgeEllipseCallout">
              <a:avLst>
                <a:gd name="adj1" fmla="val -26177"/>
                <a:gd name="adj2" fmla="val 119099"/>
              </a:avLst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effectLst>
              <a:outerShdw blurRad="50800" dist="50800" dir="5400000" algn="ctr" rotWithShape="0">
                <a:srgbClr val="320AC4"/>
              </a:outerShdw>
            </a:effectLst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dirty="0" smtClean="0">
                  <a:solidFill>
                    <a:srgbClr val="5F00E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2000" dirty="0">
                <a:solidFill>
                  <a:srgbClr val="5F00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Title 1"/>
          <p:cNvSpPr txBox="1">
            <a:spLocks/>
          </p:cNvSpPr>
          <p:nvPr/>
        </p:nvSpPr>
        <p:spPr>
          <a:xfrm>
            <a:off x="228600" y="5867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3600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 ১। </a:t>
            </a:r>
            <a:r>
              <a:rPr lang="bn-BD" sz="3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পানি দূষণ কি ? পানি দূষণের ফলে কী কী রোগ হয়?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3" name="Picture 9" descr="C:\Users\user\Desktop\F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725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533400" y="6780212"/>
            <a:ext cx="861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1000"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371600"/>
            <a:ext cx="8153400" cy="43396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3800" dirty="0" smtClean="0"/>
              <a:t>Thank you</a:t>
            </a:r>
            <a:endParaRPr lang="en-US" sz="1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52800" y="4800600"/>
            <a:ext cx="4038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152400"/>
            <a:ext cx="8686800" cy="3200400"/>
          </a:xfrm>
          <a:prstGeom prst="roundRect">
            <a:avLst>
              <a:gd name="adj" fmla="val 1966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/>
                <a:cs typeface="NikoshBAN" pitchFamily="2" charset="0"/>
                <a:sym typeface="Wingdings 2"/>
              </a:rPr>
              <a:t>মোঃ</a:t>
            </a:r>
            <a:r>
              <a:rPr lang="en-US" sz="4400" b="1" dirty="0" err="1" smtClean="0">
                <a:solidFill>
                  <a:srgbClr val="FF0000"/>
                </a:solidFill>
                <a:latin typeface="NikoshBAN"/>
                <a:cs typeface="NikoshBAN" pitchFamily="2" charset="0"/>
                <a:sym typeface="Wingdings 2"/>
              </a:rPr>
              <a:t>তোবারক</a:t>
            </a:r>
            <a:r>
              <a:rPr lang="en-US" sz="4400" b="1" dirty="0" smtClean="0">
                <a:solidFill>
                  <a:srgbClr val="FF0000"/>
                </a:solidFill>
                <a:latin typeface="NikoshBAN"/>
                <a:cs typeface="NikoshBAN" pitchFamily="2" charset="0"/>
                <a:sym typeface="Wingdings 2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/>
                <a:cs typeface="NikoshBAN" pitchFamily="2" charset="0"/>
                <a:sym typeface="Wingdings 2"/>
              </a:rPr>
              <a:t>হোসেন</a:t>
            </a:r>
            <a:endParaRPr lang="bn-BD" sz="4800" b="1" dirty="0" smtClean="0">
              <a:solidFill>
                <a:srgbClr val="FF0000"/>
              </a:solidFill>
              <a:latin typeface="NikoshBAN"/>
              <a:cs typeface="NikoshBAN" pitchFamily="2" charset="0"/>
              <a:sym typeface="Wingdings 2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/>
                <a:cs typeface="NikoshBAN" pitchFamily="2" charset="0"/>
                <a:sym typeface="Wingdings 2"/>
              </a:rPr>
              <a:t>সহঃ</a:t>
            </a:r>
            <a:r>
              <a:rPr lang="bn-BD" sz="2800" dirty="0" smtClean="0">
                <a:solidFill>
                  <a:srgbClr val="FF0000"/>
                </a:solidFill>
                <a:latin typeface="NikoshBAN"/>
                <a:cs typeface="NikoshBAN" pitchFamily="2" charset="0"/>
                <a:sym typeface="Wingdings 2"/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latin typeface="NikoshBAN"/>
                <a:cs typeface="NikoshBAN" pitchFamily="2" charset="0"/>
                <a:sym typeface="Wingdings 2"/>
              </a:rPr>
              <a:t>শিক্ষক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/>
                <a:cs typeface="NikoshBAN" pitchFamily="2" charset="0"/>
                <a:sym typeface="Wingdings 2"/>
              </a:rPr>
              <a:t>বৈরাটি</a:t>
            </a:r>
            <a:r>
              <a:rPr lang="en-US" sz="2800" dirty="0" smtClean="0">
                <a:solidFill>
                  <a:srgbClr val="FF0000"/>
                </a:solidFill>
                <a:latin typeface="NikoshBAN"/>
                <a:cs typeface="NikoshBAN" pitchFamily="2" charset="0"/>
                <a:sym typeface="Wingdings 2"/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latin typeface="NikoshBAN"/>
                <a:cs typeface="NikoshBAN" pitchFamily="2" charset="0"/>
                <a:sym typeface="Wingdings 2"/>
              </a:rPr>
              <a:t>সরকারি</a:t>
            </a:r>
            <a:r>
              <a:rPr lang="en-US" sz="2800" dirty="0" smtClean="0">
                <a:solidFill>
                  <a:srgbClr val="FF0000"/>
                </a:solidFill>
                <a:latin typeface="NikoshBAN"/>
                <a:cs typeface="NikoshBAN" pitchFamily="2" charset="0"/>
                <a:sym typeface="Wingdings 2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/>
                <a:cs typeface="NikoshBAN" pitchFamily="2" charset="0"/>
                <a:sym typeface="Wingdings 2"/>
              </a:rPr>
              <a:t>প্রাঃ</a:t>
            </a:r>
            <a:r>
              <a:rPr lang="bn-BD" sz="2800" dirty="0" smtClean="0">
                <a:solidFill>
                  <a:srgbClr val="FF0000"/>
                </a:solidFill>
                <a:latin typeface="NikoshBAN"/>
                <a:cs typeface="NikoshBAN" pitchFamily="2" charset="0"/>
                <a:sym typeface="Wingdings 2"/>
              </a:rPr>
              <a:t> বিদ্যালয়</a:t>
            </a:r>
            <a:endParaRPr lang="en-US" sz="2800" dirty="0" smtClean="0">
              <a:solidFill>
                <a:srgbClr val="FF0000"/>
              </a:solidFill>
              <a:latin typeface="NikoshBAN"/>
              <a:cs typeface="NikoshBAN" pitchFamily="2" charset="0"/>
              <a:sym typeface="Wingdings 2"/>
            </a:endParaRP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/>
                <a:cs typeface="NikoshBAN" pitchFamily="2" charset="0"/>
                <a:sym typeface="Wingdings 2"/>
              </a:rPr>
              <a:t>মিটামইন,কিশোরগঞ্জ</a:t>
            </a:r>
            <a:endParaRPr lang="bn-BD" sz="2800" dirty="0" smtClean="0">
              <a:solidFill>
                <a:srgbClr val="FF0000"/>
              </a:solidFill>
              <a:latin typeface="NikoshBAN"/>
              <a:cs typeface="NikoshBAN" pitchFamily="2" charset="0"/>
              <a:sym typeface="Wingdings 2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3505200"/>
            <a:ext cx="8534400" cy="3238500"/>
          </a:xfrm>
          <a:prstGeom prst="roundRect">
            <a:avLst>
              <a:gd name="adj" fmla="val 22349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r>
              <a:rPr lang="bn-BD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           </a:t>
            </a:r>
            <a:r>
              <a:rPr lang="en-US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    </a:t>
            </a:r>
            <a:r>
              <a:rPr lang="bn-BD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শ্রেণিঃ </a:t>
            </a:r>
            <a:r>
              <a:rPr 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৫</a:t>
            </a:r>
            <a:r>
              <a:rPr lang="bn-BD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ম</a:t>
            </a:r>
          </a:p>
          <a:p>
            <a:pPr lvl="0">
              <a:spcBef>
                <a:spcPct val="0"/>
              </a:spcBef>
              <a:defRPr/>
            </a:pPr>
            <a:r>
              <a:rPr 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              </a:t>
            </a:r>
            <a:r>
              <a:rPr lang="bn-BD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বিষয়ঃ </a:t>
            </a:r>
            <a:r>
              <a:rPr lang="bn-BD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প্রাথমিক বিজ্ঞান</a:t>
            </a:r>
          </a:p>
          <a:p>
            <a:pPr lvl="0">
              <a:spcBef>
                <a:spcPct val="0"/>
              </a:spcBef>
            </a:pPr>
            <a:r>
              <a:rPr 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             </a:t>
            </a:r>
            <a:r>
              <a:rPr lang="bn-BD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পাঠঃ </a:t>
            </a:r>
            <a:r>
              <a:rPr lang="bn-BD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জীবনের জন্য পানি</a:t>
            </a:r>
          </a:p>
          <a:p>
            <a:pPr lvl="0">
              <a:spcBef>
                <a:spcPct val="0"/>
              </a:spcBef>
            </a:pPr>
            <a:r>
              <a:rPr 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     </a:t>
            </a:r>
            <a:r>
              <a:rPr lang="bn-BD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পাঠ্যাংশঃ </a:t>
            </a:r>
            <a:r>
              <a:rPr lang="bn-BD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কিভাবে পানি দূষিত হয়</a:t>
            </a:r>
          </a:p>
          <a:p>
            <a:pPr lvl="0">
              <a:spcBef>
                <a:spcPct val="0"/>
              </a:spcBef>
            </a:pPr>
            <a:endParaRPr lang="en-US" sz="3600" dirty="0" smtClean="0">
              <a:solidFill>
                <a:schemeClr val="tx1"/>
              </a:solidFill>
            </a:endParaRP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6" grpId="1" build="allAtOnce" animBg="1"/>
      <p:bldP spid="6" grpId="2" build="allAtOnce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98444" y="90055"/>
            <a:ext cx="8564555" cy="2854035"/>
            <a:chOff x="198444" y="90055"/>
            <a:chExt cx="8564555" cy="2854035"/>
          </a:xfrm>
        </p:grpSpPr>
        <p:pic>
          <p:nvPicPr>
            <p:cNvPr id="1026" name="Picture 2" descr="H:\Pic\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8444" y="124690"/>
              <a:ext cx="4144956" cy="2819400"/>
            </a:xfrm>
            <a:prstGeom prst="rect">
              <a:avLst/>
            </a:prstGeom>
            <a:noFill/>
          </p:spPr>
        </p:pic>
        <p:pic>
          <p:nvPicPr>
            <p:cNvPr id="1027" name="Picture 3" descr="H:\Pic\3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19600" y="90055"/>
              <a:ext cx="4343399" cy="2832100"/>
            </a:xfrm>
            <a:prstGeom prst="rect">
              <a:avLst/>
            </a:prstGeom>
            <a:noFill/>
          </p:spPr>
        </p:pic>
      </p:grpSp>
      <p:grpSp>
        <p:nvGrpSpPr>
          <p:cNvPr id="11" name="Group 10"/>
          <p:cNvGrpSpPr/>
          <p:nvPr/>
        </p:nvGrpSpPr>
        <p:grpSpPr>
          <a:xfrm>
            <a:off x="198444" y="3124200"/>
            <a:ext cx="8686800" cy="3581400"/>
            <a:chOff x="152400" y="3048000"/>
            <a:chExt cx="8686800" cy="3581400"/>
          </a:xfrm>
        </p:grpSpPr>
        <p:pic>
          <p:nvPicPr>
            <p:cNvPr id="1029" name="Picture 5" descr="H:\Pic\909-large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2400" y="3067050"/>
              <a:ext cx="4191000" cy="3562350"/>
            </a:xfrm>
            <a:prstGeom prst="rect">
              <a:avLst/>
            </a:prstGeom>
            <a:noFill/>
          </p:spPr>
        </p:pic>
        <p:pic>
          <p:nvPicPr>
            <p:cNvPr id="1031" name="Picture 7" descr="H:\Pic\eff3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19600" y="3048000"/>
              <a:ext cx="4419600" cy="3581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5000" y="1066800"/>
            <a:ext cx="64008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bn-BD" sz="72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আজকের পাঠ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3276600"/>
            <a:ext cx="7620000" cy="16312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7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জীবনের জন্য পানি</a:t>
            </a:r>
          </a:p>
          <a:p>
            <a:pPr algn="ctr"/>
            <a:endParaRPr lang="en-US" sz="28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286000" y="381000"/>
            <a:ext cx="4572000" cy="1524000"/>
          </a:xfrm>
          <a:prstGeom prst="ellipse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bn-BD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  <a:p>
            <a:pPr lvl="0" algn="ctr"/>
            <a:r>
              <a:rPr lang="bn-BD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শিখনফল</a:t>
            </a:r>
            <a:endParaRPr lang="en-US" sz="6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-83804" y="3414935"/>
            <a:ext cx="9067800" cy="14465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 2"/>
              </a:rPr>
              <a:t></a:t>
            </a:r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পানি দূষণ কিভাবে হয় তা বলতে পারবে।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334000"/>
            <a:ext cx="8763000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 2"/>
              </a:rPr>
              <a:t>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পানি দূষণের ফলে কী কী রোগ হয়  তা বলতে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4119" y="2111423"/>
            <a:ext cx="8229600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bn-BD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 2"/>
              </a:rPr>
              <a:t> </a:t>
            </a:r>
            <a:r>
              <a:rPr lang="bn-BD" sz="4800" b="1" dirty="0" smtClean="0">
                <a:ln w="11430"/>
                <a:solidFill>
                  <a:srgbClr val="5F00E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1430"/>
                <a:solidFill>
                  <a:srgbClr val="5F00E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দূষিত পানি কী ?</a:t>
            </a:r>
            <a:endParaRPr lang="en-US" sz="4800" b="1" dirty="0">
              <a:ln w="11430"/>
              <a:solidFill>
                <a:srgbClr val="5F00E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667000"/>
            <a:ext cx="8686800" cy="13234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যে পানিতে ক্ষতিকর কোনো কিছু মিশে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থাকে তাকে দুষিত পানি  বলে।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882" y="228600"/>
            <a:ext cx="7696200" cy="5334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 দূষণের কারণ</a:t>
            </a:r>
            <a:endParaRPr lang="en-US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90500" y="389548"/>
            <a:ext cx="8458200" cy="3058418"/>
            <a:chOff x="152400" y="1371600"/>
            <a:chExt cx="8458200" cy="3058418"/>
          </a:xfrm>
        </p:grpSpPr>
        <p:pic>
          <p:nvPicPr>
            <p:cNvPr id="1031" name="Picture 7" descr="H:\Pic\eff3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400" y="1371600"/>
              <a:ext cx="4191000" cy="2600325"/>
            </a:xfrm>
            <a:prstGeom prst="rect">
              <a:avLst/>
            </a:prstGeom>
            <a:noFill/>
          </p:spPr>
        </p:pic>
        <p:grpSp>
          <p:nvGrpSpPr>
            <p:cNvPr id="24" name="Group 23"/>
            <p:cNvGrpSpPr/>
            <p:nvPr/>
          </p:nvGrpSpPr>
          <p:grpSpPr>
            <a:xfrm>
              <a:off x="152400" y="1371600"/>
              <a:ext cx="8458200" cy="3058418"/>
              <a:chOff x="152400" y="1371600"/>
              <a:chExt cx="8458200" cy="3058418"/>
            </a:xfrm>
          </p:grpSpPr>
          <p:pic>
            <p:nvPicPr>
              <p:cNvPr id="2050" name="Picture 2" descr="H:\Pic\water-pollution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495800" y="1371600"/>
                <a:ext cx="4114800" cy="2590800"/>
              </a:xfrm>
              <a:prstGeom prst="rect">
                <a:avLst/>
              </a:prstGeom>
              <a:noFill/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152400" y="3352800"/>
                <a:ext cx="4469936" cy="1077218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নদীতে কারখানার বর্জ্য ফেলা</a:t>
                </a:r>
                <a:endParaRPr lang="en-US" sz="32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258170" y="3698058"/>
            <a:ext cx="8693055" cy="2829183"/>
            <a:chOff x="304800" y="228600"/>
            <a:chExt cx="9246248" cy="3627417"/>
          </a:xfrm>
        </p:grpSpPr>
        <p:pic>
          <p:nvPicPr>
            <p:cNvPr id="29" name="Picture 2" descr="H:\Pic\6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800" y="228600"/>
              <a:ext cx="4457700" cy="3343275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457200" y="252910"/>
              <a:ext cx="3886200" cy="15389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bn-BD" sz="3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নদীর ধারে ময়লা ফেললে</a:t>
              </a:r>
              <a:endPara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36003" y="412718"/>
              <a:ext cx="4079964" cy="224929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bn-BD" sz="3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জমিতে অতিরিক্ত সার প্রয়োগ</a:t>
              </a:r>
              <a:endPara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4800" y="3027328"/>
              <a:ext cx="5916583" cy="82868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bn-BD" sz="3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ঝুলন্ত পায়খানা ব্যবহার</a:t>
              </a:r>
              <a:endPara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88103" y="1823160"/>
              <a:ext cx="4862945" cy="47353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endPara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481399"/>
            <a:ext cx="8610600" cy="6376091"/>
            <a:chOff x="152400" y="685800"/>
            <a:chExt cx="8610600" cy="6376091"/>
          </a:xfrm>
        </p:grpSpPr>
        <p:grpSp>
          <p:nvGrpSpPr>
            <p:cNvPr id="8" name="Group 18"/>
            <p:cNvGrpSpPr/>
            <p:nvPr/>
          </p:nvGrpSpPr>
          <p:grpSpPr>
            <a:xfrm>
              <a:off x="152400" y="685800"/>
              <a:ext cx="8610600" cy="6056531"/>
              <a:chOff x="152400" y="685800"/>
              <a:chExt cx="8610600" cy="6056531"/>
            </a:xfrm>
          </p:grpSpPr>
          <p:grpSp>
            <p:nvGrpSpPr>
              <p:cNvPr id="10" name="Group 15"/>
              <p:cNvGrpSpPr/>
              <p:nvPr/>
            </p:nvGrpSpPr>
            <p:grpSpPr>
              <a:xfrm>
                <a:off x="228600" y="4095277"/>
                <a:ext cx="2209800" cy="2597283"/>
                <a:chOff x="3429000" y="1371600"/>
                <a:chExt cx="1905000" cy="2655219"/>
              </a:xfrm>
            </p:grpSpPr>
            <p:pic>
              <p:nvPicPr>
                <p:cNvPr id="17" name="Picture 2" descr="H:\Pic\arsoni effect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429000" y="1371600"/>
                  <a:ext cx="1905000" cy="2649171"/>
                </a:xfrm>
                <a:prstGeom prst="rect">
                  <a:avLst/>
                </a:prstGeom>
                <a:noFill/>
              </p:spPr>
            </p:pic>
            <p:sp>
              <p:nvSpPr>
                <p:cNvPr id="18" name="TextBox 17"/>
                <p:cNvSpPr txBox="1"/>
                <p:nvPr/>
              </p:nvSpPr>
              <p:spPr>
                <a:xfrm>
                  <a:off x="3657600" y="3429000"/>
                  <a:ext cx="1676400" cy="597819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bn-BD" sz="3200" dirty="0" smtClean="0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rPr>
                    <a:t>আর্সেনিক</a:t>
                  </a:r>
                  <a:endParaRPr lang="en-US" sz="20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11" name="Group 16"/>
              <p:cNvGrpSpPr/>
              <p:nvPr/>
            </p:nvGrpSpPr>
            <p:grpSpPr>
              <a:xfrm>
                <a:off x="152400" y="685800"/>
                <a:ext cx="8610600" cy="6056531"/>
                <a:chOff x="2971800" y="-1981200"/>
                <a:chExt cx="8610600" cy="6056531"/>
              </a:xfrm>
            </p:grpSpPr>
            <p:pic>
              <p:nvPicPr>
                <p:cNvPr id="13" name="Picture 3" descr="H:\Pic\diary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5410200" y="1371600"/>
                  <a:ext cx="3324225" cy="2667000"/>
                </a:xfrm>
                <a:prstGeom prst="rect">
                  <a:avLst/>
                </a:prstGeom>
                <a:noFill/>
              </p:spPr>
            </p:pic>
            <p:sp>
              <p:nvSpPr>
                <p:cNvPr id="14" name="TextBox 13"/>
                <p:cNvSpPr txBox="1"/>
                <p:nvPr/>
              </p:nvSpPr>
              <p:spPr>
                <a:xfrm>
                  <a:off x="6172200" y="3429000"/>
                  <a:ext cx="2057400" cy="646331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bn-BD" sz="3600" dirty="0" smtClean="0">
                      <a:solidFill>
                        <a:srgbClr val="0000FF"/>
                      </a:solidFill>
                      <a:latin typeface="NikoshBAN" pitchFamily="2" charset="0"/>
                      <a:cs typeface="NikoshBAN" pitchFamily="2" charset="0"/>
                    </a:rPr>
                    <a:t>ডায়রিয়া</a:t>
                  </a:r>
                  <a:endParaRPr lang="en-US" sz="2400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pic>
              <p:nvPicPr>
                <p:cNvPr id="23" name="Picture 3" descr="H:\Pic\diary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7162800" y="-1981200"/>
                  <a:ext cx="4419600" cy="32766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8" name="Picture 3" descr="H:\Pic\diary.jpg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2971800" y="-1981200"/>
                  <a:ext cx="4114800" cy="327660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2" name="Picture 3" descr="H:\Pic\e6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019800" y="4063181"/>
                <a:ext cx="2743200" cy="2642419"/>
              </a:xfrm>
              <a:prstGeom prst="rect">
                <a:avLst/>
              </a:prstGeom>
              <a:noFill/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6248400" y="5738452"/>
              <a:ext cx="2514600" cy="132343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bn-BD" sz="4000" dirty="0" smtClean="0">
                  <a:solidFill>
                    <a:srgbClr val="FFFF05"/>
                  </a:solidFill>
                  <a:latin typeface="NikoshBAN" pitchFamily="2" charset="0"/>
                  <a:cs typeface="NikoshBAN" pitchFamily="2" charset="0"/>
                </a:rPr>
                <a:t>মাছের মৃত্যু</a:t>
              </a:r>
              <a:endParaRPr lang="en-US" dirty="0">
                <a:solidFill>
                  <a:srgbClr val="FFFF05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400800" y="3048000"/>
            <a:ext cx="141737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b="1" dirty="0" smtClean="0">
                <a:solidFill>
                  <a:srgbClr val="0000FF"/>
                </a:solidFill>
              </a:rPr>
              <a:t>কলেরা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95400" y="3124200"/>
            <a:ext cx="181812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b="1" dirty="0" smtClean="0">
                <a:solidFill>
                  <a:srgbClr val="0000FF"/>
                </a:solidFill>
              </a:rPr>
              <a:t>টাইফয়েড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152400"/>
            <a:ext cx="5867400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72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bn-BD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/>
          </a:p>
        </p:txBody>
      </p:sp>
      <p:pic>
        <p:nvPicPr>
          <p:cNvPr id="2050" name="Picture 2" descr="H:\Pic\eff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3999"/>
            <a:ext cx="7086600" cy="4114801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5791200"/>
            <a:ext cx="7848600" cy="76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5400" b="1" dirty="0" smtClean="0">
                <a:ln w="11430"/>
                <a:solidFill>
                  <a:srgbClr val="5F00E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দূষিত পানি কি?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F00E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620</TotalTime>
  <Words>174</Words>
  <Application>Microsoft Office PowerPoint</Application>
  <PresentationFormat>On-screen Show (4:3)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NikoshBAN</vt:lpstr>
      <vt:lpstr>Trebuchet MS</vt:lpstr>
      <vt:lpstr>Vrinda</vt:lpstr>
      <vt:lpstr>Wingdings</vt:lpstr>
      <vt:lpstr>Wingdings 2</vt:lpstr>
      <vt:lpstr>Opulent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পানি দূষণের কারণ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BOIRATI GPS</cp:lastModifiedBy>
  <cp:revision>254</cp:revision>
  <dcterms:created xsi:type="dcterms:W3CDTF">2006-08-16T00:00:00Z</dcterms:created>
  <dcterms:modified xsi:type="dcterms:W3CDTF">2021-04-07T16:39:59Z</dcterms:modified>
</cp:coreProperties>
</file>