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138252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334461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575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2511664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9788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3258772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320728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136246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403400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C3DB5-9683-4CDA-9A5C-84DC1BCA74FD}"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305340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8C3DB5-9683-4CDA-9A5C-84DC1BCA74FD}"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303767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8C3DB5-9683-4CDA-9A5C-84DC1BCA74FD}"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157400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8C3DB5-9683-4CDA-9A5C-84DC1BCA74FD}"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27600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C3DB5-9683-4CDA-9A5C-84DC1BCA74FD}"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186536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C3DB5-9683-4CDA-9A5C-84DC1BCA74FD}"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62292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C3DB5-9683-4CDA-9A5C-84DC1BCA74FD}"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5656-80FE-4A1D-892A-B715D10EC61A}" type="slidenum">
              <a:rPr lang="en-US" smtClean="0"/>
              <a:t>‹#›</a:t>
            </a:fld>
            <a:endParaRPr lang="en-US"/>
          </a:p>
        </p:txBody>
      </p:sp>
    </p:spTree>
    <p:extLst>
      <p:ext uri="{BB962C8B-B14F-4D97-AF65-F5344CB8AC3E}">
        <p14:creationId xmlns:p14="http://schemas.microsoft.com/office/powerpoint/2010/main" val="137315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8C3DB5-9683-4CDA-9A5C-84DC1BCA74FD}" type="datetimeFigureOut">
              <a:rPr lang="en-US" smtClean="0"/>
              <a:t>4/7/2021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3B5656-80FE-4A1D-892A-B715D10EC61A}" type="slidenum">
              <a:rPr lang="en-US" smtClean="0"/>
              <a:t>‹#›</a:t>
            </a:fld>
            <a:endParaRPr lang="en-US"/>
          </a:p>
        </p:txBody>
      </p:sp>
    </p:spTree>
    <p:extLst>
      <p:ext uri="{BB962C8B-B14F-4D97-AF65-F5344CB8AC3E}">
        <p14:creationId xmlns:p14="http://schemas.microsoft.com/office/powerpoint/2010/main" val="304813005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29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Welcome</a:t>
            </a:r>
            <a:endParaRPr lang="en-US" sz="48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318" y="1354002"/>
            <a:ext cx="8753683" cy="5505850"/>
          </a:xfrm>
          <a:prstGeom prst="rect">
            <a:avLst/>
          </a:prstGeom>
        </p:spPr>
      </p:pic>
    </p:spTree>
    <p:extLst>
      <p:ext uri="{BB962C8B-B14F-4D97-AF65-F5344CB8AC3E}">
        <p14:creationId xmlns:p14="http://schemas.microsoft.com/office/powerpoint/2010/main" val="106468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183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He had three caskets made, one of gold, one of silver and one of lead. One of the caskets had Portia’s portrait in it. The suitor, who would first  choose the casket with the portrait would marry her.</a:t>
            </a:r>
            <a:endParaRPr lang="en-US" sz="28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12" y="1368856"/>
            <a:ext cx="9715582" cy="5458922"/>
          </a:xfrm>
          <a:prstGeom prst="rect">
            <a:avLst/>
          </a:prstGeom>
        </p:spPr>
      </p:pic>
    </p:spTree>
    <p:extLst>
      <p:ext uri="{BB962C8B-B14F-4D97-AF65-F5344CB8AC3E}">
        <p14:creationId xmlns:p14="http://schemas.microsoft.com/office/powerpoint/2010/main" val="304186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75459" cy="1304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The first one to try was the prince of Morocco. He chose the gold casket. But all he found  was a picture of a skull with a massage that said, “All that glitters is not </a:t>
            </a:r>
            <a:r>
              <a:rPr lang="en-US" sz="2800" dirty="0" err="1" smtClean="0">
                <a:solidFill>
                  <a:schemeClr val="tx1"/>
                </a:solidFill>
              </a:rPr>
              <a:t>gold”.The</a:t>
            </a:r>
            <a:r>
              <a:rPr lang="en-US" sz="2800" dirty="0" smtClean="0">
                <a:solidFill>
                  <a:schemeClr val="tx1"/>
                </a:solidFill>
              </a:rPr>
              <a:t> prince very sad and went back home.</a:t>
            </a:r>
            <a:endParaRPr lang="en-US" sz="28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72009"/>
            <a:ext cx="4960594" cy="366817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011" y="1302684"/>
            <a:ext cx="5018835" cy="5270923"/>
          </a:xfrm>
          <a:prstGeom prst="rect">
            <a:avLst/>
          </a:prstGeom>
        </p:spPr>
      </p:pic>
    </p:spTree>
    <p:extLst>
      <p:ext uri="{BB962C8B-B14F-4D97-AF65-F5344CB8AC3E}">
        <p14:creationId xmlns:p14="http://schemas.microsoft.com/office/powerpoint/2010/main" val="253329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 y="0"/>
            <a:ext cx="12097871" cy="1452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Then  came the prince of Spain. He chose the silver casket and opened it. Inside the casket he found the picture of a blinking fool. He was disappointed and immediately rode away.</a:t>
            </a:r>
            <a:endParaRPr lang="en-US" sz="28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521" y="2692772"/>
            <a:ext cx="4080005" cy="263226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2062" y="2314575"/>
            <a:ext cx="2852508" cy="310459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4277" y="2314574"/>
            <a:ext cx="4019118" cy="3010459"/>
          </a:xfrm>
          <a:prstGeom prst="rect">
            <a:avLst/>
          </a:prstGeom>
        </p:spPr>
      </p:pic>
    </p:spTree>
    <p:extLst>
      <p:ext uri="{BB962C8B-B14F-4D97-AF65-F5344CB8AC3E}">
        <p14:creationId xmlns:p14="http://schemas.microsoft.com/office/powerpoint/2010/main" val="42100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75459" cy="1492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Then it was </a:t>
            </a:r>
            <a:r>
              <a:rPr lang="en-US" sz="2400" dirty="0" err="1" smtClean="0">
                <a:solidFill>
                  <a:schemeClr val="tx1"/>
                </a:solidFill>
              </a:rPr>
              <a:t>Bassanio’s</a:t>
            </a:r>
            <a:r>
              <a:rPr lang="en-US" sz="2400" dirty="0" smtClean="0">
                <a:solidFill>
                  <a:schemeClr val="tx1"/>
                </a:solidFill>
              </a:rPr>
              <a:t> turn . He thought, Appearances are misleading. Bad men appear good and  they hide their inner ugliness under fine clothes.” He chose the plain looking  lead caskets. On opening the casket, he found the portrait of Portia inside. </a:t>
            </a:r>
            <a:endParaRPr lang="en-US"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5654" y="1492625"/>
            <a:ext cx="4166346" cy="384585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031698"/>
            <a:ext cx="4719919" cy="353538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5743" y="1803098"/>
            <a:ext cx="3304028" cy="2549827"/>
          </a:xfrm>
          <a:prstGeom prst="rect">
            <a:avLst/>
          </a:prstGeom>
        </p:spPr>
      </p:pic>
    </p:spTree>
    <p:extLst>
      <p:ext uri="{BB962C8B-B14F-4D97-AF65-F5344CB8AC3E}">
        <p14:creationId xmlns:p14="http://schemas.microsoft.com/office/powerpoint/2010/main" val="104691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1" y="1978186"/>
            <a:ext cx="5132457" cy="384438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19" y="2164978"/>
            <a:ext cx="6849675" cy="3835818"/>
          </a:xfrm>
          <a:prstGeom prst="rect">
            <a:avLst/>
          </a:prstGeom>
        </p:spPr>
      </p:pic>
      <p:sp>
        <p:nvSpPr>
          <p:cNvPr id="4" name="Rectangle 3"/>
          <p:cNvSpPr/>
          <p:nvPr/>
        </p:nvSpPr>
        <p:spPr>
          <a:xfrm>
            <a:off x="0" y="0"/>
            <a:ext cx="11981329" cy="2164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rPr>
              <a:t>Bassanio</a:t>
            </a:r>
            <a:r>
              <a:rPr lang="en-US" sz="3600" dirty="0" smtClean="0">
                <a:solidFill>
                  <a:schemeClr val="tx1"/>
                </a:solidFill>
              </a:rPr>
              <a:t> and Portia got married. There was a great joy at Belmont and the newly married couple was spending their time happily.</a:t>
            </a:r>
            <a:endParaRPr lang="en-US" sz="3600" dirty="0">
              <a:solidFill>
                <a:schemeClr val="tx1"/>
              </a:solidFill>
            </a:endParaRPr>
          </a:p>
        </p:txBody>
      </p:sp>
    </p:spTree>
    <p:extLst>
      <p:ext uri="{BB962C8B-B14F-4D97-AF65-F5344CB8AC3E}">
        <p14:creationId xmlns:p14="http://schemas.microsoft.com/office/powerpoint/2010/main" val="112459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102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Let us know some key words.</a:t>
            </a:r>
            <a:endParaRPr lang="en-US" sz="4000" dirty="0">
              <a:solidFill>
                <a:schemeClr val="tx1"/>
              </a:solidFill>
            </a:endParaRPr>
          </a:p>
        </p:txBody>
      </p:sp>
      <p:sp>
        <p:nvSpPr>
          <p:cNvPr id="3" name="Rectangle 2"/>
          <p:cNvSpPr/>
          <p:nvPr/>
        </p:nvSpPr>
        <p:spPr>
          <a:xfrm>
            <a:off x="2756647" y="1250576"/>
            <a:ext cx="7879977" cy="1008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Grandly</a:t>
            </a:r>
            <a:endParaRPr lang="en-US" sz="4800" dirty="0">
              <a:solidFill>
                <a:schemeClr val="tx1"/>
              </a:solidFill>
            </a:endParaRPr>
          </a:p>
        </p:txBody>
      </p:sp>
      <p:sp>
        <p:nvSpPr>
          <p:cNvPr id="4" name="Rectangle 3"/>
          <p:cNvSpPr/>
          <p:nvPr/>
        </p:nvSpPr>
        <p:spPr>
          <a:xfrm>
            <a:off x="3025588" y="5943600"/>
            <a:ext cx="796065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In a proud, impressive.</a:t>
            </a:r>
            <a:endParaRPr lang="en-US" sz="40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9869" y="2314000"/>
            <a:ext cx="3373531" cy="3574705"/>
          </a:xfrm>
          <a:prstGeom prst="rect">
            <a:avLst/>
          </a:prstGeom>
        </p:spPr>
      </p:pic>
    </p:spTree>
    <p:extLst>
      <p:ext uri="{BB962C8B-B14F-4D97-AF65-F5344CB8AC3E}">
        <p14:creationId xmlns:p14="http://schemas.microsoft.com/office/powerpoint/2010/main" val="243747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21671" cy="1035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Casket</a:t>
            </a:r>
            <a:endParaRPr lang="en-US" sz="4400" dirty="0">
              <a:solidFill>
                <a:schemeClr val="tx1"/>
              </a:solidFill>
            </a:endParaRPr>
          </a:p>
        </p:txBody>
      </p:sp>
      <p:sp>
        <p:nvSpPr>
          <p:cNvPr id="3" name="Rectangle 2"/>
          <p:cNvSpPr/>
          <p:nvPr/>
        </p:nvSpPr>
        <p:spPr>
          <a:xfrm>
            <a:off x="1" y="5715000"/>
            <a:ext cx="12192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4400" dirty="0" smtClean="0">
                <a:solidFill>
                  <a:schemeClr val="tx1"/>
                </a:solidFill>
              </a:rPr>
              <a:t>a small ornament box</a:t>
            </a:r>
            <a:endParaRPr lang="en-US" sz="4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4118" y="1367118"/>
            <a:ext cx="3724835" cy="3724835"/>
          </a:xfrm>
          <a:prstGeom prst="rect">
            <a:avLst/>
          </a:prstGeom>
        </p:spPr>
      </p:pic>
    </p:spTree>
    <p:extLst>
      <p:ext uri="{BB962C8B-B14F-4D97-AF65-F5344CB8AC3E}">
        <p14:creationId xmlns:p14="http://schemas.microsoft.com/office/powerpoint/2010/main" val="391620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 y="0"/>
            <a:ext cx="11967883" cy="1048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Portrait</a:t>
            </a:r>
            <a:endParaRPr lang="en-US" sz="4800" dirty="0">
              <a:solidFill>
                <a:schemeClr val="tx1"/>
              </a:solidFill>
            </a:endParaRPr>
          </a:p>
        </p:txBody>
      </p:sp>
      <p:sp>
        <p:nvSpPr>
          <p:cNvPr id="3" name="Rectangle 2"/>
          <p:cNvSpPr/>
          <p:nvPr/>
        </p:nvSpPr>
        <p:spPr>
          <a:xfrm>
            <a:off x="134471" y="5943600"/>
            <a:ext cx="120575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A painting, drawing</a:t>
            </a:r>
            <a:endParaRPr lang="en-US" sz="44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4189" y="1048871"/>
            <a:ext cx="5849471" cy="4779445"/>
          </a:xfrm>
          <a:prstGeom prst="rect">
            <a:avLst/>
          </a:prstGeom>
        </p:spPr>
      </p:pic>
    </p:spTree>
    <p:extLst>
      <p:ext uri="{BB962C8B-B14F-4D97-AF65-F5344CB8AC3E}">
        <p14:creationId xmlns:p14="http://schemas.microsoft.com/office/powerpoint/2010/main" val="287696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nodeType="clickEffect">
                                  <p:stCondLst>
                                    <p:cond delay="0"/>
                                  </p:stCondLst>
                                  <p:childTnLst>
                                    <p:animEffect transition="out" filter="wipe(down)">
                                      <p:cBhvr>
                                        <p:cTn id="26" dur="180" accel="50000">
                                          <p:stCondLst>
                                            <p:cond delay="1820"/>
                                          </p:stCondLst>
                                        </p:cTn>
                                        <p:tgtEl>
                                          <p:spTgt spid="4"/>
                                        </p:tgtEl>
                                      </p:cBhvr>
                                    </p:animEffect>
                                    <p:anim calcmode="lin" valueType="num">
                                      <p:cBhvr>
                                        <p:cTn id="2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34" dur="26">
                                          <p:stCondLst>
                                            <p:cond delay="620"/>
                                          </p:stCondLst>
                                        </p:cTn>
                                        <p:tgtEl>
                                          <p:spTgt spid="4"/>
                                        </p:tgtEl>
                                      </p:cBhvr>
                                      <p:to x="100000" y="60000"/>
                                    </p:animScale>
                                    <p:animScale>
                                      <p:cBhvr>
                                        <p:cTn id="35" dur="166" decel="50000">
                                          <p:stCondLst>
                                            <p:cond delay="646"/>
                                          </p:stCondLst>
                                        </p:cTn>
                                        <p:tgtEl>
                                          <p:spTgt spid="4"/>
                                        </p:tgtEl>
                                      </p:cBhvr>
                                      <p:to x="100000" y="100000"/>
                                    </p:animScale>
                                    <p:animScale>
                                      <p:cBhvr>
                                        <p:cTn id="36" dur="26">
                                          <p:stCondLst>
                                            <p:cond delay="1312"/>
                                          </p:stCondLst>
                                        </p:cTn>
                                        <p:tgtEl>
                                          <p:spTgt spid="4"/>
                                        </p:tgtEl>
                                      </p:cBhvr>
                                      <p:to x="100000" y="80000"/>
                                    </p:animScale>
                                    <p:animScale>
                                      <p:cBhvr>
                                        <p:cTn id="37" dur="166" decel="50000">
                                          <p:stCondLst>
                                            <p:cond delay="1338"/>
                                          </p:stCondLst>
                                        </p:cTn>
                                        <p:tgtEl>
                                          <p:spTgt spid="4"/>
                                        </p:tgtEl>
                                      </p:cBhvr>
                                      <p:to x="100000" y="100000"/>
                                    </p:animScale>
                                    <p:animScale>
                                      <p:cBhvr>
                                        <p:cTn id="38" dur="26">
                                          <p:stCondLst>
                                            <p:cond delay="1642"/>
                                          </p:stCondLst>
                                        </p:cTn>
                                        <p:tgtEl>
                                          <p:spTgt spid="4"/>
                                        </p:tgtEl>
                                      </p:cBhvr>
                                      <p:to x="100000" y="90000"/>
                                    </p:animScale>
                                    <p:animScale>
                                      <p:cBhvr>
                                        <p:cTn id="39" dur="166" decel="50000">
                                          <p:stCondLst>
                                            <p:cond delay="1668"/>
                                          </p:stCondLst>
                                        </p:cTn>
                                        <p:tgtEl>
                                          <p:spTgt spid="4"/>
                                        </p:tgtEl>
                                      </p:cBhvr>
                                      <p:to x="100000" y="100000"/>
                                    </p:animScale>
                                    <p:animScale>
                                      <p:cBhvr>
                                        <p:cTn id="40" dur="26">
                                          <p:stCondLst>
                                            <p:cond delay="1808"/>
                                          </p:stCondLst>
                                        </p:cTn>
                                        <p:tgtEl>
                                          <p:spTgt spid="4"/>
                                        </p:tgtEl>
                                      </p:cBhvr>
                                      <p:to x="100000" y="95000"/>
                                    </p:animScale>
                                    <p:animScale>
                                      <p:cBhvr>
                                        <p:cTn id="41" dur="166" decel="50000">
                                          <p:stCondLst>
                                            <p:cond delay="1834"/>
                                          </p:stCondLst>
                                        </p:cTn>
                                        <p:tgtEl>
                                          <p:spTgt spid="4"/>
                                        </p:tgtEl>
                                      </p:cBhvr>
                                      <p:to x="100000" y="100000"/>
                                    </p:animScale>
                                    <p:set>
                                      <p:cBhvr>
                                        <p:cTn id="42" dur="1" fill="hold">
                                          <p:stCondLst>
                                            <p:cond delay="1999"/>
                                          </p:stCondLst>
                                        </p:cTn>
                                        <p:tgtEl>
                                          <p:spTgt spid="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3"/>
                                        </p:tgtEl>
                                      </p:cBhvr>
                                    </p:animEffect>
                                    <p:anim calcmode="lin" valueType="num">
                                      <p:cBhvr>
                                        <p:cTn id="4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54" dur="26">
                                          <p:stCondLst>
                                            <p:cond delay="620"/>
                                          </p:stCondLst>
                                        </p:cTn>
                                        <p:tgtEl>
                                          <p:spTgt spid="3"/>
                                        </p:tgtEl>
                                      </p:cBhvr>
                                      <p:to x="100000" y="60000"/>
                                    </p:animScale>
                                    <p:animScale>
                                      <p:cBhvr>
                                        <p:cTn id="55" dur="166" decel="50000">
                                          <p:stCondLst>
                                            <p:cond delay="646"/>
                                          </p:stCondLst>
                                        </p:cTn>
                                        <p:tgtEl>
                                          <p:spTgt spid="3"/>
                                        </p:tgtEl>
                                      </p:cBhvr>
                                      <p:to x="100000" y="100000"/>
                                    </p:animScale>
                                    <p:animScale>
                                      <p:cBhvr>
                                        <p:cTn id="56" dur="26">
                                          <p:stCondLst>
                                            <p:cond delay="1312"/>
                                          </p:stCondLst>
                                        </p:cTn>
                                        <p:tgtEl>
                                          <p:spTgt spid="3"/>
                                        </p:tgtEl>
                                      </p:cBhvr>
                                      <p:to x="100000" y="80000"/>
                                    </p:animScale>
                                    <p:animScale>
                                      <p:cBhvr>
                                        <p:cTn id="57" dur="166" decel="50000">
                                          <p:stCondLst>
                                            <p:cond delay="1338"/>
                                          </p:stCondLst>
                                        </p:cTn>
                                        <p:tgtEl>
                                          <p:spTgt spid="3"/>
                                        </p:tgtEl>
                                      </p:cBhvr>
                                      <p:to x="100000" y="100000"/>
                                    </p:animScale>
                                    <p:animScale>
                                      <p:cBhvr>
                                        <p:cTn id="58" dur="26">
                                          <p:stCondLst>
                                            <p:cond delay="1642"/>
                                          </p:stCondLst>
                                        </p:cTn>
                                        <p:tgtEl>
                                          <p:spTgt spid="3"/>
                                        </p:tgtEl>
                                      </p:cBhvr>
                                      <p:to x="100000" y="90000"/>
                                    </p:animScale>
                                    <p:animScale>
                                      <p:cBhvr>
                                        <p:cTn id="59" dur="166" decel="50000">
                                          <p:stCondLst>
                                            <p:cond delay="1668"/>
                                          </p:stCondLst>
                                        </p:cTn>
                                        <p:tgtEl>
                                          <p:spTgt spid="3"/>
                                        </p:tgtEl>
                                      </p:cBhvr>
                                      <p:to x="100000" y="100000"/>
                                    </p:animScale>
                                    <p:animScale>
                                      <p:cBhvr>
                                        <p:cTn id="60" dur="26">
                                          <p:stCondLst>
                                            <p:cond delay="1808"/>
                                          </p:stCondLst>
                                        </p:cTn>
                                        <p:tgtEl>
                                          <p:spTgt spid="3"/>
                                        </p:tgtEl>
                                      </p:cBhvr>
                                      <p:to x="100000" y="95000"/>
                                    </p:animScale>
                                    <p:animScale>
                                      <p:cBhvr>
                                        <p:cTn id="61" dur="166" decel="50000">
                                          <p:stCondLst>
                                            <p:cond delay="1834"/>
                                          </p:stCondLst>
                                        </p:cTn>
                                        <p:tgtEl>
                                          <p:spTgt spid="3"/>
                                        </p:tgtEl>
                                      </p:cBhvr>
                                      <p:to x="100000" y="100000"/>
                                    </p:animScale>
                                    <p:set>
                                      <p:cBhvr>
                                        <p:cTn id="6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21671"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Skull</a:t>
            </a:r>
            <a:endParaRPr lang="en-US" sz="5400" dirty="0">
              <a:solidFill>
                <a:schemeClr val="tx1"/>
              </a:solidFill>
            </a:endParaRPr>
          </a:p>
        </p:txBody>
      </p:sp>
      <p:sp>
        <p:nvSpPr>
          <p:cNvPr id="3" name="Rectangle 2"/>
          <p:cNvSpPr/>
          <p:nvPr/>
        </p:nvSpPr>
        <p:spPr>
          <a:xfrm>
            <a:off x="0" y="5916706"/>
            <a:ext cx="12192000" cy="941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The skeleton of a person’s or animal’s head</a:t>
            </a:r>
            <a:endParaRPr lang="en-US" sz="36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6776" y="1317813"/>
            <a:ext cx="3125407" cy="4553684"/>
          </a:xfrm>
          <a:prstGeom prst="rect">
            <a:avLst/>
          </a:prstGeom>
        </p:spPr>
      </p:pic>
    </p:spTree>
    <p:extLst>
      <p:ext uri="{BB962C8B-B14F-4D97-AF65-F5344CB8AC3E}">
        <p14:creationId xmlns:p14="http://schemas.microsoft.com/office/powerpoint/2010/main" val="426252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81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Answer the following questions.</a:t>
            </a:r>
            <a:endParaRPr lang="en-US" sz="4800" dirty="0">
              <a:solidFill>
                <a:schemeClr val="tx1"/>
              </a:solidFill>
            </a:endParaRPr>
          </a:p>
        </p:txBody>
      </p:sp>
      <p:sp>
        <p:nvSpPr>
          <p:cNvPr id="3" name="Rounded Rectangle 2"/>
          <p:cNvSpPr/>
          <p:nvPr/>
        </p:nvSpPr>
        <p:spPr>
          <a:xfrm>
            <a:off x="0" y="1492624"/>
            <a:ext cx="12192000" cy="5365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sz="3600" dirty="0" smtClean="0">
                <a:solidFill>
                  <a:schemeClr val="tx1"/>
                </a:solidFill>
              </a:rPr>
              <a:t>Why  did Portia’s father make  such  a strange plan?</a:t>
            </a:r>
          </a:p>
          <a:p>
            <a:pPr marL="342900" indent="-342900" algn="ctr">
              <a:buAutoNum type="arabicPeriod"/>
            </a:pPr>
            <a:r>
              <a:rPr lang="en-US" sz="3600" dirty="0" smtClean="0">
                <a:solidFill>
                  <a:schemeClr val="tx1"/>
                </a:solidFill>
              </a:rPr>
              <a:t>Write what you know of the three caskets. </a:t>
            </a:r>
          </a:p>
          <a:p>
            <a:pPr marL="342900" indent="-342900" algn="ctr">
              <a:buAutoNum type="arabicPeriod"/>
            </a:pPr>
            <a:r>
              <a:rPr lang="en-US" sz="3600" dirty="0" smtClean="0">
                <a:solidFill>
                  <a:schemeClr val="tx1"/>
                </a:solidFill>
              </a:rPr>
              <a:t>How many people attempted to choose the right casket?</a:t>
            </a:r>
          </a:p>
          <a:p>
            <a:pPr marL="342900" indent="-342900" algn="ctr">
              <a:buAutoNum type="arabicPeriod"/>
            </a:pPr>
            <a:r>
              <a:rPr lang="en-US" sz="3600" dirty="0" smtClean="0">
                <a:solidFill>
                  <a:schemeClr val="tx1"/>
                </a:solidFill>
              </a:rPr>
              <a:t>Who succeeded to marry Portia? Why/ how?</a:t>
            </a:r>
            <a:endParaRPr lang="en-US" sz="3600" dirty="0">
              <a:solidFill>
                <a:schemeClr val="tx1"/>
              </a:solidFill>
            </a:endParaRPr>
          </a:p>
        </p:txBody>
      </p:sp>
    </p:spTree>
    <p:extLst>
      <p:ext uri="{BB962C8B-B14F-4D97-AF65-F5344CB8AC3E}">
        <p14:creationId xmlns:p14="http://schemas.microsoft.com/office/powerpoint/2010/main" val="228327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08224" cy="1385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Introduction</a:t>
            </a:r>
            <a:endParaRPr lang="en-US" sz="4400" dirty="0">
              <a:solidFill>
                <a:schemeClr val="tx1"/>
              </a:solidFill>
            </a:endParaRPr>
          </a:p>
        </p:txBody>
      </p:sp>
      <p:sp>
        <p:nvSpPr>
          <p:cNvPr id="3" name="Rectangle 2"/>
          <p:cNvSpPr/>
          <p:nvPr/>
        </p:nvSpPr>
        <p:spPr>
          <a:xfrm>
            <a:off x="121023" y="4370294"/>
            <a:ext cx="5015753" cy="2380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Class: Ten</a:t>
            </a:r>
          </a:p>
          <a:p>
            <a:pPr algn="ctr"/>
            <a:r>
              <a:rPr lang="en-US" sz="3200" dirty="0" smtClean="0">
                <a:solidFill>
                  <a:schemeClr val="tx1"/>
                </a:solidFill>
              </a:rPr>
              <a:t>Subject: English 1</a:t>
            </a:r>
            <a:r>
              <a:rPr lang="en-US" sz="3200" baseline="30000" dirty="0" smtClean="0">
                <a:solidFill>
                  <a:schemeClr val="tx1"/>
                </a:solidFill>
              </a:rPr>
              <a:t>st</a:t>
            </a:r>
            <a:r>
              <a:rPr lang="en-US" sz="3200" dirty="0" smtClean="0">
                <a:solidFill>
                  <a:schemeClr val="tx1"/>
                </a:solidFill>
              </a:rPr>
              <a:t> Paper</a:t>
            </a:r>
          </a:p>
          <a:p>
            <a:pPr algn="ctr"/>
            <a:r>
              <a:rPr lang="en-US" sz="3200" dirty="0" smtClean="0">
                <a:solidFill>
                  <a:schemeClr val="tx1"/>
                </a:solidFill>
              </a:rPr>
              <a:t>Unit:14, Lesson: 9</a:t>
            </a:r>
            <a:endParaRPr lang="en-US" sz="3200" dirty="0">
              <a:solidFill>
                <a:schemeClr val="tx1"/>
              </a:solidFill>
            </a:endParaRPr>
          </a:p>
        </p:txBody>
      </p:sp>
      <p:sp>
        <p:nvSpPr>
          <p:cNvPr id="4" name="Rounded Rectangle 3"/>
          <p:cNvSpPr/>
          <p:nvPr/>
        </p:nvSpPr>
        <p:spPr>
          <a:xfrm>
            <a:off x="5580529" y="1385047"/>
            <a:ext cx="6611471" cy="525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rPr>
              <a:t>Amena</a:t>
            </a:r>
            <a:r>
              <a:rPr lang="en-US" sz="2800" dirty="0">
                <a:solidFill>
                  <a:schemeClr val="tx1"/>
                </a:solidFill>
              </a:rPr>
              <a:t> </a:t>
            </a:r>
            <a:r>
              <a:rPr lang="en-US" sz="2800" dirty="0" err="1">
                <a:solidFill>
                  <a:schemeClr val="tx1"/>
                </a:solidFill>
              </a:rPr>
              <a:t>Ferdosi</a:t>
            </a:r>
            <a:r>
              <a:rPr lang="en-US" sz="2800" dirty="0">
                <a:solidFill>
                  <a:schemeClr val="tx1"/>
                </a:solidFill>
              </a:rPr>
              <a:t> (</a:t>
            </a:r>
            <a:r>
              <a:rPr lang="en-US" sz="2800" dirty="0" err="1">
                <a:solidFill>
                  <a:schemeClr val="tx1"/>
                </a:solidFill>
              </a:rPr>
              <a:t>Nizum</a:t>
            </a:r>
            <a:r>
              <a:rPr lang="en-US" sz="2800" dirty="0">
                <a:solidFill>
                  <a:schemeClr val="tx1"/>
                </a:solidFill>
              </a:rPr>
              <a:t>)</a:t>
            </a:r>
          </a:p>
          <a:p>
            <a:pPr algn="ctr"/>
            <a:r>
              <a:rPr lang="en-US" sz="2800" dirty="0">
                <a:solidFill>
                  <a:schemeClr val="tx1"/>
                </a:solidFill>
              </a:rPr>
              <a:t>Assistant Teacher (English)</a:t>
            </a:r>
          </a:p>
          <a:p>
            <a:pPr algn="ctr"/>
            <a:r>
              <a:rPr lang="en-US" sz="2800" dirty="0" err="1">
                <a:solidFill>
                  <a:schemeClr val="tx1"/>
                </a:solidFill>
              </a:rPr>
              <a:t>Bhimpur</a:t>
            </a:r>
            <a:r>
              <a:rPr lang="en-US" sz="2800" dirty="0">
                <a:solidFill>
                  <a:schemeClr val="tx1"/>
                </a:solidFill>
              </a:rPr>
              <a:t> High School</a:t>
            </a:r>
          </a:p>
          <a:p>
            <a:pPr algn="ctr"/>
            <a:r>
              <a:rPr lang="en-US" sz="2800" dirty="0" err="1">
                <a:solidFill>
                  <a:schemeClr val="tx1"/>
                </a:solidFill>
              </a:rPr>
              <a:t>Chatkhil</a:t>
            </a:r>
            <a:r>
              <a:rPr lang="en-US" sz="2800" dirty="0" smtClean="0">
                <a:solidFill>
                  <a:schemeClr val="tx1"/>
                </a:solidFill>
              </a:rPr>
              <a:t>, </a:t>
            </a:r>
            <a:r>
              <a:rPr lang="en-US" sz="2800" dirty="0" err="1" smtClean="0">
                <a:solidFill>
                  <a:schemeClr val="tx1"/>
                </a:solidFill>
              </a:rPr>
              <a:t>Noakhali</a:t>
            </a:r>
            <a:endParaRPr lang="en-US" sz="2800" dirty="0">
              <a:solidFill>
                <a:schemeClr val="tx1"/>
              </a:solidFill>
            </a:endParaRPr>
          </a:p>
        </p:txBody>
      </p:sp>
      <p:sp>
        <p:nvSpPr>
          <p:cNvPr id="6" name="Rectangle 5"/>
          <p:cNvSpPr/>
          <p:nvPr/>
        </p:nvSpPr>
        <p:spPr>
          <a:xfrm>
            <a:off x="6400800" y="1869141"/>
            <a:ext cx="5190565" cy="900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Teacher Introduction</a:t>
            </a:r>
            <a:endParaRPr lang="en-US" sz="3200" dirty="0">
              <a:solidFill>
                <a:schemeClr val="tx1"/>
              </a:solidFill>
            </a:endParaRPr>
          </a:p>
        </p:txBody>
      </p:sp>
      <p:pic>
        <p:nvPicPr>
          <p:cNvPr id="7" name="Picture 6" descr="IMG_20170929_152933.jpg"/>
          <p:cNvPicPr>
            <a:picLocks noChangeAspect="1"/>
          </p:cNvPicPr>
          <p:nvPr/>
        </p:nvPicPr>
        <p:blipFill>
          <a:blip r:embed="rId2"/>
          <a:stretch>
            <a:fillRect/>
          </a:stretch>
        </p:blipFill>
        <p:spPr>
          <a:xfrm>
            <a:off x="1066800" y="1869141"/>
            <a:ext cx="2572870" cy="22591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20213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48565"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Home work</a:t>
            </a:r>
            <a:endParaRPr lang="en-US" sz="4000" dirty="0">
              <a:solidFill>
                <a:schemeClr val="tx1"/>
              </a:solidFill>
            </a:endParaRPr>
          </a:p>
        </p:txBody>
      </p:sp>
      <p:sp>
        <p:nvSpPr>
          <p:cNvPr id="3" name="Frame 2"/>
          <p:cNvSpPr/>
          <p:nvPr/>
        </p:nvSpPr>
        <p:spPr>
          <a:xfrm>
            <a:off x="349624" y="1546412"/>
            <a:ext cx="10663517" cy="521745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gular Pentagon 3"/>
          <p:cNvSpPr/>
          <p:nvPr/>
        </p:nvSpPr>
        <p:spPr>
          <a:xfrm>
            <a:off x="1788459" y="2716306"/>
            <a:ext cx="8417859" cy="287767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Write a short notes about the story.</a:t>
            </a:r>
            <a:endParaRPr lang="en-US" sz="4000" dirty="0">
              <a:solidFill>
                <a:schemeClr val="tx1"/>
              </a:solidFill>
            </a:endParaRPr>
          </a:p>
        </p:txBody>
      </p:sp>
    </p:spTree>
    <p:extLst>
      <p:ext uri="{BB962C8B-B14F-4D97-AF65-F5344CB8AC3E}">
        <p14:creationId xmlns:p14="http://schemas.microsoft.com/office/powerpoint/2010/main" val="105657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62012" cy="1411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Thank You</a:t>
            </a:r>
            <a:endParaRPr lang="en-US" sz="66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7472" y="1454386"/>
            <a:ext cx="7785846" cy="5181126"/>
          </a:xfrm>
          <a:prstGeom prst="rect">
            <a:avLst/>
          </a:prstGeom>
        </p:spPr>
      </p:pic>
    </p:spTree>
    <p:extLst>
      <p:ext uri="{BB962C8B-B14F-4D97-AF65-F5344CB8AC3E}">
        <p14:creationId xmlns:p14="http://schemas.microsoft.com/office/powerpoint/2010/main" val="160887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3"/>
                                        </p:tgtEl>
                                      </p:cBhvr>
                                    </p:animEffect>
                                    <p:anim calcmode="lin" valueType="num">
                                      <p:cBhvr>
                                        <p:cTn id="14"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3"/>
                                        </p:tgtEl>
                                        <p:attrNameLst>
                                          <p:attrName>ppt_h</p:attrName>
                                        </p:attrNameLst>
                                      </p:cBhvr>
                                      <p:tavLst>
                                        <p:tav tm="0">
                                          <p:val>
                                            <p:strVal val="ppt_h"/>
                                          </p:val>
                                        </p:tav>
                                        <p:tav tm="100000">
                                          <p:val>
                                            <p:strVal val="ppt_h"/>
                                          </p:val>
                                        </p:tav>
                                      </p:tavLst>
                                    </p:anim>
                                    <p:set>
                                      <p:cBhvr>
                                        <p:cTn id="16"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196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What do you see in the picture?</a:t>
            </a:r>
            <a:endParaRPr lang="en-US" sz="3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118" y="1264855"/>
            <a:ext cx="7892783" cy="5466484"/>
          </a:xfrm>
          <a:prstGeom prst="rect">
            <a:avLst/>
          </a:prstGeom>
        </p:spPr>
      </p:pic>
    </p:spTree>
    <p:extLst>
      <p:ext uri="{BB962C8B-B14F-4D97-AF65-F5344CB8AC3E}">
        <p14:creationId xmlns:p14="http://schemas.microsoft.com/office/powerpoint/2010/main" val="340956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304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4400" dirty="0" smtClean="0">
                <a:solidFill>
                  <a:schemeClr val="tx1"/>
                </a:solidFill>
              </a:rPr>
              <a:t>Today our lesson topic is………..</a:t>
            </a:r>
            <a:endParaRPr lang="en-US" sz="4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553" y="1588495"/>
            <a:ext cx="5822576" cy="4361312"/>
          </a:xfrm>
          <a:prstGeom prst="rect">
            <a:avLst/>
          </a:prstGeom>
        </p:spPr>
      </p:pic>
      <p:sp>
        <p:nvSpPr>
          <p:cNvPr id="5" name="Rectangle 4"/>
          <p:cNvSpPr/>
          <p:nvPr/>
        </p:nvSpPr>
        <p:spPr>
          <a:xfrm>
            <a:off x="1169894" y="5949807"/>
            <a:ext cx="8928847" cy="908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The  three caskets</a:t>
            </a:r>
            <a:endParaRPr lang="en-US" sz="3600" dirty="0">
              <a:solidFill>
                <a:schemeClr val="tx1"/>
              </a:solidFill>
            </a:endParaRPr>
          </a:p>
        </p:txBody>
      </p:sp>
    </p:spTree>
    <p:extLst>
      <p:ext uri="{BB962C8B-B14F-4D97-AF65-F5344CB8AC3E}">
        <p14:creationId xmlns:p14="http://schemas.microsoft.com/office/powerpoint/2010/main" val="388955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264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Learning Outcomes</a:t>
            </a:r>
            <a:endParaRPr lang="en-US" sz="4800" dirty="0">
              <a:solidFill>
                <a:schemeClr val="tx1"/>
              </a:solidFill>
            </a:endParaRPr>
          </a:p>
        </p:txBody>
      </p:sp>
      <p:sp>
        <p:nvSpPr>
          <p:cNvPr id="3" name="Rounded Rectangle 2"/>
          <p:cNvSpPr/>
          <p:nvPr/>
        </p:nvSpPr>
        <p:spPr>
          <a:xfrm>
            <a:off x="322729" y="2017059"/>
            <a:ext cx="8982636" cy="4840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90513"/>
            <a:r>
              <a:rPr lang="en-US" sz="2800" b="1" dirty="0">
                <a:solidFill>
                  <a:schemeClr val="tx1"/>
                </a:solidFill>
                <a:latin typeface="Book Antiqua" pitchFamily="18" charset="0"/>
              </a:rPr>
              <a:t>After we have studied this lesson, we  will be able to—</a:t>
            </a:r>
          </a:p>
          <a:p>
            <a:pPr marL="342900" indent="-342900">
              <a:buFont typeface="Wingdings" pitchFamily="2" charset="2"/>
              <a:buChar char="Ø"/>
            </a:pPr>
            <a:r>
              <a:rPr lang="en-US" sz="2800" b="1" dirty="0">
                <a:solidFill>
                  <a:schemeClr val="tx1"/>
                </a:solidFill>
                <a:latin typeface="Book Antiqua" pitchFamily="18" charset="0"/>
              </a:rPr>
              <a:t>ask and answer questions</a:t>
            </a:r>
          </a:p>
          <a:p>
            <a:pPr marL="342900" indent="-342900">
              <a:buFont typeface="Wingdings" pitchFamily="2" charset="2"/>
              <a:buChar char="Ø"/>
            </a:pPr>
            <a:r>
              <a:rPr lang="en-US" sz="2800" b="1" dirty="0">
                <a:solidFill>
                  <a:schemeClr val="tx1"/>
                </a:solidFill>
                <a:latin typeface="Book Antiqua" pitchFamily="18" charset="0"/>
              </a:rPr>
              <a:t>narrate incidents and events in a logical sequence</a:t>
            </a:r>
          </a:p>
          <a:p>
            <a:pPr marL="342900" indent="-342900">
              <a:buFont typeface="Wingdings" pitchFamily="2" charset="2"/>
              <a:buChar char="Ø"/>
            </a:pPr>
            <a:r>
              <a:rPr lang="en-US" sz="2800" b="1" dirty="0">
                <a:solidFill>
                  <a:schemeClr val="tx1"/>
                </a:solidFill>
                <a:latin typeface="Book Antiqua" pitchFamily="18" charset="0"/>
              </a:rPr>
              <a:t>u</a:t>
            </a:r>
            <a:r>
              <a:rPr lang="en-US" sz="2800" b="1" dirty="0" smtClean="0">
                <a:solidFill>
                  <a:schemeClr val="tx1"/>
                </a:solidFill>
                <a:latin typeface="Book Antiqua" pitchFamily="18" charset="0"/>
              </a:rPr>
              <a:t>nderstand and enjoy stories and other texts</a:t>
            </a:r>
            <a:endParaRPr lang="en-US" sz="2800" b="1" dirty="0">
              <a:solidFill>
                <a:schemeClr val="tx1"/>
              </a:solidFill>
              <a:latin typeface="Book Antiqua" pitchFamily="18" charset="0"/>
            </a:endParaRPr>
          </a:p>
          <a:p>
            <a:pPr marL="342900" indent="-342900">
              <a:buFont typeface="Wingdings" pitchFamily="2" charset="2"/>
              <a:buChar char="Ø"/>
            </a:pPr>
            <a:r>
              <a:rPr lang="en-US" sz="2800" b="1" dirty="0">
                <a:solidFill>
                  <a:schemeClr val="tx1"/>
                </a:solidFill>
                <a:latin typeface="Book Antiqua" pitchFamily="18" charset="0"/>
              </a:rPr>
              <a:t>read and understand the text through silent reading</a:t>
            </a:r>
          </a:p>
          <a:p>
            <a:pPr marL="285750" indent="-285750">
              <a:buFont typeface="Wingdings" pitchFamily="2" charset="2"/>
              <a:buChar char="Ø"/>
            </a:pPr>
            <a:endParaRPr lang="en-US" sz="2800" dirty="0">
              <a:solidFill>
                <a:schemeClr val="tx1"/>
              </a:solidFill>
            </a:endParaRPr>
          </a:p>
        </p:txBody>
      </p:sp>
    </p:spTree>
    <p:extLst>
      <p:ext uri="{BB962C8B-B14F-4D97-AF65-F5344CB8AC3E}">
        <p14:creationId xmlns:p14="http://schemas.microsoft.com/office/powerpoint/2010/main" val="3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389" y="186858"/>
            <a:ext cx="3684494" cy="560771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812" y="0"/>
            <a:ext cx="4693023" cy="5733349"/>
          </a:xfrm>
          <a:prstGeom prst="rect">
            <a:avLst/>
          </a:prstGeom>
        </p:spPr>
      </p:pic>
      <p:sp>
        <p:nvSpPr>
          <p:cNvPr id="5" name="Rectangle 4"/>
          <p:cNvSpPr/>
          <p:nvPr/>
        </p:nvSpPr>
        <p:spPr>
          <a:xfrm>
            <a:off x="0" y="5405719"/>
            <a:ext cx="11739282" cy="1452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Once upon a time in Venice, there was a very rich merchant named Antonio.</a:t>
            </a:r>
            <a:endParaRPr lang="en-US" sz="3600" dirty="0">
              <a:solidFill>
                <a:schemeClr val="tx1"/>
              </a:solidFill>
            </a:endParaRPr>
          </a:p>
        </p:txBody>
      </p:sp>
    </p:spTree>
    <p:extLst>
      <p:ext uri="{BB962C8B-B14F-4D97-AF65-F5344CB8AC3E}">
        <p14:creationId xmlns:p14="http://schemas.microsoft.com/office/powerpoint/2010/main" val="47497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4235" y="1"/>
            <a:ext cx="3756343" cy="5472952"/>
          </a:xfrm>
          <a:prstGeom prst="rect">
            <a:avLst/>
          </a:prstGeom>
        </p:spPr>
      </p:pic>
      <p:sp>
        <p:nvSpPr>
          <p:cNvPr id="4" name="Rectangle 3"/>
          <p:cNvSpPr/>
          <p:nvPr/>
        </p:nvSpPr>
        <p:spPr>
          <a:xfrm>
            <a:off x="0" y="5446059"/>
            <a:ext cx="12192000" cy="1317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Antonio had a close friend named </a:t>
            </a:r>
            <a:r>
              <a:rPr lang="en-US" sz="3600" dirty="0" err="1" smtClean="0">
                <a:solidFill>
                  <a:schemeClr val="tx1"/>
                </a:solidFill>
              </a:rPr>
              <a:t>Bsssanio</a:t>
            </a:r>
            <a:r>
              <a:rPr lang="en-US" sz="3600" dirty="0" smtClean="0">
                <a:solidFill>
                  <a:schemeClr val="tx1"/>
                </a:solidFill>
              </a:rPr>
              <a:t>. He was a handsome young man and was born in a noble family.  </a:t>
            </a:r>
            <a:endParaRPr lang="en-US" sz="3600" dirty="0">
              <a:solidFill>
                <a:schemeClr val="tx1"/>
              </a:solidFill>
            </a:endParaRPr>
          </a:p>
        </p:txBody>
      </p:sp>
    </p:spTree>
    <p:extLst>
      <p:ext uri="{BB962C8B-B14F-4D97-AF65-F5344CB8AC3E}">
        <p14:creationId xmlns:p14="http://schemas.microsoft.com/office/powerpoint/2010/main" val="369304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5000"/>
            <a:ext cx="12008224"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Bassanio</a:t>
            </a:r>
            <a:r>
              <a:rPr lang="en-US" sz="3200" dirty="0" smtClean="0">
                <a:solidFill>
                  <a:schemeClr val="tx1"/>
                </a:solidFill>
              </a:rPr>
              <a:t> fell in love with a wealthy lady named </a:t>
            </a:r>
            <a:r>
              <a:rPr lang="en-US" sz="3200" dirty="0" err="1" smtClean="0">
                <a:solidFill>
                  <a:schemeClr val="tx1"/>
                </a:solidFill>
              </a:rPr>
              <a:t>Portia.Portia</a:t>
            </a:r>
            <a:r>
              <a:rPr lang="en-US" sz="3200" dirty="0" smtClean="0">
                <a:solidFill>
                  <a:schemeClr val="tx1"/>
                </a:solidFill>
              </a:rPr>
              <a:t> known not only for her beauty but also for her wisdom.</a:t>
            </a:r>
            <a:endParaRPr lang="en-US" sz="3200"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6918" y="125667"/>
            <a:ext cx="3832411" cy="5474872"/>
          </a:xfrm>
          <a:prstGeom prst="rect">
            <a:avLst/>
          </a:prstGeom>
        </p:spPr>
      </p:pic>
    </p:spTree>
    <p:extLst>
      <p:ext uri="{BB962C8B-B14F-4D97-AF65-F5344CB8AC3E}">
        <p14:creationId xmlns:p14="http://schemas.microsoft.com/office/powerpoint/2010/main" val="97709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1981329" cy="1264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Portia’s father had death lately. Before his death he had thought of an unusual plan to find  a good husband for his daughter, he wanted a man to marry Portia for herself not for her wealth. </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099" y="1371331"/>
            <a:ext cx="9552535" cy="5349420"/>
          </a:xfrm>
          <a:prstGeom prst="rect">
            <a:avLst/>
          </a:prstGeom>
        </p:spPr>
      </p:pic>
    </p:spTree>
    <p:extLst>
      <p:ext uri="{BB962C8B-B14F-4D97-AF65-F5344CB8AC3E}">
        <p14:creationId xmlns:p14="http://schemas.microsoft.com/office/powerpoint/2010/main" val="99365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xit" presetSubtype="1" fill="hold" nodeType="clickEffect">
                                  <p:stCondLst>
                                    <p:cond delay="0"/>
                                  </p:stCondLst>
                                  <p:childTnLst>
                                    <p:animEffect transition="out" filter="wheel(1)">
                                      <p:cBhvr>
                                        <p:cTn id="14" dur="2000"/>
                                        <p:tgtEl>
                                          <p:spTgt spid="4"/>
                                        </p:tgtEl>
                                      </p:cBhvr>
                                    </p:animEffect>
                                    <p:set>
                                      <p:cBhvr>
                                        <p:cTn id="15"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125</TotalTime>
  <Words>484</Words>
  <Application>Microsoft Office PowerPoint</Application>
  <PresentationFormat>Widescreen</PresentationFormat>
  <Paragraphs>45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Book Antiqua</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CyberSpace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25</cp:revision>
  <dcterms:created xsi:type="dcterms:W3CDTF">2021-04-07T11:14:06Z</dcterms:created>
  <dcterms:modified xsi:type="dcterms:W3CDTF">2021-04-07T15:49:49Z</dcterms:modified>
</cp:coreProperties>
</file>