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9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2AB5-0B04-465D-9E79-0D00040E0A2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5039E-8DDC-436E-AD48-26F5D894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039E-8DDC-436E-AD48-26F5D894E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8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69342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1862048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 </a:t>
            </a:r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আচ্ছালামুয়ালাইকুম</a:t>
            </a:r>
            <a:r>
              <a:rPr lang="bn-BD" sz="72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877" r="4890" b="13395"/>
          <a:stretch/>
        </p:blipFill>
        <p:spPr>
          <a:xfrm>
            <a:off x="4191000" y="304800"/>
            <a:ext cx="4495798" cy="34382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1371600"/>
            <a:ext cx="3429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দলিয় কাজ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267200"/>
            <a:ext cx="8160327" cy="2182091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/>
              <a:t/>
            </a:r>
            <a:br>
              <a:rPr lang="bn-BD" dirty="0"/>
            </a:b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170402"/>
            <a:ext cx="8763000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সূরা আত্তাওবার ৬০ নং আয়াতে যাকাত গ্রহণ কারিদের যে তালিকা দেয়া হয়েছে  তা পড় ।</a:t>
            </a:r>
            <a:endParaRPr lang="en-US" sz="2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66881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১।ফকির</a:t>
            </a:r>
            <a:endParaRPr lang="en-US" sz="2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447" y="5068322"/>
            <a:ext cx="159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মিছকিন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582894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৩।ব্যবস্থাপনায় নিয়োজিত ব্যাক্তি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31468"/>
            <a:ext cx="464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৪।অমুসলিমদের ইসলামে আকৃষ্ট করার জন্য 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6426" y="46320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৫।মূক্তিপন ধার্যকৃত দাসদের জন্য   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4336" y="50937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৬।ঋন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গ্রস্তদের জন্য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4336" y="5486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।ইসলাম কায়েমের </a:t>
            </a:r>
            <a:r>
              <a:rPr lang="bn-BD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জন্য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1332" y="6019800"/>
            <a:ext cx="3684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৮।মুসাফির বা পথিকের জন্য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038600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6600" b="1" dirty="0" smtClean="0">
                <a:solidFill>
                  <a:srgbClr val="FF0000"/>
                </a:solidFill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5481935"/>
            <a:ext cx="19812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যাকাত প্রদান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481935"/>
            <a:ext cx="175259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bn-BD" dirty="0" smtClean="0"/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 সম্পদ 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3" name="Picture Placeholder 5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52400" y="2266950"/>
            <a:ext cx="38100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4400" y="2057400"/>
            <a:ext cx="3733800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228600"/>
            <a:ext cx="3810000" cy="274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0600" y="3638822"/>
            <a:ext cx="3581400" cy="25333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3048000"/>
            <a:ext cx="1475506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6320135"/>
            <a:ext cx="155170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অনাবৃষ্টি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3810000" cy="251013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6313207"/>
            <a:ext cx="122266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bn-BD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3810000" cy="2743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3105090"/>
            <a:ext cx="243840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নিসাব পরিমাণ সম্পদ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2667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0145" y="1620982"/>
            <a:ext cx="6096000" cy="4495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6247656"/>
            <a:ext cx="4481945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যাকাত না দেয়ার পরিণাম জাহান্নাম।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2145" y="6247656"/>
            <a:ext cx="15240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(কালপনিক) 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091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0"/>
            <a:ext cx="7391399" cy="563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248400"/>
            <a:ext cx="4038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(জাহান্নামের দৃশ্য কালপনিক )</a:t>
            </a:r>
            <a:r>
              <a:rPr lang="bn-BD" sz="2400" b="1" dirty="0" smtClean="0">
                <a:solidFill>
                  <a:srgbClr val="FF0000"/>
                </a:solidFill>
              </a:rPr>
              <a:t>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05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533400"/>
            <a:ext cx="6477000" cy="5486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6156811"/>
            <a:ext cx="47244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জাহান্নামের ভয়াবহ শাস্তির দৃশ্য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6187588"/>
            <a:ext cx="1447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কাল্পনিক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6400800" cy="5181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5888503"/>
            <a:ext cx="80772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দুনিয়ার জীবনে মানুষ কোনদিন  জাহান্নাম চোখে দেখতে পারবেনা,এর শব্দ কানে শুনতে পারবেনা এবং অন্তর দিয়ে অনুভব করতে পারবেনা।   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7169728" cy="43087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dirty="0"/>
          </a:p>
          <a:p>
            <a:pPr algn="ctr"/>
            <a:r>
              <a:rPr lang="as-IN" dirty="0"/>
              <a:t> </a:t>
            </a:r>
          </a:p>
          <a:p>
            <a:pPr algn="ctr"/>
            <a:r>
              <a:rPr lang="as-IN" dirty="0"/>
              <a:t>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1" y="6172200"/>
            <a:ext cx="5181600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জাহান্নামের সর্প দেখানো মানুষের পক্ষে সম্ভব নয় </a:t>
            </a:r>
            <a:r>
              <a:rPr lang="bn-BD" sz="2400" b="1" u="sng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105400"/>
            <a:ext cx="8001000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 রাসুলে করিম (সাঃ) বলেছে ন, তোমাদের সঞ্জিত ধন সম্পদ কিয়ামতের দিন </a:t>
            </a:r>
          </a:p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ভয়ঙ্কর বিষধর  সর্প হবে। তা তোমাদের গলায় পেঁচিয়ে দেয়া হবে এবং দুই গাল</a:t>
            </a:r>
          </a:p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কামড়িয়ে খাবে আর বলবে আমিই তোমার সম্পদ ।</a:t>
            </a:r>
            <a:r>
              <a:rPr lang="bn-BD" b="1" dirty="0" smtClean="0">
                <a:solidFill>
                  <a:srgbClr val="FF0000"/>
                </a:solidFill>
              </a:rPr>
              <a:t>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6218366"/>
            <a:ext cx="11430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কাল্পনিক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304800"/>
            <a:ext cx="33528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228600"/>
            <a:ext cx="4038600" cy="3200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891135"/>
            <a:ext cx="445770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 প্রশ্ন গুলোর উত্ত্র শিখে আসবে </a:t>
            </a:r>
            <a:r>
              <a:rPr lang="bn-BD" sz="32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581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১।যাকাত  কাকে বলে ইহা কত প্রকার ও কি কি 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267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২।যাকাত কার উপর ফরজ ?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76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৩।যাকাত আদায়ের খাদ গুলি কি কি ?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486400"/>
            <a:ext cx="544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৫।কোন কোন সম্পদের উপর যাকাত ফরজ 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691" y="6083497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৬।যাকাত না দেয়ার পরিণাম কি 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401393"/>
            <a:ext cx="8686800" cy="3770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8800"/>
            <a:ext cx="8458200" cy="3770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7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28600"/>
            <a:ext cx="35052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2082969"/>
            <a:ext cx="8077200" cy="132343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রমিজ উদ্দিন শরীফ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581400"/>
            <a:ext cx="4038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জুনিয়র  মৌলভী  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727987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বশেমুরকৃবি-গাজীপুরমহাগনর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গাজীপুর ।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26943"/>
            <a:ext cx="1676400" cy="195425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6700" y="4800600"/>
            <a:ext cx="8077200" cy="566737"/>
          </a:xfrm>
        </p:spPr>
        <p:txBody>
          <a:bodyPr>
            <a:noAutofit/>
          </a:bodyPr>
          <a:lstStyle/>
          <a:p>
            <a:pPr algn="ctr"/>
            <a:r>
              <a:rPr lang="bn-BD" sz="54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পোড়াবাড়ী সাবেরিয়া দাখিল মাদ্রাসা </a:t>
            </a:r>
            <a:endParaRPr lang="en-US" sz="5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 flipH="1">
            <a:off x="-5105400" y="3935343"/>
            <a:ext cx="152400" cy="11824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0325" y="609600"/>
            <a:ext cx="3048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শ্রেণীঃ-সপ্তম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02325" y="1821175"/>
            <a:ext cx="6477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বিষয়ঃ-আল আকায়েদ ওয়াল ফিকাহ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25" y="3124200"/>
            <a:ext cx="8763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অধ্যায়ঃ-সপ্তম</a:t>
            </a:r>
            <a:r>
              <a:rPr lang="bn-BD" sz="7200" b="1" dirty="0" smtClean="0">
                <a:solidFill>
                  <a:srgbClr val="00B050"/>
                </a:solidFill>
              </a:rPr>
              <a:t> </a:t>
            </a:r>
            <a:r>
              <a:rPr lang="bn-BD" sz="7200" b="1" dirty="0" smtClean="0">
                <a:solidFill>
                  <a:srgbClr val="FF0000"/>
                </a:solidFill>
              </a:rPr>
              <a:t>(যাকাত)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6109" y="4562934"/>
            <a:ext cx="3886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পাঠঃ- প্রথম 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 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454" y="5665857"/>
            <a:ext cx="8541327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যাকাতের পরিচয় ও উদ্দেশ্য  </a:t>
            </a:r>
            <a:endParaRPr lang="en-US" sz="7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31463" r="-161" b="29791"/>
          <a:stretch/>
        </p:blipFill>
        <p:spPr>
          <a:xfrm>
            <a:off x="1295400" y="1600200"/>
            <a:ext cx="5943600" cy="4139667"/>
          </a:xfrm>
          <a:ln w="76200"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6096000"/>
            <a:ext cx="3886200" cy="609599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1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যাকাতের নিসাব পরিমাণ সম্পদ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8600"/>
            <a:ext cx="67056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নীচের  চিত্রটি লক্ষ্য কর 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9784" y="152400"/>
            <a:ext cx="259080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আজকের পাঠ     </a:t>
            </a:r>
            <a:endParaRPr lang="en-US" sz="44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5196" y="1066800"/>
            <a:ext cx="4014356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যাকাতের পরিচয়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01380"/>
            <a:ext cx="767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যাকাত অর্থঃ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ক্রমবৃদ্বি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bn-BD" sz="2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আধিক্য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পরিশুদ্ধ ও পরিপূর্ণতা 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098" y="259800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*শরিয়তের পরিভাসায়ঃ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নিসাব পরিমাণ সম্পদের মালিক কর্তৃক </a:t>
            </a:r>
            <a:r>
              <a:rPr lang="bn-BD" sz="2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 তাঁর</a:t>
            </a:r>
          </a:p>
          <a:p>
            <a:pPr algn="ctr"/>
            <a:endParaRPr lang="bn-BD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bn-BD" sz="2000" b="1" dirty="0" smtClean="0">
                <a:solidFill>
                  <a:schemeClr val="accent5">
                    <a:lumMod val="75000"/>
                  </a:schemeClr>
                </a:solidFill>
              </a:rPr>
              <a:t> সম্পদের </a:t>
            </a:r>
            <a:r>
              <a:rPr lang="bn-BD" sz="2000" b="1" dirty="0" smtClean="0">
                <a:solidFill>
                  <a:srgbClr val="0070C0"/>
                </a:solidFill>
              </a:rPr>
              <a:t>২.৫০% টাকা হারে </a:t>
            </a:r>
            <a:r>
              <a:rPr lang="bn-BD" sz="2000" b="1" dirty="0" smtClean="0">
                <a:solidFill>
                  <a:srgbClr val="FF0000"/>
                </a:solidFill>
              </a:rPr>
              <a:t>হকদারকে</a:t>
            </a:r>
            <a:r>
              <a:rPr lang="bn-BD" sz="2000" b="1" dirty="0" smtClean="0"/>
              <a:t>  প্রদান করার </a:t>
            </a:r>
            <a:r>
              <a:rPr lang="bn-BD" sz="2000" b="1" dirty="0" smtClean="0">
                <a:solidFill>
                  <a:srgbClr val="7030A0"/>
                </a:solidFill>
              </a:rPr>
              <a:t>নাম হচ্ছে যাকাত </a:t>
            </a:r>
            <a:r>
              <a:rPr lang="bn-BD" sz="2000" b="1" dirty="0" smtClean="0"/>
              <a:t>।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9397" y="3810000"/>
            <a:ext cx="6934200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যাকাত  ফরজ হিসাবে বিধান করার উদ্দেশ্য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587" y="4724400"/>
            <a:ext cx="80239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কৃপনতা,সংকীরনতা, লোভ-লালসা থেকে মানুষকে পবিত্র রাখা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1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দরিদ্রদের প্রতি সহমর্মীতা,অসহায়দের  অভাব পূরণ ও বঞ্চিতদের প্রতি সহানুভূতি প্রকা</a:t>
            </a:r>
            <a:r>
              <a:rPr lang="bn-BD" sz="1600" dirty="0" smtClean="0">
                <a:solidFill>
                  <a:srgbClr val="7030A0"/>
                </a:solidFill>
              </a:rPr>
              <a:t>শ।</a:t>
            </a:r>
            <a:endParaRPr lang="bn-BD" sz="2000" dirty="0" smtClean="0">
              <a:solidFill>
                <a:srgbClr val="7030A0"/>
              </a:solidFill>
            </a:endParaRPr>
          </a:p>
          <a:p>
            <a:r>
              <a:rPr lang="bn-BD" sz="900" dirty="0" smtClean="0"/>
              <a:t>   </a:t>
            </a:r>
            <a:endParaRPr lang="bn-BD" sz="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সাধারন জনগনের মধ্যে আর্থিক সমতা বিধান ও মানবিক মর্যাদা  প্রতিষ্ঠা করণ </a:t>
            </a:r>
            <a:r>
              <a:rPr lang="bn-BD" sz="1100" dirty="0" smtClean="0">
                <a:solidFill>
                  <a:srgbClr val="002060"/>
                </a:solidFill>
              </a:rPr>
              <a:t>। </a:t>
            </a:r>
            <a:r>
              <a:rPr lang="bn-BD" sz="1000" dirty="0" smtClean="0">
                <a:solidFill>
                  <a:srgbClr val="002060"/>
                </a:solidFill>
              </a:rPr>
              <a:t>                       </a:t>
            </a:r>
            <a:endParaRPr lang="bn-BD" sz="1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0658" y="3244334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667" y="58674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।সম্পদের সুসম ব্যবহার  নিশ্চিত করণ।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012" y="143977"/>
            <a:ext cx="5105400" cy="186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11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355" y="2141179"/>
            <a:ext cx="80010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*এই পাঠ থেকে শিক্ষার্থীরা যা জানতে পারবে । </a:t>
            </a:r>
            <a:endParaRPr lang="en-US" sz="44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533" y="2910620"/>
            <a:ext cx="768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১।যাকাত অর্থ কি ও কাকে বলে 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46" y="3556951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যাকাত  ফরজ হওয়ার শর্ত কি</a:t>
            </a:r>
            <a:r>
              <a:rPr lang="bn-BD" sz="2400" b="1" dirty="0" smtClean="0">
                <a:solidFill>
                  <a:srgbClr val="00B050"/>
                </a:solidFill>
              </a:rPr>
              <a:t> ?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90093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4693" y="4229169"/>
            <a:ext cx="577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৩।যাকাত কত প্রকার  ও কি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46" y="4953000"/>
            <a:ext cx="7710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৪।যাকাত আদায় না করার পরিণাম কি ? 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964" y="5715000"/>
            <a:ext cx="834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 কোন বস্তুর যাকাত ফরজ ?                   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38848"/>
            <a:ext cx="6705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</a:rPr>
              <a:t>ভিডিওটি দেখে নেই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897" y="228600"/>
            <a:ext cx="398491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  </a:t>
            </a:r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1828800"/>
            <a:ext cx="2286000" cy="3429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27321" y="5473244"/>
            <a:ext cx="1905000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সম্পদ শালী লোক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2000843"/>
            <a:ext cx="437457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যাকাত ফরজ </a:t>
            </a:r>
            <a:r>
              <a:rPr lang="en-US" sz="4000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হওয়ার  শর্ত</a:t>
            </a:r>
            <a:endParaRPr lang="en-US" sz="4000" b="1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694544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১।মুসলমান  হওয়া 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90600" y="314235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প্রাপ্ত বয়স্ক হওয়া।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7527" y="354246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৩।জ্ঞানবান হওয়া।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1771" y="3934032"/>
            <a:ext cx="364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৪।নিসাবের মালিক হওয়া ।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34141"/>
            <a:ext cx="294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৫। ঋন মূক্ত হওয়া ।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724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৬।পূর্ণ স্বাধীন হয়া 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770" y="5257800"/>
            <a:ext cx="454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৭।মাল এক বৎসর স্থায়ী হওয়া 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791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৮।নিসাব এর পরিমাণ প্রয়োজনের অতিরিক্ত হওয়া </a:t>
            </a:r>
            <a:r>
              <a:rPr lang="bn-BD" sz="2000" dirty="0" smtClean="0">
                <a:solidFill>
                  <a:srgbClr val="002060"/>
                </a:solidFill>
              </a:rPr>
              <a:t>।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5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473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পোড়াবাড়ী সাবেরিয়া দাখিল মাদ্রাসা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bengal computer</dc:creator>
  <cp:lastModifiedBy>ismail - [2010]</cp:lastModifiedBy>
  <cp:revision>131</cp:revision>
  <dcterms:created xsi:type="dcterms:W3CDTF">2006-08-16T00:00:00Z</dcterms:created>
  <dcterms:modified xsi:type="dcterms:W3CDTF">2021-04-07T09:53:16Z</dcterms:modified>
</cp:coreProperties>
</file>