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8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D4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186F-9534-4269-8E47-0CC718045C15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8A9B-1C65-4195-9442-5957D28DF9C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186F-9534-4269-8E47-0CC718045C15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8A9B-1C65-4195-9442-5957D28DF9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186F-9534-4269-8E47-0CC718045C15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8A9B-1C65-4195-9442-5957D28DF9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2870"/>
            </a:avLst>
          </a:prstGeom>
          <a:gradFill flip="none" rotWithShape="1">
            <a:gsLst>
              <a:gs pos="9000">
                <a:srgbClr val="FF0000"/>
              </a:gs>
              <a:gs pos="60841">
                <a:srgbClr val="FF0000"/>
              </a:gs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35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2870"/>
            </a:avLst>
          </a:prstGeom>
          <a:gradFill flip="none" rotWithShape="1">
            <a:gsLst>
              <a:gs pos="9000">
                <a:srgbClr val="FF0000"/>
              </a:gs>
              <a:gs pos="60841">
                <a:srgbClr val="FF0000"/>
              </a:gs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35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2870"/>
            </a:avLst>
          </a:prstGeom>
          <a:gradFill flip="none" rotWithShape="1">
            <a:gsLst>
              <a:gs pos="9000">
                <a:srgbClr val="FF0000"/>
              </a:gs>
              <a:gs pos="60841">
                <a:srgbClr val="FF0000"/>
              </a:gs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35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2870"/>
            </a:avLst>
          </a:prstGeom>
          <a:gradFill flip="none" rotWithShape="1">
            <a:gsLst>
              <a:gs pos="9000">
                <a:srgbClr val="FF0000"/>
              </a:gs>
              <a:gs pos="60841">
                <a:srgbClr val="FF0000"/>
              </a:gs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35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2870"/>
            </a:avLst>
          </a:prstGeom>
          <a:gradFill flip="none" rotWithShape="1">
            <a:gsLst>
              <a:gs pos="9000">
                <a:srgbClr val="FF0000"/>
              </a:gs>
              <a:gs pos="60841">
                <a:srgbClr val="FF0000"/>
              </a:gs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35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2870"/>
            </a:avLst>
          </a:prstGeom>
          <a:gradFill flip="none" rotWithShape="1">
            <a:gsLst>
              <a:gs pos="9000">
                <a:srgbClr val="FF0000"/>
              </a:gs>
              <a:gs pos="60841">
                <a:srgbClr val="FF0000"/>
              </a:gs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35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2870"/>
            </a:avLst>
          </a:prstGeom>
          <a:gradFill flip="none" rotWithShape="1">
            <a:gsLst>
              <a:gs pos="9000">
                <a:srgbClr val="FF0000"/>
              </a:gs>
              <a:gs pos="60841">
                <a:srgbClr val="FF0000"/>
              </a:gs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35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2870"/>
            </a:avLst>
          </a:prstGeom>
          <a:gradFill flip="none" rotWithShape="1">
            <a:gsLst>
              <a:gs pos="9000">
                <a:srgbClr val="FF0000"/>
              </a:gs>
              <a:gs pos="60841">
                <a:srgbClr val="FF0000"/>
              </a:gs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35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186F-9534-4269-8E47-0CC718045C15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8A9B-1C65-4195-9442-5957D28DF9C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2870"/>
            </a:avLst>
          </a:prstGeom>
          <a:gradFill flip="none" rotWithShape="1">
            <a:gsLst>
              <a:gs pos="9000">
                <a:srgbClr val="FF0000"/>
              </a:gs>
              <a:gs pos="60841">
                <a:srgbClr val="FF0000"/>
              </a:gs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35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2870"/>
            </a:avLst>
          </a:prstGeom>
          <a:gradFill flip="none" rotWithShape="1">
            <a:gsLst>
              <a:gs pos="9000">
                <a:srgbClr val="FF0000"/>
              </a:gs>
              <a:gs pos="60841">
                <a:srgbClr val="FF0000"/>
              </a:gs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35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2870"/>
            </a:avLst>
          </a:prstGeom>
          <a:gradFill flip="none" rotWithShape="1">
            <a:gsLst>
              <a:gs pos="9000">
                <a:srgbClr val="FF0000"/>
              </a:gs>
              <a:gs pos="60841">
                <a:srgbClr val="FF0000"/>
              </a:gs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35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186F-9534-4269-8E47-0CC718045C15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8A9B-1C65-4195-9442-5957D28DF9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186F-9534-4269-8E47-0CC718045C15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8A9B-1C65-4195-9442-5957D28DF9C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186F-9534-4269-8E47-0CC718045C15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8A9B-1C65-4195-9442-5957D28DF9C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186F-9534-4269-8E47-0CC718045C15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8A9B-1C65-4195-9442-5957D28DF9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186F-9534-4269-8E47-0CC718045C15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8A9B-1C65-4195-9442-5957D28DF9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186F-9534-4269-8E47-0CC718045C15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8A9B-1C65-4195-9442-5957D28DF9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186F-9534-4269-8E47-0CC718045C15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8A9B-1C65-4195-9442-5957D28DF9C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330186F-9534-4269-8E47-0CC718045C15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CBB8A9B-1C65-4195-9442-5957D28DF9C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18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1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3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6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0.jp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14" y="228600"/>
            <a:ext cx="8773886" cy="6324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 rot="1900718">
            <a:off x="0" y="23129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ক্লাসে সবাইকে স্বাগতম</a:t>
            </a:r>
            <a:endParaRPr lang="en-US" sz="6000" b="1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283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323" y="533400"/>
            <a:ext cx="4218214" cy="2362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3400"/>
            <a:ext cx="3814082" cy="2362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323" y="3124199"/>
            <a:ext cx="4572000" cy="266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76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491836" y="180109"/>
            <a:ext cx="8271164" cy="1676400"/>
          </a:xfrm>
          <a:prstGeom prst="horizontalScroll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solidFill>
              <a:schemeClr val="accent3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লেনদেন কী?</a:t>
            </a:r>
            <a:endParaRPr lang="en-US" sz="8000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2667000"/>
            <a:ext cx="8458200" cy="3733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লেনদেন শব্দটির আভিধানিক অর্থ হলো গ্রহন ও প্রদান অথাৎ দেওয়া ও নেওয়া।</a:t>
            </a:r>
          </a:p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অর্থের আদান- প্রদান বা অর্থের মাপকাঠিতে পরিমাপ যোগ্য কোন ঘটনা বা সেবা আদান-প্রদানের মাধ্যমে কোন প্রতিষ্ঠানের আর্থিক অবস্থার পরিবর্তন ঐ সমস্ত ঘটনা বা আদান প্রদান কে লেনদেন বলে।</a:t>
            </a:r>
            <a:endParaRPr lang="en-US" sz="3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086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38200" y="609600"/>
            <a:ext cx="7391400" cy="990600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লেনদেনের বৈশিষ্ট্য সমূহঃ-</a:t>
            </a:r>
            <a:endParaRPr lang="en-US" sz="6000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38200" y="2209800"/>
            <a:ext cx="7696200" cy="4114800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লেনদেনের বৈশিষ্ট্য সমূহ হলোঃ</a:t>
            </a:r>
          </a:p>
          <a:p>
            <a:r>
              <a:rPr lang="en-US" sz="32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১.অর্থের অংকে পরিমাপ যোগ্য।</a:t>
            </a:r>
          </a:p>
          <a:p>
            <a:r>
              <a:rPr lang="en-US" sz="32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২.আথির্ক অবস্থার পরিবর্তন।</a:t>
            </a:r>
          </a:p>
          <a:p>
            <a:r>
              <a:rPr lang="en-US" sz="32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৩.দ্বৈত সত্তা।</a:t>
            </a:r>
          </a:p>
          <a:p>
            <a:r>
              <a:rPr lang="en-US" sz="32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৪.স্বয়ংসম্পূর্ণ ও স্বতন্ত্র।</a:t>
            </a:r>
          </a:p>
          <a:p>
            <a:r>
              <a:rPr lang="en-US" sz="32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৫.দৃশ্যমানতা</a:t>
            </a:r>
          </a:p>
          <a:p>
            <a:r>
              <a:rPr lang="en-US" sz="32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৬.ঐতিহাসিক ঘটনা।</a:t>
            </a:r>
            <a:endParaRPr lang="en-US" sz="3200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847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457201"/>
            <a:ext cx="4038600" cy="239279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7201"/>
            <a:ext cx="4191000" cy="23927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971800"/>
            <a:ext cx="5181600" cy="2679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274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8229600" cy="830997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অর্থের অংকে পরিমাপ যোগ্যঃ-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286000"/>
            <a:ext cx="8458200" cy="378565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লেনদেনের একটি উল্লেখ যোগ্য বৈশিষ্ট্য হলো ঘটনাকে  অবশ্যই অর্থের অংকে পরিমাপ যোগ্য হতে হবে নতুবা উক্ত ঘটনা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কে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লেনদেন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বলা যাবে না। যেমনঃব্যবসায়ের ম্যানেজারের মৃত্য একটি ক্ষতি ,যা অর্থ দ্বারা পরিমাপ যোগ্য নয়,তাই এটি কোন লেনদেন নয়।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653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37309"/>
            <a:ext cx="4248150" cy="2819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573494"/>
            <a:ext cx="3733800" cy="285550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3581400"/>
            <a:ext cx="4827814" cy="246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985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" y="948898"/>
            <a:ext cx="8382000" cy="830997"/>
          </a:xfrm>
          <a:prstGeom prst="rect">
            <a:avLst/>
          </a:prstGeom>
          <a:noFill/>
          <a:ln w="57150">
            <a:solidFill>
              <a:srgbClr val="00B050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আর্থিক অবস্থার পরিবর্তনঃ-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2900" y="2971800"/>
            <a:ext cx="8382000" cy="2554545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কোন ঘটনা দ্বারা যদি কোন প্রতিষ্টানের আর্থিক অবস্থার পরিবর্তন সাধিত হয় তবে সেটি হবে লেনদেন। যেমনঃ-নগদে ৫০০০ টাকা দিয়ে অফিসের জন্য আসবাবপত্র ক্রয় করা হলো।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3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820" y="457200"/>
            <a:ext cx="3832530" cy="3429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457200"/>
            <a:ext cx="4343400" cy="3429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974592"/>
            <a:ext cx="4804064" cy="250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712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2564" y="685800"/>
            <a:ext cx="8077200" cy="1323439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দ্বৈত সত্তা কী?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2564" y="3276600"/>
            <a:ext cx="8077200" cy="2554545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প্রতিটি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লেনদে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নেই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দুইটি পক্ষ থাকতে হবে। অথাৎ এক পক্ষ সুবিধা গ্রহন করবে অপর পক্ষ সুবিধা প্রদান করবে। 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যেমনঃ-কর্মচারীদের বেতন দেওয়া হলো ৫০০০টাকা</a:t>
            </a:r>
          </a:p>
        </p:txBody>
      </p:sp>
    </p:spTree>
    <p:extLst>
      <p:ext uri="{BB962C8B-B14F-4D97-AF65-F5344CB8AC3E}">
        <p14:creationId xmlns:p14="http://schemas.microsoft.com/office/powerpoint/2010/main" val="3150169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381000"/>
            <a:ext cx="4419600" cy="2895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381000"/>
            <a:ext cx="3810000" cy="2895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657600"/>
            <a:ext cx="4953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44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685800" y="304800"/>
            <a:ext cx="7543800" cy="17526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9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660072"/>
            <a:ext cx="3200400" cy="357808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Rounded Rectangle 6"/>
          <p:cNvSpPr/>
          <p:nvPr/>
        </p:nvSpPr>
        <p:spPr>
          <a:xfrm>
            <a:off x="4648200" y="2968335"/>
            <a:ext cx="4042064" cy="31242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কামরুন নাহার</a:t>
            </a:r>
          </a:p>
          <a:p>
            <a:pPr algn="ctr"/>
            <a:r>
              <a:rPr lang="en-US" sz="32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pPr algn="ctr"/>
            <a:r>
              <a:rPr lang="en-US" sz="32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সোনাগাজী মোঃ </a:t>
            </a:r>
            <a:r>
              <a:rPr lang="en-US" sz="32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ছাবের সরকারি </a:t>
            </a:r>
            <a:r>
              <a:rPr lang="en-US" sz="32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মডেল পাইলট উচ্চ বিদ্যালয়।</a:t>
            </a:r>
          </a:p>
          <a:p>
            <a:pPr algn="ctr"/>
            <a:r>
              <a:rPr lang="en-US" sz="32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সোনাগাজী-ফেনী।</a:t>
            </a:r>
            <a:endParaRPr lang="en-US" sz="3200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692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533400"/>
            <a:ext cx="7848600" cy="914400"/>
          </a:xfrm>
          <a:prstGeom prst="rect">
            <a:avLst/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স্বয়ংসম্পূর্ণতা ও স্বতন্ত্র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2286000"/>
            <a:ext cx="8001000" cy="312420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লেনদেনের আরেকটি উল্লখ যোগ্য বৈশিষ্ট্য হলো প্রতিটি লেনদেন স্বয়ংসম্পূর্ণ অথাৎ একটি আরাকটি হতে সম্পূর্ণ আলাদা। </a:t>
            </a:r>
          </a:p>
          <a:p>
            <a:r>
              <a:rPr lang="en-US" sz="36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যেমনঃ ৩০০০০টাকার  আসবাবপত্র ক্রয় করা হলো। </a:t>
            </a:r>
            <a:endParaRPr lang="en-US" sz="3600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034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838199"/>
            <a:ext cx="4191000" cy="29679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1" y="3924300"/>
            <a:ext cx="4697880" cy="23241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9962" y="838199"/>
            <a:ext cx="3710638" cy="296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162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609600" y="609600"/>
            <a:ext cx="8153400" cy="12192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দৃশ্যমানতা কী?</a:t>
            </a:r>
            <a:endParaRPr lang="en-US" sz="6600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09600" y="2590800"/>
            <a:ext cx="8153400" cy="33528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6D47F7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লেনদেন দৃশ্যমান ও অদৃশ্যমান উভয় হতে পারে।</a:t>
            </a:r>
          </a:p>
          <a:p>
            <a:pPr algn="ctr"/>
            <a:r>
              <a:rPr lang="en-US" sz="4000" dirty="0" smtClean="0">
                <a:solidFill>
                  <a:srgbClr val="6D47F7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যেমনঃ পন্য ক্রয় দৃশ্যমান লেনদেন এবং রোগীর সেবা দেওয়া অদৃশ্যমান লেনদেন </a:t>
            </a:r>
            <a:endParaRPr lang="en-US" sz="4000" dirty="0">
              <a:solidFill>
                <a:srgbClr val="6D47F7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347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57224"/>
            <a:ext cx="3962400" cy="27717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399" y="657225"/>
            <a:ext cx="4219575" cy="277177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3676650"/>
            <a:ext cx="5334000" cy="2480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525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19545" y="685800"/>
            <a:ext cx="8153400" cy="1600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ঐতিহাসিক ঘটনা কী?</a:t>
            </a:r>
            <a:endParaRPr lang="en-US" sz="6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33400" y="3048000"/>
            <a:ext cx="8153400" cy="2819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সকল আথির্ক ঘটনা পূর্বে ঘটে গেছে সেগুলোকে  ঐতিহাসিক ঘটনা বলা হয়। ঐতিহাসিক ঘটনা কে লেনদেন বলা হয়।</a:t>
            </a:r>
          </a:p>
          <a:p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যেমনঃ- অনাদায়ী পাওনা সঞ্চিতি,  বাট্রা সঞ্চিতি </a:t>
            </a:r>
            <a:endParaRPr lang="en-US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301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762000"/>
            <a:ext cx="8153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দলীয় কাজ</a:t>
            </a:r>
            <a:endParaRPr lang="en-US" sz="40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62000" y="2895600"/>
            <a:ext cx="7772400" cy="13716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accent6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লেনদেনের বৈশিষ্টগুলোর নাম লিখ।</a:t>
            </a:r>
            <a:endParaRPr lang="en-US" sz="5400" dirty="0">
              <a:solidFill>
                <a:schemeClr val="accent6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969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457200"/>
            <a:ext cx="4226011" cy="2895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0470" y="3352800"/>
            <a:ext cx="438253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130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914400"/>
            <a:ext cx="7239000" cy="1066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B0F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বাড়ীর কাজ</a:t>
            </a:r>
            <a:endParaRPr lang="en-US" sz="4800" dirty="0">
              <a:solidFill>
                <a:srgbClr val="00B0F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2667000"/>
            <a:ext cx="7239000" cy="3276600"/>
          </a:xfrm>
          <a:prstGeom prst="rect">
            <a:avLst/>
          </a:prstGeom>
          <a:solidFill>
            <a:schemeClr val="bg2"/>
          </a:solidFill>
          <a:ln w="571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rgbClr val="0000FF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নিচের কোনটি লেনদেন কোনটি লেনদেন নয়ঃ-</a:t>
            </a:r>
          </a:p>
          <a:p>
            <a:endParaRPr lang="en-US" sz="3200" dirty="0" smtClean="0">
              <a:solidFill>
                <a:srgbClr val="0000FF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en-US" sz="3200" dirty="0" smtClean="0">
                <a:solidFill>
                  <a:srgbClr val="0000FF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১)১ লক্ষ টাকা নিয়ে ব্যবসা আরম্ভ করা হলো।</a:t>
            </a:r>
          </a:p>
          <a:p>
            <a:r>
              <a:rPr lang="en-US" sz="3200" dirty="0" smtClean="0">
                <a:solidFill>
                  <a:srgbClr val="0000FF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২) ৫০০০ টাকার পন্য ক্রয়ের ফরমায়েশ প্রদান।</a:t>
            </a:r>
          </a:p>
          <a:p>
            <a:r>
              <a:rPr lang="en-US" sz="3200" dirty="0" smtClean="0">
                <a:solidFill>
                  <a:srgbClr val="0000FF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৩) বিজ্ঞাপন বাবদ ৩০০০ টাকা প্রদান।</a:t>
            </a:r>
          </a:p>
          <a:p>
            <a:endParaRPr lang="en-US" sz="3200" dirty="0">
              <a:solidFill>
                <a:srgbClr val="0000FF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104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328" y="304800"/>
            <a:ext cx="8646071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472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457200" y="304800"/>
            <a:ext cx="7772400" cy="2057400"/>
          </a:xfrm>
          <a:prstGeom prst="horizont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13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91" y="2743200"/>
            <a:ext cx="3075709" cy="3429000"/>
          </a:xfrm>
          <a:prstGeom prst="rect">
            <a:avLst/>
          </a:prstGeom>
          <a:solidFill>
            <a:srgbClr val="00B050"/>
          </a:solidFill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Flowchart: Alternate Process 3"/>
          <p:cNvSpPr/>
          <p:nvPr/>
        </p:nvSpPr>
        <p:spPr>
          <a:xfrm>
            <a:off x="4495800" y="2590800"/>
            <a:ext cx="4038600" cy="373379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হিসাব বিজ্ঞান </a:t>
            </a:r>
          </a:p>
          <a:p>
            <a:pPr algn="ctr"/>
            <a:r>
              <a:rPr lang="en-US" sz="36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শ্রেনিঃ ৯ম/১০ম</a:t>
            </a:r>
          </a:p>
          <a:p>
            <a:pPr algn="ctr"/>
            <a:r>
              <a:rPr lang="en-US" sz="36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১ম</a:t>
            </a:r>
            <a:endParaRPr lang="en-US" sz="3600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9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351559"/>
            <a:ext cx="4343400" cy="282816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576" y="351558"/>
            <a:ext cx="3781224" cy="282816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3352800"/>
            <a:ext cx="4495800" cy="288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732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3974620" cy="279093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304800"/>
            <a:ext cx="3962400" cy="28687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228" y="3408218"/>
            <a:ext cx="5103972" cy="2763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51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29491"/>
            <a:ext cx="3657600" cy="2514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457200"/>
            <a:ext cx="4495800" cy="2514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2309" y="3352800"/>
            <a:ext cx="4339772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861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727364" y="685800"/>
            <a:ext cx="7696200" cy="1676400"/>
          </a:xfrm>
          <a:prstGeom prst="horizontalScroll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</a:t>
            </a:r>
            <a:endParaRPr lang="en-US" sz="9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ouble Wave 3"/>
          <p:cNvSpPr/>
          <p:nvPr/>
        </p:nvSpPr>
        <p:spPr>
          <a:xfrm>
            <a:off x="762000" y="3657600"/>
            <a:ext cx="7696200" cy="1447800"/>
          </a:xfrm>
          <a:prstGeom prst="doubleWave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লেনদেন</a:t>
            </a:r>
            <a:endParaRPr lang="en-US" sz="115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575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ched Right Arrow 1"/>
          <p:cNvSpPr/>
          <p:nvPr/>
        </p:nvSpPr>
        <p:spPr>
          <a:xfrm>
            <a:off x="457200" y="228600"/>
            <a:ext cx="8229600" cy="2057400"/>
          </a:xfrm>
          <a:prstGeom prst="notched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solidFill>
                  <a:srgbClr val="6D47F7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8000" b="1" dirty="0">
              <a:solidFill>
                <a:srgbClr val="6D47F7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33400" y="2819400"/>
            <a:ext cx="8153400" cy="3505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শিক্ষার্থীরাঃ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১.লেনদেন কী বলতে পারবে।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 লেনদেনের প্রকৃতি বা বৈশিষ্ট্য উল্লেখ করতে পারবে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503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1590" y="3276600"/>
            <a:ext cx="4686299" cy="25050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261" y="605036"/>
            <a:ext cx="3857479" cy="251916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605036"/>
            <a:ext cx="3886200" cy="2595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170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341</TotalTime>
  <Words>327</Words>
  <Application>Microsoft Office PowerPoint</Application>
  <PresentationFormat>On-screen Show (4:3)</PresentationFormat>
  <Paragraphs>51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Slipstream</vt:lpstr>
      <vt:lpstr>আজকের ক্লাসে সবাইকে স্বাগতম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46</cp:revision>
  <dcterms:created xsi:type="dcterms:W3CDTF">2020-11-20T12:49:29Z</dcterms:created>
  <dcterms:modified xsi:type="dcterms:W3CDTF">2021-04-07T10:56:52Z</dcterms:modified>
</cp:coreProperties>
</file>