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57" r:id="rId3"/>
    <p:sldId id="288" r:id="rId4"/>
    <p:sldId id="289" r:id="rId5"/>
    <p:sldId id="260" r:id="rId6"/>
    <p:sldId id="290" r:id="rId7"/>
    <p:sldId id="283" r:id="rId8"/>
    <p:sldId id="281" r:id="rId9"/>
    <p:sldId id="292" r:id="rId10"/>
    <p:sldId id="262" r:id="rId11"/>
    <p:sldId id="263" r:id="rId12"/>
    <p:sldId id="293" r:id="rId13"/>
    <p:sldId id="279" r:id="rId14"/>
    <p:sldId id="264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4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8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8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2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3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6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2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2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3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0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0.sv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D%E0%A6%BE%E0%A6%B2%E0%A7%8B%E0%A6%AC%E0%A6%BE%E0%A6%B8%E0%A6%B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n.wikipedia.org/wiki/%E0%A6%B8%E0%A7%8E%E0%A6%B8%E0%A6%99%E0%A7%8D%E0%A6%97" TargetMode="External"/><Relationship Id="rId4" Type="http://schemas.openxmlformats.org/officeDocument/2006/relationships/hyperlink" Target="https://bn.wikipedia.org/wiki/%E0%A6%B8%E0%A6%AE%E0%A6%BE%E0%A6%A8%E0%A7%81%E0%A6%AD%E0%A7%82%E0%A6%A4%E0%A6%B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219052" y="5797993"/>
            <a:ext cx="76278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5997558" y="2286112"/>
            <a:ext cx="92084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3005740" y="2250831"/>
            <a:ext cx="92084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672177" y="6141774"/>
            <a:ext cx="2329543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1572985" y="787400"/>
            <a:ext cx="576943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287040" y="1705878"/>
            <a:ext cx="772886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7190015" y="787400"/>
            <a:ext cx="576943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6942170" y="1796368"/>
            <a:ext cx="772886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164772" y="1219201"/>
            <a:ext cx="7043057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1975417" y="6072660"/>
            <a:ext cx="5311615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3018382" y="1238738"/>
            <a:ext cx="131885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6010201" y="1274019"/>
            <a:ext cx="131885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1801585" y="5888830"/>
            <a:ext cx="784833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7097401" y="5547891"/>
            <a:ext cx="654113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1572985" y="5509653"/>
            <a:ext cx="654113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987744" y="5296801"/>
            <a:ext cx="976393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1872151" y="5529083"/>
            <a:ext cx="519503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6357565" y="5428404"/>
            <a:ext cx="2329543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1515545" y="1489571"/>
            <a:ext cx="554868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1692112" y="1390079"/>
            <a:ext cx="158685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7187263" y="1531292"/>
            <a:ext cx="497438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7363652" y="1447238"/>
            <a:ext cx="158685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2579915" y="1933131"/>
            <a:ext cx="4016828" cy="3350069"/>
            <a:chOff x="3439886" y="1933130"/>
            <a:chExt cx="5355771" cy="3350069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9886" y="2481942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784783" y="2977736"/>
              <a:ext cx="45260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ea typeface="Hand Of Sean" panose="02000500000000000000" pitchFamily="2" charset="-128"/>
                  <a:cs typeface="NikoshBAN" pitchFamily="2" charset="0"/>
                </a:rPr>
                <a:t>স্বাগতম</a:t>
              </a:r>
              <a:r>
                <a:rPr lang="en-US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ea typeface="Hand Of Sean" panose="02000500000000000000" pitchFamily="2" charset="-128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ea typeface="Hand Of Sean" panose="02000500000000000000" pitchFamily="2" charset="-128"/>
                  <a:cs typeface="NikoshBAN" pitchFamily="2" charset="0"/>
                </a:rPr>
                <a:t>মাল্টিমিডিয়া</a:t>
              </a:r>
              <a:r>
                <a:rPr lang="en-US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ea typeface="Hand Of Sean" panose="02000500000000000000" pitchFamily="2" charset="-128"/>
                  <a:cs typeface="NikoshBAN" pitchFamily="2" charset="0"/>
                </a:rPr>
                <a:t> </a:t>
              </a:r>
              <a:r>
                <a:rPr lang="en-US" sz="4400" b="1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ea typeface="Hand Of Sean" panose="02000500000000000000" pitchFamily="2" charset="-128"/>
                  <a:cs typeface="NikoshBAN" pitchFamily="2" charset="0"/>
                </a:rPr>
                <a:t>ক্লাসে</a:t>
              </a:r>
              <a:endPara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ea typeface="Hand Of Sean" panose="02000500000000000000" pitchFamily="2" charset="-128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49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65000">
              <a:schemeClr val="accent3">
                <a:lumMod val="40000"/>
                <a:lumOff val="60000"/>
              </a:schemeClr>
            </a:gs>
            <a:gs pos="94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0" y="457200"/>
            <a:ext cx="9144000" cy="6858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 </a:t>
            </a:r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967335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নিঃসঙ্গতা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সম্প্রীতির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37217"/>
            <a:chOff x="0" y="0"/>
            <a:chExt cx="9144000" cy="68372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0774"/>
              <a:ext cx="9144000" cy="1966443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83" y="4267200"/>
            <a:ext cx="1987226" cy="19872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7000">
              <a:schemeClr val="accent6">
                <a:lumMod val="40000"/>
                <a:lumOff val="60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47" y="651164"/>
            <a:ext cx="4347388" cy="3082636"/>
          </a:xfrm>
          <a:prstGeom prst="snip2DiagRect">
            <a:avLst>
              <a:gd name="adj1" fmla="val 0"/>
              <a:gd name="adj2" fmla="val 2777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37217"/>
            <a:chOff x="0" y="0"/>
            <a:chExt cx="9144000" cy="68372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0774"/>
              <a:ext cx="9144000" cy="1966443"/>
            </a:xfrm>
            <a:prstGeom prst="rect">
              <a:avLst/>
            </a:prstGeom>
          </p:spPr>
        </p:pic>
        <p:sp>
          <p:nvSpPr>
            <p:cNvPr id="12" name="Frame 11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9600" y="4267200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নিঃসঙ্গতা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অসুখের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51164"/>
            <a:ext cx="3810000" cy="3082636"/>
          </a:xfrm>
          <a:prstGeom prst="snip2DiagRect">
            <a:avLst>
              <a:gd name="adj1" fmla="val 0"/>
              <a:gd name="adj2" fmla="val 28352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-4-5c22302e69c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4038600" cy="3276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Pic-Boro-Din-Udjapon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762000"/>
            <a:ext cx="4127330" cy="3276600"/>
          </a:xfrm>
          <a:prstGeom prst="snip2DiagRect">
            <a:avLst>
              <a:gd name="adj1" fmla="val 0"/>
              <a:gd name="adj2" fmla="val 306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6837217"/>
            <a:chOff x="0" y="0"/>
            <a:chExt cx="9144000" cy="68372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0774"/>
              <a:ext cx="9144000" cy="1966443"/>
            </a:xfrm>
            <a:prstGeom prst="rect">
              <a:avLst/>
            </a:prstGeom>
          </p:spPr>
        </p:pic>
        <p:sp>
          <p:nvSpPr>
            <p:cNvPr id="12" name="Frame 11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ame 12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52501" y="4419600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সম্প্রীতির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মঙ্গলময়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3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7000">
              <a:schemeClr val="accent6">
                <a:lumMod val="40000"/>
                <a:lumOff val="60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তুলনামূলক আলোচনা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নিঃসঙ্গতা জীবন ও কাজকর্মে বয়ে আনে অনীহা।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নিঃসঙ্গতা কষ্ট ও বেদনা বয়ে আনে।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অন্য মানুষ থেকে দূরে থাকতে চায় সুখের আশায় কিন্তু প্রকৃত সুখ তারা পায় না।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তারা নিজের ও সামাজিক প্রয়োজনগুলো মেটাতে পারে না।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নিঃসঙ্গ জীবনে একাকীত্ব ব্যর্থতা উদ্দেশ্যহীন লাগে।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সম্প্রিতিপুর্ন জীবনে বয়ে আনে অদম্য কর্মুস্পৃহা ও আগ্রহ।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সম্প্রীতি বয়ে সুখ,শান্তি ও আনন্দ।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সম্প্রিতিপুর্ন মানুষ সবার সাথে থাকতে চায় এবং তারা প্রকৃত সুখ পায়।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তারা নিজের ও সামাজিক প্রয়োজনগুলো মেটাতে পারে।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সম্প্রিতিপুর্ন জীবন সুন্দর ও অর্থুপুর্ন মনে হয়।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37217"/>
            <a:chOff x="0" y="0"/>
            <a:chExt cx="9144000" cy="68372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0774"/>
              <a:ext cx="9144000" cy="1966443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44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Ribbon 6"/>
          <p:cNvSpPr/>
          <p:nvPr/>
        </p:nvSpPr>
        <p:spPr>
          <a:xfrm>
            <a:off x="-4916" y="149942"/>
            <a:ext cx="9144000" cy="685800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 </a:t>
            </a:r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5146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নিঃসঙ্গতা পরিহার ও সম্প্রীতি প্রতিষ্ঠায় তুমি কি কি পদক্ষেপ গ্রহন করতে পারো?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37217"/>
            <a:chOff x="0" y="0"/>
            <a:chExt cx="91440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0774"/>
              <a:ext cx="9144000" cy="1966443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53345"/>
            <a:ext cx="1821969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7000">
              <a:schemeClr val="accent6">
                <a:lumMod val="40000"/>
                <a:lumOff val="60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990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একাকীত্ব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 নিঃসঙ্গতা দূর করতে আমাদের কিসের প্রয়োজন ?   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90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ক্ষমার,    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বন্ধুত্বের,     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বিশ্বাসের,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ভালোবাসার    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200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যিশুর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কথা অনুসারে বিশ্বাসী ইহুদিরা কীভাবে তার যথার্থ শিষ্য হয়ে উঠবে ?   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95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সত্য জেনে,                 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যিশুর দাসত্ব করে,                       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যিশুর বানীর প্রতি বিশ্বস্ত থেকে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ঘ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 কাজে সক্রিয় হয়ে     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746283"/>
            <a:ext cx="990600" cy="805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47010"/>
            <a:ext cx="990600" cy="80504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144000" cy="6837217"/>
            <a:chOff x="0" y="0"/>
            <a:chExt cx="9144000" cy="68372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0774"/>
              <a:ext cx="9144000" cy="1966443"/>
            </a:xfrm>
            <a:prstGeom prst="rect">
              <a:avLst/>
            </a:prstGeom>
          </p:spPr>
        </p:pic>
        <p:sp>
          <p:nvSpPr>
            <p:cNvPr id="16" name="Frame 1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clipart-powerpoint-846787-38256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30480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982450"/>
            <a:ext cx="695543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“সম্প্রিতিই মানব জীবনের সুখী হওয়ার সর্বোত্তম পন্থা” ব্যাখ্যা কর ।  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37217"/>
            <a:chOff x="0" y="0"/>
            <a:chExt cx="9144000" cy="68372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0774"/>
              <a:ext cx="9144000" cy="1966443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oom-blossom-flora-39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62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0" y="1"/>
            <a:ext cx="9143999" cy="1371600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4287" y="304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3418607"/>
            <a:ext cx="41147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বাস্কি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ctr"/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ধর্ম)</a:t>
            </a:r>
          </a:p>
          <a:p>
            <a:pPr lvl="1"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চব্বিশনগর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 ও কলেজ</a:t>
            </a:r>
          </a:p>
          <a:p>
            <a:pPr lvl="1"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bn-BD" sz="2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রাজশাহী ।</a:t>
            </a:r>
          </a:p>
          <a:p>
            <a:pPr lvl="1"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bn-BD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mail- </a:t>
            </a:r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rPr>
              <a:t>baski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4087</a:t>
            </a:r>
            <a:r>
              <a:rPr lang="bn-BD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rPr>
              <a:t>@gmail.com</a:t>
            </a:r>
            <a:endParaRPr lang="bn-BD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NikoshBAN" panose="02000000000000000000" pitchFamily="2" charset="0"/>
            </a:endParaRPr>
          </a:p>
          <a:p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0"/>
            <a:ext cx="9144000" cy="6837217"/>
            <a:chOff x="0" y="0"/>
            <a:chExt cx="9144000" cy="68372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00600"/>
              <a:ext cx="9144000" cy="2036617"/>
            </a:xfrm>
            <a:prstGeom prst="rect">
              <a:avLst/>
            </a:prstGeom>
          </p:spPr>
        </p:pic>
        <p:sp>
          <p:nvSpPr>
            <p:cNvPr id="10" name="Frame 9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00206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3400" y="1021368"/>
            <a:ext cx="2381821" cy="2213668"/>
            <a:chOff x="6087124" y="2133600"/>
            <a:chExt cx="2655094" cy="269723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7124" y="2133600"/>
              <a:ext cx="2655094" cy="26972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2667000"/>
              <a:ext cx="1600200" cy="16002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612">
            <a:off x="3004600" y="952097"/>
            <a:ext cx="2679248" cy="46053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0" y="3200400"/>
            <a:ext cx="441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 ধর্ম ও নৈতিক শিক্ষা </a:t>
            </a:r>
            <a:endParaRPr lang="bn-BD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 ও দশম </a:t>
            </a:r>
            <a:endParaRPr lang="bn-BD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তৃতীয়ঃ আমার স্বাধীনতা ও সমাজ   </a:t>
            </a:r>
          </a:p>
          <a:p>
            <a:pPr algn="ctr"/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</a:p>
          <a:p>
            <a:pPr algn="ctr"/>
            <a:r>
              <a: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1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228130"/>
            <a:ext cx="1361787" cy="1641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37217"/>
            <a:chOff x="0" y="0"/>
            <a:chExt cx="9144000" cy="68372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6800"/>
              <a:ext cx="9144000" cy="1960417"/>
            </a:xfrm>
            <a:prstGeom prst="rect">
              <a:avLst/>
            </a:prstGeom>
          </p:spPr>
        </p:pic>
        <p:sp>
          <p:nvSpPr>
            <p:cNvPr id="10" name="Frame 9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ame 11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 descr="index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397" y="1087582"/>
            <a:ext cx="6477863" cy="3713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337397" y="164252"/>
            <a:ext cx="6477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4953000"/>
            <a:ext cx="6477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একাকী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1" y="164252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মানুষটি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bg3201812252041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97" y="1108364"/>
            <a:ext cx="6486525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489797" y="316652"/>
            <a:ext cx="6477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105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98" y="1059873"/>
            <a:ext cx="6477863" cy="374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337397" y="164252"/>
            <a:ext cx="6477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দুজন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8728" y="4953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বিপদ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উদ্ধার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98" y="1059873"/>
            <a:ext cx="6486525" cy="37338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37397" y="164252"/>
            <a:ext cx="6477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4953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স্বাধীনতাকে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খর্ব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47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21" grpId="0"/>
      <p:bldP spid="21" grpId="1"/>
      <p:bldP spid="22" grpId="0"/>
      <p:bldP spid="22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6629400" cy="48768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4000" cy="6837217"/>
            <a:chOff x="0" y="0"/>
            <a:chExt cx="91440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6800"/>
              <a:ext cx="9144000" cy="1960417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 rot="1035152">
            <a:off x="1047581" y="1272629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আজকের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পাঠ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928650">
            <a:off x="1066800" y="1958370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নিঃসঙ্গতা ও সম্প্রীতি, বন্ধুত্ব গড়ার প্রয়োজনীয়তা,স্বাধীনতা সম্পর্কে পবিত্র বাইবেলের শিক্ষা।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61551"/>
            <a:ext cx="3373824" cy="45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4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4" name="Cloud Callout 3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84782" y="203286"/>
              <a:ext cx="4426226" cy="101566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7" name="Down Arrow Callout 6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15548" y="2107096"/>
              <a:ext cx="4989443" cy="7694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2819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নিঃসঙ্গতা ও সম্প্রীতি কি তা লিখতে পারবে। </a:t>
            </a:r>
          </a:p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অন্যদের সাথে বন্ধুত্ব গড়ার প্রয়োজনীয়তা ব্যাখ্যা করতে পারবে। </a:t>
            </a:r>
            <a:endParaRPr lang="bn-BD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নিজের ও অন্যদের স্বাধীনতা সম্পর্কে পবিত্র বাইবেলের শিক্ষা বর্ননা করতে পারবে।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45C81A8-1E3C-45D0-9557-50EC6A382069}"/>
              </a:ext>
            </a:extLst>
          </p:cNvPr>
          <p:cNvGrpSpPr/>
          <p:nvPr/>
        </p:nvGrpSpPr>
        <p:grpSpPr>
          <a:xfrm>
            <a:off x="743133" y="2884334"/>
            <a:ext cx="7334066" cy="1655375"/>
            <a:chOff x="990844" y="2884333"/>
            <a:chExt cx="4813338" cy="1655375"/>
          </a:xfrm>
        </p:grpSpPr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67D3623D-CE7A-4ABD-B56A-9314966BE072}"/>
                </a:ext>
              </a:extLst>
            </p:cNvPr>
            <p:cNvSpPr/>
            <p:nvPr/>
          </p:nvSpPr>
          <p:spPr>
            <a:xfrm rot="334223">
              <a:off x="1046666" y="3727235"/>
              <a:ext cx="4480552" cy="812473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58F0270C-01E3-4A90-9826-03A3FDB78704}"/>
                </a:ext>
              </a:extLst>
            </p:cNvPr>
            <p:cNvGrpSpPr/>
            <p:nvPr/>
          </p:nvGrpSpPr>
          <p:grpSpPr>
            <a:xfrm>
              <a:off x="990844" y="2884333"/>
              <a:ext cx="4813338" cy="1357087"/>
              <a:chOff x="990844" y="2884333"/>
              <a:chExt cx="4813338" cy="1357087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043282CF-E733-4CBA-8097-3662657DCDCD}"/>
                  </a:ext>
                </a:extLst>
              </p:cNvPr>
              <p:cNvSpPr/>
              <p:nvPr/>
            </p:nvSpPr>
            <p:spPr>
              <a:xfrm>
                <a:off x="1035957" y="3051247"/>
                <a:ext cx="4435929" cy="1190173"/>
              </a:xfrm>
              <a:prstGeom prst="rect">
                <a:avLst/>
              </a:prstGeom>
              <a:gradFill>
                <a:gsLst>
                  <a:gs pos="0">
                    <a:srgbClr val="00CCFF"/>
                  </a:gs>
                  <a:gs pos="100000">
                    <a:srgbClr val="0033CC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EA8173B1-0A3E-41BF-8356-DA6A99726E2B}"/>
                  </a:ext>
                </a:extLst>
              </p:cNvPr>
              <p:cNvSpPr/>
              <p:nvPr/>
            </p:nvSpPr>
            <p:spPr>
              <a:xfrm>
                <a:off x="990844" y="3744829"/>
                <a:ext cx="4466772" cy="39528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AA58D305-77C7-4617-970C-A9C76A7DA5C1}"/>
                  </a:ext>
                </a:extLst>
              </p:cNvPr>
              <p:cNvSpPr/>
              <p:nvPr/>
            </p:nvSpPr>
            <p:spPr>
              <a:xfrm>
                <a:off x="1035957" y="2884333"/>
                <a:ext cx="4435929" cy="1190173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Hexagon 60">
                <a:extLst>
                  <a:ext uri="{FF2B5EF4-FFF2-40B4-BE49-F238E27FC236}">
                    <a16:creationId xmlns="" xmlns:a16="http://schemas.microsoft.com/office/drawing/2014/main" id="{A066C3F9-B0A9-470D-9F58-11295602FC1D}"/>
                  </a:ext>
                </a:extLst>
              </p:cNvPr>
              <p:cNvSpPr/>
              <p:nvPr/>
            </p:nvSpPr>
            <p:spPr>
              <a:xfrm rot="5400000">
                <a:off x="4627555" y="2951263"/>
                <a:ext cx="1243557" cy="1109697"/>
              </a:xfrm>
              <a:prstGeom prst="hexagon">
                <a:avLst/>
              </a:prstGeom>
              <a:noFill/>
              <a:ln>
                <a:gradFill>
                  <a:gsLst>
                    <a:gs pos="48000">
                      <a:srgbClr val="FF3399">
                        <a:alpha val="0"/>
                      </a:srgbClr>
                    </a:gs>
                    <a:gs pos="100000">
                      <a:srgbClr val="0038CE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 descr="Single gear">
                <a:extLst>
                  <a:ext uri="{FF2B5EF4-FFF2-40B4-BE49-F238E27FC236}">
                    <a16:creationId xmlns="" xmlns:a16="http://schemas.microsoft.com/office/drawing/2014/main" id="{E56C3012-ABA3-4616-8A2F-05A2EF4B0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4907388" y="3290583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="" xmlns:a16="http://schemas.microsoft.com/office/drawing/2014/main" id="{BE7BF7D1-2A2F-4E5D-BC5D-CFC55D557329}"/>
                  </a:ext>
                </a:extLst>
              </p:cNvPr>
              <p:cNvSpPr txBox="1"/>
              <p:nvPr/>
            </p:nvSpPr>
            <p:spPr>
              <a:xfrm>
                <a:off x="1413359" y="3219820"/>
                <a:ext cx="33011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bn-BD" sz="4000" dirty="0">
                    <a:latin typeface="NikoshBAN" pitchFamily="2" charset="0"/>
                    <a:cs typeface="NikoshBAN" pitchFamily="2" charset="0"/>
                  </a:rPr>
                  <a:t>সম্প্রিতির অর্থ কি?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13B4578-27A1-4940-BF21-628B385814C5}"/>
              </a:ext>
            </a:extLst>
          </p:cNvPr>
          <p:cNvGrpSpPr/>
          <p:nvPr/>
        </p:nvGrpSpPr>
        <p:grpSpPr>
          <a:xfrm>
            <a:off x="740226" y="798285"/>
            <a:ext cx="7336973" cy="1655375"/>
            <a:chOff x="986969" y="798284"/>
            <a:chExt cx="4817213" cy="1655375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7510C30-EF4E-43BF-8A35-E75739DDC4CE}"/>
                </a:ext>
              </a:extLst>
            </p:cNvPr>
            <p:cNvSpPr/>
            <p:nvPr/>
          </p:nvSpPr>
          <p:spPr>
            <a:xfrm rot="334223">
              <a:off x="1046666" y="1641186"/>
              <a:ext cx="4480552" cy="812473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A81337D3-F0E1-4324-83EB-496F9236514A}"/>
                </a:ext>
              </a:extLst>
            </p:cNvPr>
            <p:cNvGrpSpPr/>
            <p:nvPr/>
          </p:nvGrpSpPr>
          <p:grpSpPr>
            <a:xfrm>
              <a:off x="986969" y="798284"/>
              <a:ext cx="4817213" cy="1357087"/>
              <a:chOff x="986969" y="798284"/>
              <a:chExt cx="4817213" cy="1357087"/>
            </a:xfrm>
          </p:grpSpPr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3F088BCD-0B28-42DE-AA5D-BDFB91807C99}"/>
                  </a:ext>
                </a:extLst>
              </p:cNvPr>
              <p:cNvSpPr/>
              <p:nvPr/>
            </p:nvSpPr>
            <p:spPr>
              <a:xfrm>
                <a:off x="1035957" y="965198"/>
                <a:ext cx="4435929" cy="1190173"/>
              </a:xfrm>
              <a:prstGeom prst="rect">
                <a:avLst/>
              </a:prstGeom>
              <a:gradFill>
                <a:gsLst>
                  <a:gs pos="0">
                    <a:srgbClr val="FF3399"/>
                  </a:gs>
                  <a:gs pos="100000">
                    <a:srgbClr val="CC00CC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5A8D4A04-4A5C-4244-BE64-C5CB42EEC05F}"/>
                  </a:ext>
                </a:extLst>
              </p:cNvPr>
              <p:cNvSpPr/>
              <p:nvPr/>
            </p:nvSpPr>
            <p:spPr>
              <a:xfrm>
                <a:off x="986969" y="1647220"/>
                <a:ext cx="4466772" cy="39528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CCC1D6A2-0253-4E5F-8FB3-572007FE8C44}"/>
                  </a:ext>
                </a:extLst>
              </p:cNvPr>
              <p:cNvSpPr/>
              <p:nvPr/>
            </p:nvSpPr>
            <p:spPr>
              <a:xfrm>
                <a:off x="1035957" y="798284"/>
                <a:ext cx="4435929" cy="1190173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Hexagon 23">
                <a:extLst>
                  <a:ext uri="{FF2B5EF4-FFF2-40B4-BE49-F238E27FC236}">
                    <a16:creationId xmlns="" xmlns:a16="http://schemas.microsoft.com/office/drawing/2014/main" id="{3D979419-F814-43A6-AE74-B957CC2F7584}"/>
                  </a:ext>
                </a:extLst>
              </p:cNvPr>
              <p:cNvSpPr/>
              <p:nvPr/>
            </p:nvSpPr>
            <p:spPr>
              <a:xfrm rot="5400000">
                <a:off x="4627555" y="865214"/>
                <a:ext cx="1243557" cy="1109697"/>
              </a:xfrm>
              <a:prstGeom prst="hexagon">
                <a:avLst/>
              </a:prstGeom>
              <a:noFill/>
              <a:ln>
                <a:gradFill>
                  <a:gsLst>
                    <a:gs pos="48000">
                      <a:srgbClr val="FF3399">
                        <a:alpha val="0"/>
                      </a:srgbClr>
                    </a:gs>
                    <a:gs pos="100000">
                      <a:srgbClr val="CC00CC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26" name="Graphic 25" descr="Pie chart">
                <a:extLst>
                  <a:ext uri="{FF2B5EF4-FFF2-40B4-BE49-F238E27FC236}">
                    <a16:creationId xmlns="" xmlns:a16="http://schemas.microsoft.com/office/drawing/2014/main" id="{60BB8579-AA2E-42CB-9DA3-C97054B247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907388" y="1204534"/>
                <a:ext cx="457200" cy="457200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2806AEEB-C98A-4525-BC9E-3977BC03ACA1}"/>
                  </a:ext>
                </a:extLst>
              </p:cNvPr>
              <p:cNvSpPr txBox="1"/>
              <p:nvPr/>
            </p:nvSpPr>
            <p:spPr>
              <a:xfrm>
                <a:off x="1411565" y="865978"/>
                <a:ext cx="32829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তোমার একাকীত্ব জীবনের কথা উল্লেখ কর?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7" name="Oval 6">
            <a:extLst>
              <a:ext uri="{FF2B5EF4-FFF2-40B4-BE49-F238E27FC236}">
                <a16:creationId xmlns="" xmlns:a16="http://schemas.microsoft.com/office/drawing/2014/main" id="{55060E1B-57AC-4E8D-A23D-A713022EB5C2}"/>
              </a:ext>
            </a:extLst>
          </p:cNvPr>
          <p:cNvSpPr/>
          <p:nvPr/>
        </p:nvSpPr>
        <p:spPr>
          <a:xfrm>
            <a:off x="713014" y="406401"/>
            <a:ext cx="332015" cy="2162628"/>
          </a:xfrm>
          <a:prstGeom prst="ellipse">
            <a:avLst/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2F8146E-E33F-46D6-AFAF-75598A1E7B7B}"/>
              </a:ext>
            </a:extLst>
          </p:cNvPr>
          <p:cNvSpPr/>
          <p:nvPr/>
        </p:nvSpPr>
        <p:spPr>
          <a:xfrm>
            <a:off x="402772" y="406401"/>
            <a:ext cx="1016890" cy="2017486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47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BB194B0-8885-44FB-8344-A0E8D57C14D5}"/>
              </a:ext>
            </a:extLst>
          </p:cNvPr>
          <p:cNvGrpSpPr/>
          <p:nvPr/>
        </p:nvGrpSpPr>
        <p:grpSpPr>
          <a:xfrm>
            <a:off x="299360" y="1126522"/>
            <a:ext cx="750914" cy="745174"/>
            <a:chOff x="399144" y="1126522"/>
            <a:chExt cx="653143" cy="745174"/>
          </a:xfrm>
        </p:grpSpPr>
        <p:sp>
          <p:nvSpPr>
            <p:cNvPr id="108" name="Hexagon 107">
              <a:extLst>
                <a:ext uri="{FF2B5EF4-FFF2-40B4-BE49-F238E27FC236}">
                  <a16:creationId xmlns="" xmlns:a16="http://schemas.microsoft.com/office/drawing/2014/main" id="{D22B870D-9A77-4B26-892D-1965E15F16D7}"/>
                </a:ext>
              </a:extLst>
            </p:cNvPr>
            <p:cNvSpPr/>
            <p:nvPr/>
          </p:nvSpPr>
          <p:spPr>
            <a:xfrm rot="5400000">
              <a:off x="387523" y="1232919"/>
              <a:ext cx="686094" cy="591460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="" xmlns:a16="http://schemas.microsoft.com/office/drawing/2014/main" id="{F35E1B6D-AA2D-4E25-BC76-0EC631CD1F64}"/>
                </a:ext>
              </a:extLst>
            </p:cNvPr>
            <p:cNvSpPr/>
            <p:nvPr/>
          </p:nvSpPr>
          <p:spPr>
            <a:xfrm rot="5400000">
              <a:off x="385052" y="1173839"/>
              <a:ext cx="686094" cy="591460"/>
            </a:xfrm>
            <a:prstGeom prst="hexagon">
              <a:avLst/>
            </a:prstGeom>
            <a:gradFill>
              <a:gsLst>
                <a:gs pos="0">
                  <a:srgbClr val="FF3399"/>
                </a:gs>
                <a:gs pos="100000">
                  <a:srgbClr val="CC00CC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D5AF9BF-93E9-40DF-9854-F6A113125A36}"/>
                </a:ext>
              </a:extLst>
            </p:cNvPr>
            <p:cNvSpPr txBox="1"/>
            <p:nvPr/>
          </p:nvSpPr>
          <p:spPr>
            <a:xfrm>
              <a:off x="399144" y="1266089"/>
              <a:ext cx="6531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১</a:t>
              </a:r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95BA4B9C-1EE3-49C5-AAA6-961AA909DED3}"/>
              </a:ext>
            </a:extLst>
          </p:cNvPr>
          <p:cNvSpPr/>
          <p:nvPr/>
        </p:nvSpPr>
        <p:spPr>
          <a:xfrm rot="16200000">
            <a:off x="731842" y="1095015"/>
            <a:ext cx="591459" cy="7491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3F2ECE2B-E158-4FA6-AE8D-DD236E2578E9}"/>
              </a:ext>
            </a:extLst>
          </p:cNvPr>
          <p:cNvSpPr/>
          <p:nvPr/>
        </p:nvSpPr>
        <p:spPr>
          <a:xfrm>
            <a:off x="713014" y="2492450"/>
            <a:ext cx="674520" cy="2162628"/>
          </a:xfrm>
          <a:prstGeom prst="ellipse">
            <a:avLst/>
          </a:prstGeom>
          <a:solidFill>
            <a:schemeClr val="tx1">
              <a:alpha val="28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157F042E-815A-4DC0-BE7C-A58AB193F285}"/>
              </a:ext>
            </a:extLst>
          </p:cNvPr>
          <p:cNvSpPr/>
          <p:nvPr/>
        </p:nvSpPr>
        <p:spPr>
          <a:xfrm>
            <a:off x="402771" y="2492450"/>
            <a:ext cx="1017305" cy="2017486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65000">
                <a:schemeClr val="accent1">
                  <a:tint val="44500"/>
                  <a:satMod val="160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950C71E-6AF2-4448-9118-EF14B5FBA273}"/>
              </a:ext>
            </a:extLst>
          </p:cNvPr>
          <p:cNvGrpSpPr/>
          <p:nvPr/>
        </p:nvGrpSpPr>
        <p:grpSpPr>
          <a:xfrm>
            <a:off x="299359" y="3212571"/>
            <a:ext cx="750915" cy="741186"/>
            <a:chOff x="399144" y="3212571"/>
            <a:chExt cx="653143" cy="741186"/>
          </a:xfrm>
        </p:grpSpPr>
        <p:sp>
          <p:nvSpPr>
            <p:cNvPr id="109" name="Hexagon 108">
              <a:extLst>
                <a:ext uri="{FF2B5EF4-FFF2-40B4-BE49-F238E27FC236}">
                  <a16:creationId xmlns="" xmlns:a16="http://schemas.microsoft.com/office/drawing/2014/main" id="{F02F9D8D-5E74-4CA3-90B3-8D59B7A6DC56}"/>
                </a:ext>
              </a:extLst>
            </p:cNvPr>
            <p:cNvSpPr/>
            <p:nvPr/>
          </p:nvSpPr>
          <p:spPr>
            <a:xfrm rot="5400000">
              <a:off x="382668" y="3314980"/>
              <a:ext cx="686094" cy="591460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Hexagon 57">
              <a:extLst>
                <a:ext uri="{FF2B5EF4-FFF2-40B4-BE49-F238E27FC236}">
                  <a16:creationId xmlns="" xmlns:a16="http://schemas.microsoft.com/office/drawing/2014/main" id="{E6FC4787-1C96-4ACC-8665-02E69BBB851C}"/>
                </a:ext>
              </a:extLst>
            </p:cNvPr>
            <p:cNvSpPr/>
            <p:nvPr/>
          </p:nvSpPr>
          <p:spPr>
            <a:xfrm rot="5400000">
              <a:off x="385052" y="3259888"/>
              <a:ext cx="686094" cy="591460"/>
            </a:xfrm>
            <a:prstGeom prst="hexagon">
              <a:avLst/>
            </a:prstGeom>
            <a:gradFill>
              <a:gsLst>
                <a:gs pos="0">
                  <a:srgbClr val="00CCFF"/>
                </a:gs>
                <a:gs pos="100000">
                  <a:srgbClr val="0033CC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6986F748-C205-4596-A394-4A94975826CA}"/>
                </a:ext>
              </a:extLst>
            </p:cNvPr>
            <p:cNvSpPr txBox="1"/>
            <p:nvPr/>
          </p:nvSpPr>
          <p:spPr>
            <a:xfrm>
              <a:off x="399144" y="3352138"/>
              <a:ext cx="6531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২</a:t>
              </a:r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9" name="Isosceles Triangle 58">
            <a:extLst>
              <a:ext uri="{FF2B5EF4-FFF2-40B4-BE49-F238E27FC236}">
                <a16:creationId xmlns="" xmlns:a16="http://schemas.microsoft.com/office/drawing/2014/main" id="{ACDF9328-9A95-424D-851F-97FD973643AC}"/>
              </a:ext>
            </a:extLst>
          </p:cNvPr>
          <p:cNvSpPr/>
          <p:nvPr/>
        </p:nvSpPr>
        <p:spPr>
          <a:xfrm rot="16200000">
            <a:off x="731995" y="3180910"/>
            <a:ext cx="591459" cy="74941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0" y="0"/>
            <a:ext cx="9144000" cy="6837217"/>
            <a:chOff x="0" y="0"/>
            <a:chExt cx="9144000" cy="6837217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6800"/>
              <a:ext cx="9144000" cy="1960417"/>
            </a:xfrm>
            <a:prstGeom prst="rect">
              <a:avLst/>
            </a:prstGeom>
          </p:spPr>
        </p:pic>
        <p:sp>
          <p:nvSpPr>
            <p:cNvPr id="114" name="Frame 113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Frame 114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Frame 115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3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1">
                <a:tint val="44500"/>
                <a:satMod val="160000"/>
              </a:schemeClr>
            </a:gs>
            <a:gs pos="94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57084"/>
            <a:ext cx="67441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লুক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১৫ অধ্যায়,  ১১-৩২ পদ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76400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latin typeface="NikoshBAN" pitchFamily="2" charset="0"/>
                <a:cs typeface="NikoshBAN" pitchFamily="2" charset="0"/>
              </a:rPr>
              <a:t>ছোট ছেলেটি দূরে গিয়ে কীভাবে নিঃসঙ্গতা অনুভব করছিল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122950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latin typeface="NikoshBAN" pitchFamily="2" charset="0"/>
                <a:cs typeface="NikoshBAN" pitchFamily="2" charset="0"/>
              </a:rPr>
              <a:t>নিঃসঙ্গ অবস্থায় তার  মধ্যে যে সম্প্রিতির ইচ্ছা জেগেছিল তা কীভাবে বুঝবে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37217"/>
            <a:chOff x="0" y="0"/>
            <a:chExt cx="9144000" cy="68372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0774"/>
              <a:ext cx="9144000" cy="1966443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ame 10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85800" y="4605038"/>
            <a:ext cx="807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latin typeface="NikoshBAN" pitchFamily="2" charset="0"/>
                <a:cs typeface="NikoshBAN" pitchFamily="2" charset="0"/>
              </a:rPr>
              <a:t>পিতার সাথে সম্প্রীতি স্থাপন করার পর কি কি পরিবর্তন দেখা দিয়েছিল?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6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1">
                <a:tint val="44500"/>
                <a:satMod val="160000"/>
              </a:schemeClr>
            </a:gs>
            <a:gs pos="94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37217"/>
            <a:chOff x="0" y="0"/>
            <a:chExt cx="9144000" cy="68372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24400"/>
              <a:ext cx="9144000" cy="2112817"/>
            </a:xfrm>
            <a:prstGeom prst="rect">
              <a:avLst/>
            </a:prstGeom>
          </p:spPr>
        </p:pic>
        <p:sp>
          <p:nvSpPr>
            <p:cNvPr id="7" name="Frame 6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81000" y="60960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বন্ধুত্ব কি?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7526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000" dirty="0"/>
              <a:t>বন্ধুত্ব হলো মানুষের মধ্যে পারস্পরিক সম্পর্ক । আত্মার শক্তিশালী বন্ধন হল বন্ধুত্ব । সমাজবিদ্যা, সামাজিক মনোবিজ্ঞান, নৃতত্ত্ব, এবং দর্শনে বন্ধুত্বের শিক্ষা দেয়া হয় । ওয়ার্ল্ড হ্যাপিনেস ডেটাবেজ গবেষণায় দেখা গেছে যে, ঘনিষ্ঠ বন্ধুত্বের কারণে মানুষ সুখী হয় </a:t>
            </a:r>
            <a:r>
              <a:rPr lang="as-IN" sz="2000" dirty="0" smtClean="0"/>
              <a:t>।</a:t>
            </a:r>
            <a:r>
              <a:rPr lang="en-US" sz="2000" dirty="0" smtClean="0"/>
              <a:t> </a:t>
            </a:r>
            <a:r>
              <a:rPr lang="as-IN" sz="2000" dirty="0" smtClean="0"/>
              <a:t>স্থায়ী </a:t>
            </a:r>
            <a:r>
              <a:rPr lang="as-IN" sz="2000" dirty="0"/>
              <a:t>বন্ধুত্বের কিছু নির্দিষ্ট বৈশিষ্ট্য উপস্থিত থাকে যেমনঃ </a:t>
            </a:r>
            <a:r>
              <a:rPr lang="as-IN" sz="2000" dirty="0">
                <a:hlinkClick r:id="rId3" tooltip="ভালোবাসা"/>
              </a:rPr>
              <a:t>স্নেহ</a:t>
            </a:r>
            <a:r>
              <a:rPr lang="as-IN" sz="2000" dirty="0"/>
              <a:t>, </a:t>
            </a:r>
            <a:r>
              <a:rPr lang="as-IN" sz="2000" dirty="0">
                <a:hlinkClick r:id="rId4" tooltip="সমানুভূতি"/>
              </a:rPr>
              <a:t>সহানুভূতি</a:t>
            </a:r>
            <a:r>
              <a:rPr lang="as-IN" sz="2000" dirty="0"/>
              <a:t>, সহমর্মিতা, </a:t>
            </a:r>
            <a:r>
              <a:rPr lang="as-IN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5" tooltip="সৎসঙ্গ"/>
              </a:rPr>
              <a:t>সততা</a:t>
            </a:r>
            <a:r>
              <a:rPr lang="as-IN" sz="2000" dirty="0"/>
              <a:t>, স্বার্থপরতা, পারস্পরিক বোঝাপড়া, সমবেদনা, একে অপরের সঙ্গ, আস্থা, নিজের যোগ্যতা, অনুভূতি প্রকাশ প্রভৃতি অন্তর্ভুক্ত</a:t>
            </a:r>
            <a:r>
              <a:rPr lang="as-IN" sz="2000" dirty="0" smtClean="0"/>
              <a:t>।</a:t>
            </a:r>
            <a:r>
              <a:rPr lang="en-US" sz="2000" dirty="0" smtClean="0"/>
              <a:t> </a:t>
            </a:r>
            <a:r>
              <a:rPr lang="as-IN" sz="2000" dirty="0" smtClean="0"/>
              <a:t>বন্ধুত্ব</a:t>
            </a:r>
            <a:r>
              <a:rPr lang="as-IN" sz="2000" dirty="0"/>
              <a:t> - একে অন্যের সুখে-খুশিতে লাফিয়ে ওঠার; একে অন্যের দুঃখে পাশে দাঁড়ানোর। মন খুলে কথা বলা, হেসে গড়াগড়ি খাওয়া আর চূড়ান্ত পাগলামি করার একমাত্র আধার এ ‘বন্ধুত্ব’। বন্ধুত্ব কোনো বয়স মেনে হয় না, ছোট-বড় সবাই বন্ধু হতে পারে। তবে বন্ধুত্বের মধ্যে যে জিনিসটা অবশ্যই থাকা চাই তা হল ‘ভালোবাসা’। আত্মার সঙ্গে আত্মার টান থাকতেই </a:t>
            </a:r>
            <a:r>
              <a:rPr lang="as-IN" sz="2000" dirty="0" smtClean="0"/>
              <a:t>হবে।</a:t>
            </a:r>
            <a:endParaRPr lang="as-IN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1">
                <a:tint val="44500"/>
                <a:satMod val="160000"/>
              </a:schemeClr>
            </a:gs>
            <a:gs pos="94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600" cy="886691"/>
          </a:xfrm>
        </p:spPr>
        <p:txBody>
          <a:bodyPr>
            <a:normAutofit/>
          </a:bodyPr>
          <a:lstStyle/>
          <a:p>
            <a:pPr lvl="0"/>
            <a:r>
              <a:rPr lang="bn-BD" dirty="0">
                <a:latin typeface="NikoshBAN" pitchFamily="2" charset="0"/>
                <a:cs typeface="NikoshBAN" pitchFamily="2" charset="0"/>
              </a:rPr>
              <a:t>বন্ধুত্ব গড়ার প্রয়োজনীয়তা কি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458200" cy="5334000"/>
          </a:xfrm>
        </p:spPr>
        <p:txBody>
          <a:bodyPr>
            <a:normAutofit fontScale="92500" lnSpcReduction="20000"/>
          </a:bodyPr>
          <a:lstStyle/>
          <a:p>
            <a:r>
              <a:rPr lang="as-IN" b="1" dirty="0"/>
              <a:t>নিজেকে লুকোতে হয় না, নির্দ্বিধায় প্রকাশ করা যায়</a:t>
            </a:r>
          </a:p>
          <a:p>
            <a:r>
              <a:rPr lang="as-IN" b="1" dirty="0"/>
              <a:t>বন্ধু শেখায় বিশ্বাস করতে</a:t>
            </a:r>
          </a:p>
          <a:p>
            <a:r>
              <a:rPr lang="as-IN" b="1" dirty="0"/>
              <a:t>বন্ধু আছে বলেই আমরা একা নই</a:t>
            </a:r>
          </a:p>
          <a:p>
            <a:r>
              <a:rPr lang="as-IN" b="1" dirty="0"/>
              <a:t>বন্ধু আমাদের আবেগ প্রকাশ করতে সাহায্য </a:t>
            </a:r>
            <a:r>
              <a:rPr lang="as-IN" b="1" dirty="0" smtClean="0"/>
              <a:t>করে</a:t>
            </a:r>
            <a:endParaRPr lang="en-US" b="1" dirty="0" smtClean="0"/>
          </a:p>
          <a:p>
            <a:r>
              <a:rPr lang="as-IN" b="1" dirty="0"/>
              <a:t>বন্ধুত্ব আমাদের কৃতজ্ঞ হতে শেখায়</a:t>
            </a:r>
          </a:p>
          <a:p>
            <a:r>
              <a:rPr lang="as-IN" b="1" dirty="0"/>
              <a:t>বন্ধুত্ব বিচার-বিবেচনার ঊর্ধ্বে</a:t>
            </a:r>
          </a:p>
          <a:p>
            <a:r>
              <a:rPr lang="as-IN" b="1" dirty="0"/>
              <a:t>নির্ভয়ে আমরা দোষ স্বীকার করতে </a:t>
            </a:r>
            <a:r>
              <a:rPr lang="as-IN" b="1" dirty="0" smtClean="0"/>
              <a:t>পারি</a:t>
            </a:r>
            <a:endParaRPr lang="en-US" b="1" dirty="0" smtClean="0"/>
          </a:p>
          <a:p>
            <a:r>
              <a:rPr lang="as-IN" b="1" dirty="0"/>
              <a:t>বন্ধুত্ব সততার শিক্ষা দেয়</a:t>
            </a:r>
          </a:p>
          <a:p>
            <a:r>
              <a:rPr lang="as-IN" b="1" dirty="0"/>
              <a:t>বন্ধুত্ব আমাদের ক্ষমাশীল করে</a:t>
            </a:r>
          </a:p>
          <a:p>
            <a:r>
              <a:rPr lang="as-IN" b="1" dirty="0"/>
              <a:t>বন্ধু আমাদের প্রাণ খুলে হাসতে শেখায়</a:t>
            </a:r>
          </a:p>
          <a:p>
            <a:endParaRPr lang="as-IN" b="1" dirty="0"/>
          </a:p>
          <a:p>
            <a:endParaRPr lang="as-IN" b="1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37217"/>
            <a:chOff x="0" y="0"/>
            <a:chExt cx="9144000" cy="68372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870774"/>
              <a:ext cx="9144000" cy="1966443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0"/>
              <a:ext cx="9144000" cy="6837217"/>
            </a:xfrm>
            <a:prstGeom prst="frame">
              <a:avLst>
                <a:gd name="adj1" fmla="val 950"/>
              </a:avLst>
            </a:prstGeom>
            <a:gradFill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76200" y="76201"/>
              <a:ext cx="8991600" cy="6705599"/>
            </a:xfrm>
            <a:prstGeom prst="frame">
              <a:avLst>
                <a:gd name="adj1" fmla="val 95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152400" y="152400"/>
              <a:ext cx="8839200" cy="6553199"/>
            </a:xfrm>
            <a:prstGeom prst="frame">
              <a:avLst>
                <a:gd name="adj1" fmla="val 95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33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502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বন্ধুত্ব গড়ার প্রয়োজনীয়তা কি?</vt:lpstr>
      <vt:lpstr>PowerPoint Presentation</vt:lpstr>
      <vt:lpstr>PowerPoint Presentation</vt:lpstr>
      <vt:lpstr>PowerPoint Presentation</vt:lpstr>
      <vt:lpstr>তুলনামূলক আলোচনা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233</cp:revision>
  <dcterms:created xsi:type="dcterms:W3CDTF">2006-08-16T00:00:00Z</dcterms:created>
  <dcterms:modified xsi:type="dcterms:W3CDTF">2021-04-07T12:29:48Z</dcterms:modified>
</cp:coreProperties>
</file>