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4" r:id="rId2"/>
    <p:sldId id="315" r:id="rId3"/>
    <p:sldId id="265" r:id="rId4"/>
    <p:sldId id="263" r:id="rId5"/>
    <p:sldId id="264" r:id="rId6"/>
    <p:sldId id="297" r:id="rId7"/>
    <p:sldId id="316" r:id="rId8"/>
    <p:sldId id="317" r:id="rId9"/>
    <p:sldId id="318" r:id="rId10"/>
    <p:sldId id="258" r:id="rId11"/>
    <p:sldId id="259" r:id="rId12"/>
    <p:sldId id="260" r:id="rId13"/>
    <p:sldId id="261" r:id="rId14"/>
    <p:sldId id="31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434" autoAdjust="0"/>
  </p:normalViewPr>
  <p:slideViewPr>
    <p:cSldViewPr snapToGrid="0">
      <p:cViewPr>
        <p:scale>
          <a:sx n="51" d="100"/>
          <a:sy n="51" d="100"/>
        </p:scale>
        <p:origin x="-1464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C7506-3B1C-46EE-A74E-87364435DED2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256AF-E1B6-4A9C-89F9-514576170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0C250-6432-4311-875C-D3B0B990EE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3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9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0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0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8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9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0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2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1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7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9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5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21273-F1C1-42EA-BA25-6F1FA7462ADB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C6D99-B60C-47D4-A46B-41BD42F39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555"/>
            <a:ext cx="12191999" cy="84038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96078" y="1625103"/>
            <a:ext cx="3845490" cy="2442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b="1" smtClean="0">
              <a:ln w="1016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331372" y="939452"/>
            <a:ext cx="7974903" cy="4784942"/>
            <a:chOff x="2331372" y="939452"/>
            <a:chExt cx="7974903" cy="47849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72" y="939452"/>
              <a:ext cx="7974903" cy="478494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396078" y="1625103"/>
              <a:ext cx="3845490" cy="24425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b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4396078" y="1625103"/>
            <a:ext cx="3845490" cy="2442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b="1" smtClean="0">
              <a:ln w="1016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-763555"/>
            <a:ext cx="12191999" cy="8228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3632" y="1581667"/>
            <a:ext cx="2710099" cy="836586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utoShape 56"/>
          <p:cNvSpPr>
            <a:spLocks noChangeArrowheads="1"/>
          </p:cNvSpPr>
          <p:nvPr/>
        </p:nvSpPr>
        <p:spPr bwMode="auto">
          <a:xfrm>
            <a:off x="6606860" y="5182284"/>
            <a:ext cx="1892754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6611623" y="4436159"/>
            <a:ext cx="1887991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3060433" y="3244212"/>
            <a:ext cx="5939641" cy="762000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অ্যালগরিদমের প্রথম ধাপ কোণ?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3506616" y="4436158"/>
            <a:ext cx="208354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3506616" y="5182284"/>
            <a:ext cx="208354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3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555"/>
            <a:ext cx="12191999" cy="822804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A562-DB06-429E-8B3A-FE69C79430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1581" y="1229390"/>
            <a:ext cx="291773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5400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1581" y="2429720"/>
            <a:ext cx="1712386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“‍ক”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1581" y="3076050"/>
            <a:ext cx="9470931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ফারেনহাইট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সেন্টিগ্রেট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রুপান্তরের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1581" y="4323936"/>
            <a:ext cx="1938108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“‍খ”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1581" y="4922709"/>
            <a:ext cx="94709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গ.সা.গু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 লিখ।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2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555"/>
            <a:ext cx="12191999" cy="822804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203616" y="1175794"/>
            <a:ext cx="5195755" cy="3397415"/>
            <a:chOff x="7008812" y="287621"/>
            <a:chExt cx="4736576" cy="2653681"/>
          </a:xfrm>
        </p:grpSpPr>
        <p:sp>
          <p:nvSpPr>
            <p:cNvPr id="5" name="Cloud Callout 4"/>
            <p:cNvSpPr/>
            <p:nvPr/>
          </p:nvSpPr>
          <p:spPr>
            <a:xfrm>
              <a:off x="8530933" y="287621"/>
              <a:ext cx="2302650" cy="91440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815882" y="432580"/>
              <a:ext cx="1845419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BD" sz="4400" b="1" dirty="0">
                  <a:ln w="1905"/>
                  <a:gradFill>
                    <a:gsLst>
                      <a:gs pos="0">
                        <a:srgbClr val="7D3C4A">
                          <a:shade val="20000"/>
                          <a:satMod val="200000"/>
                        </a:srgbClr>
                      </a:gs>
                      <a:gs pos="78000">
                        <a:srgbClr val="7D3C4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D3C4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008812" y="1383136"/>
              <a:ext cx="4736576" cy="1558166"/>
              <a:chOff x="1338309" y="1075881"/>
              <a:chExt cx="5867400" cy="12954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338309" y="1075881"/>
                <a:ext cx="5867400" cy="1295400"/>
                <a:chOff x="1371600" y="1371600"/>
                <a:chExt cx="6453882" cy="1989517"/>
              </a:xfrm>
            </p:grpSpPr>
            <p:pic>
              <p:nvPicPr>
                <p:cNvPr id="12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880610" y="1447800"/>
                  <a:ext cx="1074800" cy="18271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1210" y="1371600"/>
                  <a:ext cx="2954272" cy="198951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perspectiveHeroicExtremeLeftFacing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447800"/>
                  <a:ext cx="2432810" cy="1725121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isometricOffAxis1Right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1" name="Straight Connector 10"/>
              <p:cNvCxnSpPr/>
              <p:nvPr/>
            </p:nvCxnSpPr>
            <p:spPr>
              <a:xfrm>
                <a:off x="2379373" y="2362200"/>
                <a:ext cx="3411827" cy="908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/>
          <p:cNvSpPr txBox="1"/>
          <p:nvPr/>
        </p:nvSpPr>
        <p:spPr>
          <a:xfrm>
            <a:off x="3424200" y="5229484"/>
            <a:ext cx="5340441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অ্যালগরিদম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427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555"/>
            <a:ext cx="12191999" cy="82280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3442" y="4749814"/>
            <a:ext cx="873681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smtClean="0">
                <a:latin typeface="NikoshBAN" pitchFamily="2" charset="0"/>
                <a:cs typeface="NikoshBAN" pitchFamily="2" charset="0"/>
              </a:rPr>
              <a:t>অ্যালগরিদম এর সুবিধা সমূহ ব্যাখ্যা কর।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63" y="1572903"/>
            <a:ext cx="5231411" cy="2622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77636" y="1397759"/>
            <a:ext cx="3722517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bn-BD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6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762000"/>
            <a:ext cx="12193588" cy="822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31" y="242595"/>
            <a:ext cx="6699386" cy="614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8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555"/>
            <a:ext cx="12191999" cy="822804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726147" y="528288"/>
            <a:ext cx="2443829" cy="78319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smtClean="0">
                <a:ln w="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4000" b="1" cap="none" spc="50">
              <a:ln w="0">
                <a:solidFill>
                  <a:srgbClr val="002060"/>
                </a:solidFill>
              </a:ln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08991" y="1885075"/>
            <a:ext cx="4002253" cy="312202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mtClean="0"/>
          </a:p>
          <a:p>
            <a:pPr algn="ctr"/>
            <a:endParaRPr lang="bn-IN"/>
          </a:p>
          <a:p>
            <a:pPr algn="ctr"/>
            <a:endParaRPr lang="bn-IN" smtClean="0"/>
          </a:p>
          <a:p>
            <a:pPr algn="ctr"/>
            <a:endParaRPr lang="bn-IN" b="1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কৃষ্ণ চন্দ্র</a:t>
            </a:r>
            <a:r>
              <a:rPr lang="en-US" sz="3200" b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ভৌমিক</a:t>
            </a:r>
            <a:endParaRPr lang="bn-IN" sz="3200" b="1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mtClean="0">
                <a:solidFill>
                  <a:srgbClr val="002060"/>
                </a:solidFill>
              </a:rPr>
              <a:t>আইসিটি শিক্ষক</a:t>
            </a:r>
          </a:p>
          <a:p>
            <a:pPr algn="ctr"/>
            <a:r>
              <a:rPr lang="en-US" smtClean="0">
                <a:solidFill>
                  <a:srgbClr val="002060"/>
                </a:solidFill>
              </a:rPr>
              <a:t>মুদাফরগঞ্জ আলী নওয়াব উচ্চ বিদ্যালয় ও কলেজ</a:t>
            </a:r>
          </a:p>
          <a:p>
            <a:pPr algn="ctr"/>
            <a:r>
              <a:rPr lang="en-US" smtClean="0">
                <a:solidFill>
                  <a:srgbClr val="002060"/>
                </a:solidFill>
              </a:rPr>
              <a:t>মোবাইল </a:t>
            </a:r>
            <a:r>
              <a:rPr lang="en-US" err="1" smtClean="0">
                <a:solidFill>
                  <a:srgbClr val="002060"/>
                </a:solidFill>
              </a:rPr>
              <a:t>নং</a:t>
            </a:r>
            <a:r>
              <a:rPr lang="en-US" smtClean="0">
                <a:solidFill>
                  <a:srgbClr val="002060"/>
                </a:solidFill>
              </a:rPr>
              <a:t>-01716515941</a:t>
            </a:r>
          </a:p>
          <a:p>
            <a:r>
              <a:rPr lang="bn-IN" sz="1400" smtClean="0">
                <a:solidFill>
                  <a:srgbClr val="002060"/>
                </a:solidFill>
              </a:rPr>
              <a:t>     </a:t>
            </a:r>
            <a:r>
              <a:rPr lang="en-US" sz="1400" smtClean="0">
                <a:solidFill>
                  <a:srgbClr val="002060"/>
                </a:solidFill>
              </a:rPr>
              <a:t>Email: </a:t>
            </a:r>
            <a:r>
              <a:rPr lang="en-US" sz="1400" err="1" smtClean="0">
                <a:solidFill>
                  <a:srgbClr val="002060"/>
                </a:solidFill>
              </a:rPr>
              <a:t>cumilla3500@gmail.com</a:t>
            </a:r>
            <a:endParaRPr lang="bn-IN" sz="140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4366" y="2110324"/>
            <a:ext cx="5297781" cy="249299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Webdings" pitchFamily="18" charset="2"/>
                <a:cs typeface="NikoshBAN" panose="02000000000000000000" pitchFamily="2" charset="0"/>
              </a:rPr>
              <a:t>বিষয়:</a:t>
            </a:r>
            <a:r>
              <a:rPr lang="bn-IN" sz="3200" b="1">
                <a:solidFill>
                  <a:schemeClr val="tx1"/>
                </a:solidFill>
                <a:latin typeface="Webdings" pitchFamily="18" charset="2"/>
                <a:cs typeface="NikoshBAN" panose="02000000000000000000" pitchFamily="2" charset="0"/>
              </a:rPr>
              <a:t> </a:t>
            </a:r>
            <a:r>
              <a:rPr lang="en-SG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প্রোগ্রামিং</a:t>
            </a:r>
            <a:endParaRPr lang="bn-IN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smtClean="0">
                <a:solidFill>
                  <a:schemeClr val="tx1"/>
                </a:solidFill>
                <a:latin typeface="Webdings" pitchFamily="18" charset="2"/>
                <a:cs typeface="NikoshBAN" panose="02000000000000000000" pitchFamily="2" charset="0"/>
              </a:rPr>
              <a:t>শ্রেণিঃ</a:t>
            </a:r>
            <a:r>
              <a:rPr lang="en-SG" sz="3200" smtClean="0">
                <a:solidFill>
                  <a:schemeClr val="tx1"/>
                </a:solidFill>
                <a:latin typeface="Webdings" pitchFamily="18" charset="2"/>
                <a:cs typeface="NikoshBAN" panose="02000000000000000000" pitchFamily="2" charset="0"/>
              </a:rPr>
              <a:t> একাদশ</a:t>
            </a:r>
            <a:endParaRPr lang="en-US" sz="3200">
              <a:solidFill>
                <a:schemeClr val="tx1"/>
              </a:solidFill>
              <a:latin typeface="Webdings" pitchFamily="18" charset="2"/>
              <a:cs typeface="NikoshBAN" panose="02000000000000000000" pitchFamily="2" charset="0"/>
            </a:endParaRPr>
          </a:p>
          <a:p>
            <a:pPr algn="ctr"/>
            <a:r>
              <a:rPr lang="en-US" sz="3200" smtClean="0">
                <a:solidFill>
                  <a:schemeClr val="tx1"/>
                </a:solidFill>
                <a:latin typeface="Webdings" pitchFamily="18" charset="2"/>
                <a:cs typeface="NikoshBAN" panose="02000000000000000000" pitchFamily="2" charset="0"/>
              </a:rPr>
              <a:t>অধ্যায়ঃ</a:t>
            </a:r>
            <a:r>
              <a:rPr lang="bn-IN" sz="3200">
                <a:solidFill>
                  <a:schemeClr val="tx1"/>
                </a:solidFill>
                <a:latin typeface="Webdings" pitchFamily="18" charset="2"/>
                <a:cs typeface="NikoshBAN" panose="02000000000000000000" pitchFamily="2" charset="0"/>
              </a:rPr>
              <a:t> –</a:t>
            </a:r>
            <a:r>
              <a:rPr lang="en-US" sz="3200" smtClean="0">
                <a:solidFill>
                  <a:schemeClr val="tx1"/>
                </a:solidFill>
                <a:latin typeface="Webdings" pitchFamily="18" charset="2"/>
                <a:cs typeface="NikoshBAN" panose="02000000000000000000" pitchFamily="2" charset="0"/>
              </a:rPr>
              <a:t> দ্বিতীয়</a:t>
            </a:r>
            <a:r>
              <a:rPr lang="en-US" sz="3200">
                <a:solidFill>
                  <a:schemeClr val="tx1"/>
                </a:solidFill>
                <a:latin typeface="Webdings" pitchFamily="18" charset="2"/>
                <a:cs typeface="NikoshBAN" panose="02000000000000000000" pitchFamily="2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(অ্যালগরিদম)</a:t>
            </a:r>
            <a:endParaRPr lang="bn-IN" sz="3200" smtClean="0">
              <a:solidFill>
                <a:schemeClr val="tx1"/>
              </a:solidFill>
              <a:latin typeface="Webdings" pitchFamily="18" charset="2"/>
              <a:cs typeface="NikoshBAN" panose="02000000000000000000" pitchFamily="2" charset="0"/>
            </a:endParaRPr>
          </a:p>
          <a:p>
            <a:pPr algn="ctr"/>
            <a:r>
              <a:rPr lang="bn-IN" sz="3200" smtClean="0">
                <a:solidFill>
                  <a:schemeClr val="tx1"/>
                </a:solidFill>
                <a:latin typeface="Webdings" pitchFamily="18" charset="2"/>
                <a:cs typeface="NikoshBAN" panose="02000000000000000000" pitchFamily="2" charset="0"/>
              </a:rPr>
              <a:t>সময়ঃ ৫০ মিনিট।</a:t>
            </a:r>
          </a:p>
          <a:p>
            <a:pPr algn="ctr"/>
            <a:r>
              <a:rPr lang="bn-IN" sz="2800" smtClean="0">
                <a:solidFill>
                  <a:schemeClr val="tx1"/>
                </a:solidFill>
                <a:latin typeface="Webdings" pitchFamily="18" charset="2"/>
                <a:cs typeface="NikoshBAN" panose="02000000000000000000" pitchFamily="2" charset="0"/>
              </a:rPr>
              <a:t> তারিখঃ </a:t>
            </a:r>
            <a:r>
              <a:rPr lang="en-US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০7/০৪/২০২১</a:t>
            </a:r>
            <a:r>
              <a:rPr lang="bn-IN" sz="24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bn-IN" sz="2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58" y="1377419"/>
            <a:ext cx="1806518" cy="171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813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4894"/>
            <a:ext cx="12191999" cy="82280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" b="16589"/>
          <a:stretch/>
        </p:blipFill>
        <p:spPr>
          <a:xfrm>
            <a:off x="4720698" y="3369129"/>
            <a:ext cx="6534871" cy="3114052"/>
          </a:xfrm>
          <a:prstGeom prst="rect">
            <a:avLst/>
          </a:prstGeom>
        </p:spPr>
      </p:pic>
      <p:pic>
        <p:nvPicPr>
          <p:cNvPr id="1026" name="Picture 2" descr="http://djjr-courses.wdfiles.com/local--files/225:flow-charts-in-excel-and-word/simple-flowchart-exampl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3" y="194134"/>
            <a:ext cx="3798034" cy="6560561"/>
          </a:xfrm>
          <a:prstGeom prst="rect">
            <a:avLst/>
          </a:prstGeom>
          <a:noFill/>
          <a:extLst/>
        </p:spPr>
      </p:pic>
      <p:sp>
        <p:nvSpPr>
          <p:cNvPr id="7" name="Rectangle 6"/>
          <p:cNvSpPr/>
          <p:nvPr/>
        </p:nvSpPr>
        <p:spPr>
          <a:xfrm>
            <a:off x="8941906" y="4443499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3600" b="1" dirty="0" err="1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2409" y="778005"/>
            <a:ext cx="5339373" cy="984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555"/>
            <a:ext cx="12191999" cy="82280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16400" y="1222224"/>
            <a:ext cx="720475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059" y="2657764"/>
            <a:ext cx="359104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অ্যালগরিদম</a:t>
            </a:r>
            <a:endParaRPr lang="en-US" sz="7200" b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3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555"/>
            <a:ext cx="12191999" cy="82280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9489" y="2082628"/>
            <a:ext cx="846454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অ্যালগরিদম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IN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অ্যালগরিদম তৈরির নিয়মাবলি ব্যাখ্যা করতে পারবে।</a:t>
            </a:r>
          </a:p>
          <a:p>
            <a:r>
              <a:rPr lang="en-US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3। অ্যালগরিদম এর সুবিধা বর্ণনা করতে  পারবে।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2933" y="774578"/>
            <a:ext cx="612699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800" b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78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555"/>
            <a:ext cx="12191999" cy="82280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5636" y="1088221"/>
            <a:ext cx="1066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একটি নির্দিষ্ট সমস্যা সমাধানের জন্য যুক্তিসম্মত ও ধাপে ধাপে সমাধান করার যে পদ্ধতি, তাকে অ্যালগরিদম বলা হয়। কোনো সমস্যাকে কম্পিউটার প্রোগ্রামিং দ্বারা সমাধান করার পূর্বে কাগজে-কলমে সমাধান করার জন্যই অ্যালগরিদম ব্যবহার করা হয়।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415636" y="168311"/>
            <a:ext cx="3164741" cy="726082"/>
          </a:xfrm>
          <a:prstGeom prst="chevron">
            <a:avLst>
              <a:gd name="adj" fmla="val 39600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50"/>
            </a:solidFill>
          </a:ln>
          <a:extLst/>
        </p:spPr>
        <p:txBody>
          <a:bodyPr wrap="none" lIns="91418" tIns="45710" rIns="91418" bIns="45710" anchor="ctr"/>
          <a:lstStyle>
            <a:lvl1pPr marL="241300" indent="-241300" defTabSz="642938">
              <a:spcBef>
                <a:spcPct val="20000"/>
              </a:spcBef>
              <a:buChar char="•"/>
              <a:defRPr sz="23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420688" defTabSz="642938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500063" defTabSz="642938">
              <a:spcBef>
                <a:spcPct val="20000"/>
              </a:spcBef>
              <a:buChar char="•"/>
              <a:defRPr sz="17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635000" defTabSz="642938">
              <a:spcBef>
                <a:spcPct val="20000"/>
              </a:spcBef>
              <a:buChar char="–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771525" defTabSz="642938">
              <a:spcBef>
                <a:spcPct val="20000"/>
              </a:spcBef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771525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771525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771525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771525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sz="44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</a:t>
            </a:r>
            <a:endParaRPr lang="as-IN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256" y="2715491"/>
            <a:ext cx="3338944" cy="3506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74514" y="6222244"/>
            <a:ext cx="1709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আল খারিজমী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637" y="3230139"/>
            <a:ext cx="7148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 গনিতবিদ </a:t>
            </a:r>
            <a:r>
              <a:rPr lang="as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‘আল খারিজমী’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নাম </a:t>
            </a:r>
            <a:r>
              <a:rPr lang="as-IN" sz="360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 </a:t>
            </a:r>
            <a:r>
              <a:rPr lang="as-IN" sz="360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 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নামকরন করা হয়েছে।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4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555"/>
            <a:ext cx="12191999" cy="82280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6811" y="2357185"/>
            <a:ext cx="10668000" cy="39395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fontAlgn="base">
              <a:buFont typeface="Wingdings" pitchFamily="2" charset="2"/>
              <a:buChar char="v"/>
            </a:pPr>
            <a:r>
              <a:rPr lang="en-US" sz="2500" smtClean="0">
                <a:solidFill>
                  <a:srgbClr val="00B0F0"/>
                </a:solidFill>
              </a:rPr>
              <a:t>১</a:t>
            </a:r>
            <a:r>
              <a:rPr lang="en-US" sz="2500">
                <a:solidFill>
                  <a:srgbClr val="00B0F0"/>
                </a:solidFill>
              </a:rPr>
              <a:t>। </a:t>
            </a:r>
            <a:r>
              <a:rPr lang="en-US" sz="2500" smtClean="0">
                <a:solidFill>
                  <a:srgbClr val="00B0F0"/>
                </a:solidFill>
              </a:rPr>
              <a:t>অ্যালগরিদম </a:t>
            </a:r>
            <a:r>
              <a:rPr lang="en-US" sz="2500">
                <a:solidFill>
                  <a:srgbClr val="00B0F0"/>
                </a:solidFill>
              </a:rPr>
              <a:t>সহজবোধ্য হতে হবে।</a:t>
            </a:r>
          </a:p>
          <a:p>
            <a:pPr marL="457200" indent="-457200" fontAlgn="base">
              <a:buFont typeface="Wingdings" pitchFamily="2" charset="2"/>
              <a:buChar char="v"/>
            </a:pPr>
            <a:r>
              <a:rPr lang="en-US" sz="2500">
                <a:solidFill>
                  <a:srgbClr val="00B0F0"/>
                </a:solidFill>
              </a:rPr>
              <a:t>২। ইনপুট এবং আউটপুট স্পষ্টভাবে নির্ধারন করতে হবে।</a:t>
            </a:r>
          </a:p>
          <a:p>
            <a:pPr marL="457200" indent="-457200" fontAlgn="base">
              <a:buFont typeface="Wingdings" pitchFamily="2" charset="2"/>
              <a:buChar char="v"/>
            </a:pPr>
            <a:r>
              <a:rPr lang="en-US" sz="2500">
                <a:solidFill>
                  <a:srgbClr val="00B0F0"/>
                </a:solidFill>
              </a:rPr>
              <a:t>৩। </a:t>
            </a:r>
            <a:r>
              <a:rPr lang="en-US" sz="2500" smtClean="0">
                <a:solidFill>
                  <a:srgbClr val="00B0F0"/>
                </a:solidFill>
              </a:rPr>
              <a:t>অ্যালগরিদমের </a:t>
            </a:r>
            <a:r>
              <a:rPr lang="en-US" sz="2500">
                <a:solidFill>
                  <a:srgbClr val="00B0F0"/>
                </a:solidFill>
              </a:rPr>
              <a:t>কোন ধাপের পুনরাবৃত্তি হবে না এবং প্রত্যেকটি ধাপ স্পষ্ট হতে হবে যাতে সহজে বুঝা যায়।</a:t>
            </a:r>
          </a:p>
          <a:p>
            <a:pPr marL="457200" indent="-457200" fontAlgn="base">
              <a:buFont typeface="Wingdings" pitchFamily="2" charset="2"/>
              <a:buChar char="v"/>
            </a:pPr>
            <a:r>
              <a:rPr lang="en-US" sz="2500">
                <a:solidFill>
                  <a:srgbClr val="00B0F0"/>
                </a:solidFill>
              </a:rPr>
              <a:t>৪। প্রত্যেকটি ধাপের লজিক্যাল </a:t>
            </a:r>
            <a:r>
              <a:rPr lang="bn-IN" sz="2500">
                <a:solidFill>
                  <a:srgbClr val="00B0F0"/>
                </a:solidFill>
              </a:rPr>
              <a:t>ক্রম</a:t>
            </a:r>
            <a:r>
              <a:rPr lang="en-US" sz="2500">
                <a:solidFill>
                  <a:srgbClr val="00B0F0"/>
                </a:solidFill>
              </a:rPr>
              <a:t> থাকতে হবে।</a:t>
            </a:r>
          </a:p>
          <a:p>
            <a:pPr marL="457200" indent="-457200" fontAlgn="base">
              <a:buFont typeface="Wingdings" pitchFamily="2" charset="2"/>
              <a:buChar char="v"/>
            </a:pPr>
            <a:r>
              <a:rPr lang="en-US" sz="2500">
                <a:solidFill>
                  <a:srgbClr val="00B0F0"/>
                </a:solidFill>
              </a:rPr>
              <a:t>৫। সসীম সংখ্যক ধাপে সমস্যার সমাধান হতে হবে।</a:t>
            </a:r>
          </a:p>
          <a:p>
            <a:pPr marL="457200" indent="-457200" fontAlgn="base">
              <a:buFont typeface="Wingdings" pitchFamily="2" charset="2"/>
              <a:buChar char="v"/>
            </a:pPr>
            <a:r>
              <a:rPr lang="en-US" sz="2500">
                <a:solidFill>
                  <a:srgbClr val="00B0F0"/>
                </a:solidFill>
              </a:rPr>
              <a:t>৬। অ্যালগোরিদম ব্যাপকভাবে প্রয়োগ উপযোগী হতে হবে।</a:t>
            </a:r>
          </a:p>
          <a:p>
            <a:pPr marL="457200" indent="-457200" fontAlgn="base">
              <a:buFont typeface="Wingdings" pitchFamily="2" charset="2"/>
              <a:buChar char="v"/>
            </a:pPr>
            <a:r>
              <a:rPr lang="en-US" sz="2500">
                <a:solidFill>
                  <a:srgbClr val="00B0F0"/>
                </a:solidFill>
              </a:rPr>
              <a:t>৭। অ্যালগোরিদমে কোন কম্পিউটার কোড থাকা যাবে না বা লিখতে কোন প্রোগ্রামিং ভাষা ব্যবহার করা যাবে না। বরং </a:t>
            </a:r>
            <a:r>
              <a:rPr lang="en-US" sz="2500" smtClean="0">
                <a:solidFill>
                  <a:srgbClr val="00B0F0"/>
                </a:solidFill>
              </a:rPr>
              <a:t>অ্যালগরিদম </a:t>
            </a:r>
            <a:r>
              <a:rPr lang="en-US" sz="2500">
                <a:solidFill>
                  <a:srgbClr val="00B0F0"/>
                </a:solidFill>
              </a:rPr>
              <a:t>এমনভাবে লিখতে হবে যা একই ধরণের প্রোগ্রামিং ভাষার জন্য ব্যবহার করা যায়।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794731" y="1232810"/>
            <a:ext cx="5222905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অ্যালগরিদম </a:t>
            </a:r>
            <a:r>
              <a:rPr lang="en-US" sz="3600" b="1">
                <a:solidFill>
                  <a:srgbClr val="FF0000"/>
                </a:solidFill>
              </a:rPr>
              <a:t>তৈরির শর্ত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5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555"/>
            <a:ext cx="12191999" cy="82280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6811" y="2375846"/>
            <a:ext cx="10668000" cy="31700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fontAlgn="base">
              <a:buFont typeface="Wingdings" pitchFamily="2" charset="2"/>
              <a:buChar char="v"/>
            </a:pPr>
            <a:r>
              <a:rPr lang="en-US" sz="2500"/>
              <a:t>এটি </a:t>
            </a:r>
            <a:r>
              <a:rPr lang="bn-IN" sz="2500"/>
              <a:t>একটি ধাপ-ভিত্তিক উপস্থাপনা ফলে </a:t>
            </a:r>
            <a:r>
              <a:rPr lang="en-US" sz="2500"/>
              <a:t>সহজে প্রোগ্রামের উদ্দেশ্য বোঝা যায়। </a:t>
            </a:r>
            <a:endParaRPr lang="en-US" sz="2500" smtClean="0"/>
          </a:p>
          <a:p>
            <a:pPr marL="457200" indent="-457200" fontAlgn="base">
              <a:buFont typeface="Wingdings" pitchFamily="2" charset="2"/>
              <a:buChar char="v"/>
            </a:pPr>
            <a:r>
              <a:rPr lang="bn-IN" sz="2500"/>
              <a:t>একটি </a:t>
            </a:r>
            <a:r>
              <a:rPr lang="bn-IN" sz="2500" smtClean="0"/>
              <a:t>অ্যালগরিদম </a:t>
            </a:r>
            <a:r>
              <a:rPr lang="bn-IN" sz="2500"/>
              <a:t>একটি নির্দিষ্ট পদ্ধতি ব্যবহার করে। </a:t>
            </a:r>
            <a:endParaRPr lang="en-US" sz="2500" smtClean="0"/>
          </a:p>
          <a:p>
            <a:pPr marL="457200" indent="-457200" fontAlgn="base">
              <a:buFont typeface="Wingdings" pitchFamily="2" charset="2"/>
              <a:buChar char="v"/>
            </a:pPr>
            <a:r>
              <a:rPr lang="bn-IN" sz="2500"/>
              <a:t>এটি কোনও প্রোগ্রামিং ভাষার উপর নির্ভরশীল নয়</a:t>
            </a:r>
            <a:r>
              <a:rPr lang="en-US" sz="2500"/>
              <a:t>, </a:t>
            </a:r>
            <a:r>
              <a:rPr lang="bn-IN" sz="2500"/>
              <a:t>তাই প্রোগ্রামিং জ্ঞান ছাড়াই যেকারো পক্ষে এটি বোঝা সহজ।</a:t>
            </a:r>
            <a:endParaRPr lang="en-US" sz="2500" smtClean="0"/>
          </a:p>
          <a:p>
            <a:pPr marL="457200" indent="-457200" fontAlgn="base">
              <a:buFont typeface="Wingdings" pitchFamily="2" charset="2"/>
              <a:buChar char="v"/>
            </a:pPr>
            <a:r>
              <a:rPr lang="bn-IN" sz="2500"/>
              <a:t>একটি </a:t>
            </a:r>
            <a:r>
              <a:rPr lang="bn-IN" sz="2500" smtClean="0"/>
              <a:t>অ্যালগরিদমের </a:t>
            </a:r>
            <a:r>
              <a:rPr lang="bn-IN" sz="2500"/>
              <a:t>প্রতিটি ধাপের নিজস্ব লজিকাল ক্রম আছে তাই এটি ডিবাগ করা সহজ</a:t>
            </a:r>
            <a:r>
              <a:rPr lang="bn-IN" sz="2500" smtClean="0"/>
              <a:t>।</a:t>
            </a:r>
            <a:endParaRPr lang="en-US" sz="2500" smtClean="0"/>
          </a:p>
          <a:p>
            <a:pPr marL="457200" indent="-457200" fontAlgn="base">
              <a:buFont typeface="Wingdings" pitchFamily="2" charset="2"/>
              <a:buChar char="v"/>
            </a:pPr>
            <a:r>
              <a:rPr lang="en-US" sz="2500"/>
              <a:t>প্রোগ্রাম পরিবর্তন ও পরিবর্ধনে সহায়তা করে</a:t>
            </a:r>
            <a:r>
              <a:rPr lang="en-US" sz="2500" smtClean="0"/>
              <a:t>।</a:t>
            </a:r>
            <a:endParaRPr lang="en-US" sz="2500" smtClean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94731" y="1251471"/>
            <a:ext cx="5913798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অ্যালগরিদমের সুবিধা সমূহ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7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555"/>
            <a:ext cx="12191999" cy="82280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9233" y="2077270"/>
            <a:ext cx="9008283" cy="40318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en-US" sz="3200" b="1"/>
              <a:t>দুটি সংখ্যার গড় নির্ণয়ের </a:t>
            </a:r>
            <a:r>
              <a:rPr lang="en-US" sz="3200" b="1" smtClean="0"/>
              <a:t>অ্যালগরিদমঃ</a:t>
            </a:r>
            <a:r>
              <a:rPr lang="en-US" sz="3200" b="1"/>
              <a:t> </a:t>
            </a:r>
            <a:endParaRPr lang="en-US" sz="3200" b="1" smtClean="0"/>
          </a:p>
          <a:p>
            <a:pPr fontAlgn="base"/>
            <a:endParaRPr lang="en-US" sz="3200"/>
          </a:p>
          <a:p>
            <a:pPr fontAlgn="base"/>
            <a:r>
              <a:rPr lang="en-US" sz="3200" b="1"/>
              <a:t>ধাপ-১:</a:t>
            </a:r>
            <a:r>
              <a:rPr lang="en-US" sz="3200"/>
              <a:t> শুরু</a:t>
            </a:r>
          </a:p>
          <a:p>
            <a:pPr fontAlgn="base"/>
            <a:r>
              <a:rPr lang="en-US" sz="3200" b="1"/>
              <a:t>ধাপ-২:</a:t>
            </a:r>
            <a:r>
              <a:rPr lang="en-US" sz="3200"/>
              <a:t> a ও b এর মান গ্রহণ</a:t>
            </a:r>
          </a:p>
          <a:p>
            <a:pPr fontAlgn="base"/>
            <a:r>
              <a:rPr lang="en-US" sz="3200" b="1"/>
              <a:t>ধাপ-৩:</a:t>
            </a:r>
            <a:r>
              <a:rPr lang="en-US" sz="3200"/>
              <a:t> avg = (a+b)/2 নির্নয়</a:t>
            </a:r>
          </a:p>
          <a:p>
            <a:pPr fontAlgn="base"/>
            <a:r>
              <a:rPr lang="en-US" sz="3200" b="1"/>
              <a:t>ধাপ-৪:</a:t>
            </a:r>
            <a:r>
              <a:rPr lang="en-US" sz="3200"/>
              <a:t> avg এর মান প্রদর্শন</a:t>
            </a:r>
          </a:p>
          <a:p>
            <a:pPr fontAlgn="base"/>
            <a:r>
              <a:rPr lang="en-US" sz="3200" b="1"/>
              <a:t>ধাপ-৫:</a:t>
            </a:r>
            <a:r>
              <a:rPr lang="en-US" sz="3200"/>
              <a:t> শেষ</a:t>
            </a:r>
          </a:p>
          <a:p>
            <a:pPr fontAlgn="base"/>
            <a:endParaRPr lang="en-US" sz="3200" smtClean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9460" y="1008878"/>
            <a:ext cx="5386411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অ্যালগরিদমের উদাহরণ 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7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1510</TotalTime>
  <Words>260</Words>
  <Application>Microsoft Office PowerPoint</Application>
  <PresentationFormat>Custom</PresentationFormat>
  <Paragraphs>68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</dc:creator>
  <cp:lastModifiedBy>HP</cp:lastModifiedBy>
  <cp:revision>409</cp:revision>
  <dcterms:created xsi:type="dcterms:W3CDTF">2016-06-02T06:44:34Z</dcterms:created>
  <dcterms:modified xsi:type="dcterms:W3CDTF">2021-04-07T12:01:39Z</dcterms:modified>
</cp:coreProperties>
</file>