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81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9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4-06T19:45:13.727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E42F7-892B-4B2C-B8F8-27D9F9E3A877}" type="doc">
      <dgm:prSet loTypeId="urn:microsoft.com/office/officeart/2005/8/layout/target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0FFE4B-41A7-4908-BB8F-FC1F64A288A2}">
      <dgm:prSet/>
      <dgm:spPr>
        <a:scene3d>
          <a:camera prst="orthographicFront"/>
          <a:lightRig rig="threePt" dir="t"/>
        </a:scene3d>
        <a:sp3d contourW="12700">
          <a:contourClr>
            <a:srgbClr val="C00000"/>
          </a:contourClr>
        </a:sp3d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</a:rPr>
            <a:t>See You Next Class </a:t>
          </a:r>
          <a:endParaRPr lang="en-US" b="1" dirty="0">
            <a:solidFill>
              <a:schemeClr val="bg1"/>
            </a:solidFill>
          </a:endParaRPr>
        </a:p>
      </dgm:t>
    </dgm:pt>
    <dgm:pt modelId="{E8F6E3BD-8711-4351-9E5C-473867CADA78}" type="parTrans" cxnId="{458E4B8C-9EB2-4771-AC80-5758CD7FB626}">
      <dgm:prSet/>
      <dgm:spPr/>
      <dgm:t>
        <a:bodyPr/>
        <a:lstStyle/>
        <a:p>
          <a:endParaRPr lang="en-US"/>
        </a:p>
      </dgm:t>
    </dgm:pt>
    <dgm:pt modelId="{D6553D86-C221-47F1-818D-046893174D53}" type="sibTrans" cxnId="{458E4B8C-9EB2-4771-AC80-5758CD7FB626}">
      <dgm:prSet/>
      <dgm:spPr/>
      <dgm:t>
        <a:bodyPr/>
        <a:lstStyle/>
        <a:p>
          <a:endParaRPr lang="en-US"/>
        </a:p>
      </dgm:t>
    </dgm:pt>
    <dgm:pt modelId="{F5A65B09-F7A0-456C-9D2C-6C39840FB8C3}">
      <dgm:prSet/>
      <dgm:spPr>
        <a:scene3d>
          <a:camera prst="orthographicFront"/>
          <a:lightRig rig="threePt" dir="t"/>
        </a:scene3d>
        <a:sp3d contourW="12700">
          <a:contourClr>
            <a:srgbClr val="C00000"/>
          </a:contourClr>
        </a:sp3d>
      </dgm:spPr>
      <dgm:t>
        <a:bodyPr/>
        <a:lstStyle/>
        <a:p>
          <a:pPr rtl="0"/>
          <a:r>
            <a:rPr lang="en-US" b="1" dirty="0" smtClean="0">
              <a:solidFill>
                <a:srgbClr val="FFFF00"/>
              </a:solidFill>
            </a:rPr>
            <a:t>Thank You</a:t>
          </a:r>
          <a:endParaRPr lang="en-US" b="1" dirty="0">
            <a:solidFill>
              <a:srgbClr val="FFFF00"/>
            </a:solidFill>
          </a:endParaRPr>
        </a:p>
      </dgm:t>
    </dgm:pt>
    <dgm:pt modelId="{AD4B96F2-57A6-4CC0-981D-99C6549F587A}" type="parTrans" cxnId="{0AF06CC0-887A-42FC-B45B-5338955196F9}">
      <dgm:prSet/>
      <dgm:spPr/>
      <dgm:t>
        <a:bodyPr/>
        <a:lstStyle/>
        <a:p>
          <a:endParaRPr lang="en-US"/>
        </a:p>
      </dgm:t>
    </dgm:pt>
    <dgm:pt modelId="{A4BCEC96-350A-4193-A538-BB0D6C359B9B}" type="sibTrans" cxnId="{0AF06CC0-887A-42FC-B45B-5338955196F9}">
      <dgm:prSet/>
      <dgm:spPr/>
      <dgm:t>
        <a:bodyPr/>
        <a:lstStyle/>
        <a:p>
          <a:endParaRPr lang="en-US"/>
        </a:p>
      </dgm:t>
    </dgm:pt>
    <dgm:pt modelId="{D36CBF56-1710-456C-A31E-B79E637E1E0F}" type="pres">
      <dgm:prSet presAssocID="{03AE42F7-892B-4B2C-B8F8-27D9F9E3A877}" presName="composite" presStyleCnt="0">
        <dgm:presLayoutVars>
          <dgm:chMax val="5"/>
          <dgm:dir/>
          <dgm:resizeHandles val="exact"/>
        </dgm:presLayoutVars>
      </dgm:prSet>
      <dgm:spPr/>
    </dgm:pt>
    <dgm:pt modelId="{604B80BD-B342-4B90-9031-859177F85540}" type="pres">
      <dgm:prSet presAssocID="{2A0FFE4B-41A7-4908-BB8F-FC1F64A288A2}" presName="circle1" presStyleLbl="lnNode1" presStyleIdx="0" presStyleCnt="2"/>
      <dgm:spPr>
        <a:scene3d>
          <a:camera prst="orthographicFront"/>
          <a:lightRig rig="threePt" dir="t"/>
        </a:scene3d>
        <a:sp3d contourW="12700">
          <a:contourClr>
            <a:srgbClr val="C00000"/>
          </a:contourClr>
        </a:sp3d>
      </dgm:spPr>
    </dgm:pt>
    <dgm:pt modelId="{F2EB0EDB-062E-468F-9D18-03AA26582862}" type="pres">
      <dgm:prSet presAssocID="{2A0FFE4B-41A7-4908-BB8F-FC1F64A288A2}" presName="text1" presStyleLbl="revTx" presStyleIdx="0" presStyleCnt="2" custLinFactNeighborY="10000">
        <dgm:presLayoutVars>
          <dgm:bulletEnabled val="1"/>
        </dgm:presLayoutVars>
      </dgm:prSet>
      <dgm:spPr/>
    </dgm:pt>
    <dgm:pt modelId="{D621A8DB-B748-464A-8237-9862E4ABFDA1}" type="pres">
      <dgm:prSet presAssocID="{2A0FFE4B-41A7-4908-BB8F-FC1F64A288A2}" presName="line1" presStyleLbl="callout" presStyleIdx="0" presStyleCnt="4"/>
      <dgm:spPr>
        <a:scene3d>
          <a:camera prst="orthographicFront"/>
          <a:lightRig rig="threePt" dir="t"/>
        </a:scene3d>
        <a:sp3d contourW="12700">
          <a:contourClr>
            <a:srgbClr val="C00000"/>
          </a:contourClr>
        </a:sp3d>
      </dgm:spPr>
    </dgm:pt>
    <dgm:pt modelId="{93E65AAD-766B-4040-AA07-3C1793AF182F}" type="pres">
      <dgm:prSet presAssocID="{2A0FFE4B-41A7-4908-BB8F-FC1F64A288A2}" presName="d1" presStyleLbl="callout" presStyleIdx="1" presStyleCnt="4"/>
      <dgm:spPr>
        <a:scene3d>
          <a:camera prst="orthographicFront"/>
          <a:lightRig rig="threePt" dir="t"/>
        </a:scene3d>
        <a:sp3d contourW="12700">
          <a:contourClr>
            <a:srgbClr val="C00000"/>
          </a:contourClr>
        </a:sp3d>
      </dgm:spPr>
    </dgm:pt>
    <dgm:pt modelId="{3C702816-7BA5-4F7C-AD96-A6F984B4BF54}" type="pres">
      <dgm:prSet presAssocID="{F5A65B09-F7A0-456C-9D2C-6C39840FB8C3}" presName="circle2" presStyleLbl="lnNode1" presStyleIdx="1" presStyleCnt="2" custLinFactNeighborY="-6250"/>
      <dgm:spPr>
        <a:scene3d>
          <a:camera prst="orthographicFront"/>
          <a:lightRig rig="threePt" dir="t"/>
        </a:scene3d>
        <a:sp3d contourW="12700">
          <a:contourClr>
            <a:srgbClr val="C00000"/>
          </a:contourClr>
        </a:sp3d>
      </dgm:spPr>
    </dgm:pt>
    <dgm:pt modelId="{29240A42-CFEC-400A-8C90-A7829A4793A1}" type="pres">
      <dgm:prSet presAssocID="{F5A65B09-F7A0-456C-9D2C-6C39840FB8C3}" presName="text2" presStyleLbl="revTx" presStyleIdx="1" presStyleCnt="2" custLinFactNeighborY="10000">
        <dgm:presLayoutVars>
          <dgm:bulletEnabled val="1"/>
        </dgm:presLayoutVars>
      </dgm:prSet>
      <dgm:spPr/>
    </dgm:pt>
    <dgm:pt modelId="{BB901394-4BF3-4D74-9A52-F9F191DDA38E}" type="pres">
      <dgm:prSet presAssocID="{F5A65B09-F7A0-456C-9D2C-6C39840FB8C3}" presName="line2" presStyleLbl="callout" presStyleIdx="2" presStyleCnt="4" custLinFactNeighborY="3"/>
      <dgm:spPr>
        <a:scene3d>
          <a:camera prst="orthographicFront"/>
          <a:lightRig rig="threePt" dir="t"/>
        </a:scene3d>
        <a:sp3d contourW="12700">
          <a:contourClr>
            <a:srgbClr val="C00000"/>
          </a:contourClr>
        </a:sp3d>
      </dgm:spPr>
      <dgm:t>
        <a:bodyPr/>
        <a:lstStyle/>
        <a:p>
          <a:endParaRPr lang="en-US"/>
        </a:p>
      </dgm:t>
    </dgm:pt>
    <dgm:pt modelId="{4782CBA3-0102-4033-A040-C528442EC8EC}" type="pres">
      <dgm:prSet presAssocID="{F5A65B09-F7A0-456C-9D2C-6C39840FB8C3}" presName="d2" presStyleLbl="callout" presStyleIdx="3" presStyleCnt="4"/>
      <dgm:spPr>
        <a:scene3d>
          <a:camera prst="orthographicFront"/>
          <a:lightRig rig="threePt" dir="t"/>
        </a:scene3d>
        <a:sp3d contourW="12700">
          <a:contourClr>
            <a:srgbClr val="C00000"/>
          </a:contourClr>
        </a:sp3d>
      </dgm:spPr>
    </dgm:pt>
  </dgm:ptLst>
  <dgm:cxnLst>
    <dgm:cxn modelId="{0AF06CC0-887A-42FC-B45B-5338955196F9}" srcId="{03AE42F7-892B-4B2C-B8F8-27D9F9E3A877}" destId="{F5A65B09-F7A0-456C-9D2C-6C39840FB8C3}" srcOrd="1" destOrd="0" parTransId="{AD4B96F2-57A6-4CC0-981D-99C6549F587A}" sibTransId="{A4BCEC96-350A-4193-A538-BB0D6C359B9B}"/>
    <dgm:cxn modelId="{A9B579BF-DE0A-48EF-8CD3-0DCE49956A89}" type="presOf" srcId="{2A0FFE4B-41A7-4908-BB8F-FC1F64A288A2}" destId="{F2EB0EDB-062E-468F-9D18-03AA26582862}" srcOrd="0" destOrd="0" presId="urn:microsoft.com/office/officeart/2005/8/layout/target1"/>
    <dgm:cxn modelId="{458E4B8C-9EB2-4771-AC80-5758CD7FB626}" srcId="{03AE42F7-892B-4B2C-B8F8-27D9F9E3A877}" destId="{2A0FFE4B-41A7-4908-BB8F-FC1F64A288A2}" srcOrd="0" destOrd="0" parTransId="{E8F6E3BD-8711-4351-9E5C-473867CADA78}" sibTransId="{D6553D86-C221-47F1-818D-046893174D53}"/>
    <dgm:cxn modelId="{943041E2-96DD-4B0F-B359-D8AF7EA021D3}" type="presOf" srcId="{03AE42F7-892B-4B2C-B8F8-27D9F9E3A877}" destId="{D36CBF56-1710-456C-A31E-B79E637E1E0F}" srcOrd="0" destOrd="0" presId="urn:microsoft.com/office/officeart/2005/8/layout/target1"/>
    <dgm:cxn modelId="{332425D2-13FA-4EF7-A41F-A89946482A84}" type="presOf" srcId="{F5A65B09-F7A0-456C-9D2C-6C39840FB8C3}" destId="{29240A42-CFEC-400A-8C90-A7829A4793A1}" srcOrd="0" destOrd="0" presId="urn:microsoft.com/office/officeart/2005/8/layout/target1"/>
    <dgm:cxn modelId="{03626CA9-91DE-40BB-B36D-932D5FB75211}" type="presParOf" srcId="{D36CBF56-1710-456C-A31E-B79E637E1E0F}" destId="{604B80BD-B342-4B90-9031-859177F85540}" srcOrd="0" destOrd="0" presId="urn:microsoft.com/office/officeart/2005/8/layout/target1"/>
    <dgm:cxn modelId="{F9BD763E-3195-4F13-A4D8-41E72ACA2C0B}" type="presParOf" srcId="{D36CBF56-1710-456C-A31E-B79E637E1E0F}" destId="{F2EB0EDB-062E-468F-9D18-03AA26582862}" srcOrd="1" destOrd="0" presId="urn:microsoft.com/office/officeart/2005/8/layout/target1"/>
    <dgm:cxn modelId="{DC548944-39EC-4B48-872C-B102B8369BB1}" type="presParOf" srcId="{D36CBF56-1710-456C-A31E-B79E637E1E0F}" destId="{D621A8DB-B748-464A-8237-9862E4ABFDA1}" srcOrd="2" destOrd="0" presId="urn:microsoft.com/office/officeart/2005/8/layout/target1"/>
    <dgm:cxn modelId="{FB3FEF76-8792-4F28-AACE-E53E8E9AAF62}" type="presParOf" srcId="{D36CBF56-1710-456C-A31E-B79E637E1E0F}" destId="{93E65AAD-766B-4040-AA07-3C1793AF182F}" srcOrd="3" destOrd="0" presId="urn:microsoft.com/office/officeart/2005/8/layout/target1"/>
    <dgm:cxn modelId="{B9F7064D-5F75-48F7-ADB9-C3C028155DFB}" type="presParOf" srcId="{D36CBF56-1710-456C-A31E-B79E637E1E0F}" destId="{3C702816-7BA5-4F7C-AD96-A6F984B4BF54}" srcOrd="4" destOrd="0" presId="urn:microsoft.com/office/officeart/2005/8/layout/target1"/>
    <dgm:cxn modelId="{082FED91-45E7-4AD7-B495-42845021E12A}" type="presParOf" srcId="{D36CBF56-1710-456C-A31E-B79E637E1E0F}" destId="{29240A42-CFEC-400A-8C90-A7829A4793A1}" srcOrd="5" destOrd="0" presId="urn:microsoft.com/office/officeart/2005/8/layout/target1"/>
    <dgm:cxn modelId="{0F8BC2B4-BF8D-4EAF-A6B8-C3DF648A26DE}" type="presParOf" srcId="{D36CBF56-1710-456C-A31E-B79E637E1E0F}" destId="{BB901394-4BF3-4D74-9A52-F9F191DDA38E}" srcOrd="6" destOrd="0" presId="urn:microsoft.com/office/officeart/2005/8/layout/target1"/>
    <dgm:cxn modelId="{2AA10738-27A1-4D5E-B9EC-E61C39467A8C}" type="presParOf" srcId="{D36CBF56-1710-456C-A31E-B79E637E1E0F}" destId="{4782CBA3-0102-4033-A040-C528442EC8EC}" srcOrd="7" destOrd="0" presId="urn:microsoft.com/office/officeart/2005/8/layout/target1"/>
  </dgm:cxnLst>
  <dgm:bg>
    <a:solidFill>
      <a:srgbClr val="00B0F0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689DF-ADF1-4592-B322-AD65D1E2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FD722-1564-4547-8F5F-BDD6E86E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3168-4B71-43E9-ADAF-B9580532F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5105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  <a:latin typeface="Algerian" pitchFamily="82" charset="0"/>
              </a:rPr>
              <a:t>Welcome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cademy Engraved LET" pitchFamily="2" charset="0"/>
              </a:rPr>
              <a:t>To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cademy Engraved LET" pitchFamily="2" charset="0"/>
              </a:rPr>
              <a:t>Online class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cademy Engraved LET" pitchFamily="2" charset="0"/>
              </a:rPr>
              <a:t>Organized by : </a:t>
            </a:r>
            <a:r>
              <a:rPr lang="en-US" sz="3600" b="1" dirty="0" err="1" smtClean="0">
                <a:solidFill>
                  <a:schemeClr val="bg1"/>
                </a:solidFill>
                <a:latin typeface="Academy Engraved LET" pitchFamily="2" charset="0"/>
              </a:rPr>
              <a:t>Shahid</a:t>
            </a:r>
            <a:r>
              <a:rPr lang="en-US" sz="3600" b="1" dirty="0" smtClean="0">
                <a:solidFill>
                  <a:schemeClr val="bg1"/>
                </a:solidFill>
                <a:latin typeface="Academy Engraved LET" pitchFamily="2" charset="0"/>
              </a:rPr>
              <a:t> Abdul Ali Academy.</a:t>
            </a:r>
          </a:p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cademy Engraved LET" pitchFamily="2" charset="0"/>
              </a:rPr>
              <a:t>Rangamati</a:t>
            </a:r>
            <a:r>
              <a:rPr lang="en-US" sz="3600" b="1" dirty="0" smtClean="0">
                <a:solidFill>
                  <a:schemeClr val="bg1"/>
                </a:solidFill>
                <a:latin typeface="Academy Engraved LET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cademy Engraved LET" pitchFamily="2" charset="0"/>
              </a:rPr>
              <a:t>Sadar</a:t>
            </a:r>
            <a:r>
              <a:rPr lang="en-US" sz="3600" b="1" dirty="0" smtClean="0">
                <a:solidFill>
                  <a:schemeClr val="bg1"/>
                </a:solidFill>
                <a:latin typeface="Academy Engraved LET" pitchFamily="2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cademy Engraved LET" pitchFamily="2" charset="0"/>
              </a:rPr>
              <a:t>Rangamati</a:t>
            </a:r>
            <a:endParaRPr lang="en-US" sz="3600" b="1" dirty="0">
              <a:solidFill>
                <a:schemeClr val="bg1"/>
              </a:solidFill>
              <a:latin typeface="Academy Engraved LET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05600" y="5943600"/>
            <a:ext cx="21336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07</a:t>
            </a:r>
            <a:r>
              <a:rPr lang="en-US" sz="2000" b="1" dirty="0" smtClean="0">
                <a:solidFill>
                  <a:schemeClr val="bg1"/>
                </a:solidFill>
              </a:rPr>
              <a:t>/04/2021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6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5181600" cy="1295400"/>
          </a:xfr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Kinds of Derivatives</a:t>
            </a:r>
            <a:br>
              <a:rPr lang="en-U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mvwaZ</a:t>
            </a:r>
            <a: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b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029200" cy="4876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There are two types of “Derivatives”</a:t>
            </a:r>
          </a:p>
          <a:p>
            <a:pPr algn="just">
              <a:buNone/>
            </a:pPr>
            <a:r>
              <a:rPr lang="en-US" sz="4000" b="1" u="sng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Such as</a:t>
            </a:r>
            <a:r>
              <a:rPr lang="en-US" sz="40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(†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–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Suffix  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cÖZ¨q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4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and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Prefix</a:t>
            </a:r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DcmM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©)</a:t>
            </a:r>
            <a:endParaRPr lang="en-US" sz="4000" b="1" dirty="0" smtClean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en-US" sz="20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/04/2021</a:t>
            </a:r>
            <a:endParaRPr lang="en-US" sz="20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495800" cy="4800599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Ill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ness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Illness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Honest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Honesty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Speak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Speaker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Foot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ball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Football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Boyhood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Love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Lovely</a:t>
            </a:r>
          </a:p>
          <a:p>
            <a:pPr algn="just">
              <a:buNone/>
            </a:pP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828801"/>
            <a:ext cx="3810000" cy="47244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3500" b="1" u="sng" dirty="0" smtClean="0">
                <a:solidFill>
                  <a:srgbClr val="FF0000"/>
                </a:solidFill>
              </a:rPr>
              <a:t>Definition:</a:t>
            </a:r>
          </a:p>
          <a:p>
            <a:pPr algn="just">
              <a:buNone/>
            </a:pP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Base word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Root word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 -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letters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Suffix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cÖZ¨q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447800"/>
          </a:xfr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Definition of Suffix and Example</a:t>
            </a:r>
            <a:endParaRPr lang="en-US" sz="48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667000" y="4266406"/>
            <a:ext cx="4876800" cy="158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391400" y="6172200"/>
            <a:ext cx="152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en-US" sz="20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/04/2021</a:t>
            </a:r>
            <a:endParaRPr lang="en-US" sz="20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6800" y="2438400"/>
            <a:ext cx="6477000" cy="3276600"/>
          </a:xfrm>
          <a:prstGeom prst="rect">
            <a:avLst/>
          </a:prstGeom>
          <a:scene3d>
            <a:camera prst="orthographicFront">
              <a:rot lat="0" lon="0" rev="300000"/>
            </a:camera>
            <a:lightRig rig="sunrise" dir="t"/>
          </a:scene3d>
          <a:sp3d extrusionH="76200">
            <a:extrusionClr>
              <a:srgbClr val="7030A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b="1" dirty="0" smtClean="0">
                <a:solidFill>
                  <a:srgbClr val="FFFF00"/>
                </a:solidFill>
              </a:rPr>
              <a:t>Thank You</a:t>
            </a:r>
          </a:p>
          <a:p>
            <a:pPr lvl="0"/>
            <a:r>
              <a:rPr lang="en-US" sz="4800" b="1" dirty="0" smtClean="0">
                <a:solidFill>
                  <a:srgbClr val="FFFF00"/>
                </a:solidFill>
              </a:rPr>
              <a:t>See you next class.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953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FF0000"/>
                </a:solidFill>
              </a:rPr>
              <a:t>Dis</a:t>
            </a:r>
            <a:r>
              <a:rPr lang="en-US" sz="3200" b="1" dirty="0" smtClean="0"/>
              <a:t> + </a:t>
            </a:r>
            <a:r>
              <a:rPr lang="en-US" sz="3200" b="1" dirty="0" smtClean="0">
                <a:solidFill>
                  <a:srgbClr val="00B050"/>
                </a:solidFill>
              </a:rPr>
              <a:t>obey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Disobey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In </a:t>
            </a:r>
            <a:r>
              <a:rPr lang="en-US" sz="3200" b="1" dirty="0" smtClean="0"/>
              <a:t>+ </a:t>
            </a:r>
            <a:r>
              <a:rPr lang="en-US" sz="3200" b="1" dirty="0" smtClean="0">
                <a:solidFill>
                  <a:srgbClr val="00B050"/>
                </a:solidFill>
              </a:rPr>
              <a:t>active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Inactive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Be</a:t>
            </a:r>
            <a:r>
              <a:rPr lang="en-US" sz="3200" b="1" dirty="0" smtClean="0"/>
              <a:t> + </a:t>
            </a:r>
            <a:r>
              <a:rPr lang="en-US" sz="3200" b="1" dirty="0" smtClean="0">
                <a:solidFill>
                  <a:srgbClr val="00B050"/>
                </a:solidFill>
              </a:rPr>
              <a:t>loved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Beloved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En</a:t>
            </a:r>
            <a:r>
              <a:rPr lang="en-US" sz="3200" b="1" dirty="0" smtClean="0"/>
              <a:t> + </a:t>
            </a:r>
            <a:r>
              <a:rPr lang="en-US" sz="3200" b="1" dirty="0" smtClean="0">
                <a:solidFill>
                  <a:srgbClr val="00B050"/>
                </a:solidFill>
              </a:rPr>
              <a:t>rich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Enrich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Un</a:t>
            </a:r>
            <a:r>
              <a:rPr lang="en-US" sz="3200" b="1" dirty="0" smtClean="0"/>
              <a:t> + </a:t>
            </a:r>
            <a:r>
              <a:rPr lang="en-US" sz="3200" b="1" dirty="0" smtClean="0">
                <a:solidFill>
                  <a:srgbClr val="00B050"/>
                </a:solidFill>
              </a:rPr>
              <a:t>happy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Unhappy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Re</a:t>
            </a:r>
            <a:r>
              <a:rPr lang="en-US" sz="3200" b="1" dirty="0" smtClean="0"/>
              <a:t> + </a:t>
            </a:r>
            <a:r>
              <a:rPr lang="en-US" sz="3200" b="1" dirty="0" smtClean="0">
                <a:solidFill>
                  <a:srgbClr val="00B050"/>
                </a:solidFill>
              </a:rPr>
              <a:t>write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Rewrite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FF0000"/>
                </a:solidFill>
              </a:rPr>
              <a:t>Im</a:t>
            </a:r>
            <a:r>
              <a:rPr lang="en-US" sz="3200" b="1" dirty="0" smtClean="0"/>
              <a:t> +</a:t>
            </a:r>
            <a:r>
              <a:rPr lang="en-US" sz="3200" b="1" dirty="0" smtClean="0">
                <a:solidFill>
                  <a:srgbClr val="00B050"/>
                </a:solidFill>
              </a:rPr>
              <a:t>mortal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Immortal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FF0000"/>
                </a:solidFill>
              </a:rPr>
              <a:t>Ir</a:t>
            </a:r>
            <a:r>
              <a:rPr lang="en-US" sz="3200" b="1" dirty="0" smtClean="0"/>
              <a:t> + </a:t>
            </a:r>
            <a:r>
              <a:rPr lang="en-US" sz="3200" b="1" dirty="0" smtClean="0">
                <a:solidFill>
                  <a:srgbClr val="00B050"/>
                </a:solidFill>
              </a:rPr>
              <a:t>regular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Irregular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581400" cy="4876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Definition:</a:t>
            </a:r>
          </a:p>
          <a:p>
            <a:pPr algn="just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Base word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Root word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-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letters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Prefix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DcmM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Definition of Prefix and Example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742406" y="4037806"/>
            <a:ext cx="4876800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09</a:t>
            </a:r>
            <a:r>
              <a:rPr lang="en-US" sz="20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/04/2021</a:t>
            </a:r>
            <a:endParaRPr lang="en-US" sz="20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010400" y="6248400"/>
            <a:ext cx="21336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09</a:t>
            </a:r>
            <a:r>
              <a:rPr lang="en-US" sz="20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/04/2021</a:t>
            </a:r>
            <a:endParaRPr lang="en-US" sz="20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3429000" y="228600"/>
            <a:ext cx="2590800" cy="990600"/>
          </a:xfrm>
          <a:prstGeom prst="downArrowCallout">
            <a:avLst>
              <a:gd name="adj1" fmla="val 11067"/>
              <a:gd name="adj2" fmla="val 18033"/>
              <a:gd name="adj3" fmla="val 25000"/>
              <a:gd name="adj4" fmla="val 64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Suffix - 01</a:t>
            </a:r>
            <a:endParaRPr lang="en-US" sz="4000" b="1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0" y="1447799"/>
          <a:ext cx="8763000" cy="43000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4699000"/>
                <a:gridCol w="2921000"/>
              </a:tblGrid>
              <a:tr h="72214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2060"/>
                          </a:solidFill>
                        </a:rPr>
                        <a:t>Suffix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2060"/>
                          </a:solidFill>
                        </a:rPr>
                        <a:t>Implied</a:t>
                      </a:r>
                      <a:r>
                        <a:rPr lang="en-US" sz="3200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2060"/>
                          </a:solidFill>
                        </a:rPr>
                        <a:t> Meaning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2060"/>
                          </a:solidFill>
                        </a:rPr>
                        <a:t>Example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5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s/</a:t>
                      </a:r>
                      <a:r>
                        <a:rPr lang="en-US" sz="280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es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Pluralize/Singular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books, goes.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843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ed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Past tense/Adjective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helped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975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ing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Present Participle/Gerund/</a:t>
                      </a:r>
                    </a:p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Adjective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running, running car.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843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ly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Indicate</a:t>
                      </a:r>
                      <a:r>
                        <a:rPr lang="en-US" sz="2800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 how/ when/ where/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slowly, friendly.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2142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er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Indicate</a:t>
                      </a:r>
                      <a:r>
                        <a:rPr lang="en-US" sz="2800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 doer/ Comparative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player, farmer.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467600" y="6324600"/>
            <a:ext cx="2133600" cy="365125"/>
          </a:xfrm>
        </p:spPr>
        <p:txBody>
          <a:bodyPr/>
          <a:lstStyle/>
          <a:p>
            <a:r>
              <a:rPr lang="en-US" sz="2000" b="1" dirty="0" smtClean="0"/>
              <a:t>09</a:t>
            </a:r>
            <a:r>
              <a:rPr lang="en-US" sz="2000" b="1" dirty="0" smtClean="0"/>
              <a:t>/04/2021</a:t>
            </a:r>
            <a:endParaRPr lang="en-US" sz="2000" b="1" dirty="0"/>
          </a:p>
        </p:txBody>
      </p:sp>
      <p:sp>
        <p:nvSpPr>
          <p:cNvPr id="3" name="Down Arrow Callout 2"/>
          <p:cNvSpPr/>
          <p:nvPr/>
        </p:nvSpPr>
        <p:spPr>
          <a:xfrm>
            <a:off x="3429000" y="152400"/>
            <a:ext cx="2514600" cy="685800"/>
          </a:xfrm>
          <a:prstGeom prst="downArrowCallout">
            <a:avLst>
              <a:gd name="adj1" fmla="val 11067"/>
              <a:gd name="adj2" fmla="val 18033"/>
              <a:gd name="adj3" fmla="val 25000"/>
              <a:gd name="adj4" fmla="val 6497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Suffix - 02</a:t>
            </a:r>
            <a:endParaRPr lang="en-US" sz="4000" b="1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990601"/>
          <a:ext cx="8763000" cy="51053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3810000"/>
                <a:gridCol w="3810000"/>
              </a:tblGrid>
              <a:tr h="79393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2060"/>
                          </a:solidFill>
                        </a:rPr>
                        <a:t>Suffix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2060"/>
                          </a:solidFill>
                        </a:rPr>
                        <a:t>Implied</a:t>
                      </a:r>
                      <a:r>
                        <a:rPr lang="en-US" sz="3200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2060"/>
                          </a:solidFill>
                        </a:rPr>
                        <a:t> Meaning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2060"/>
                          </a:solidFill>
                        </a:rPr>
                        <a:t>Example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92783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ic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Having</a:t>
                      </a:r>
                      <a:r>
                        <a:rPr lang="en-US" sz="2800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 Qualities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heroic, patriotic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6902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able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Having to be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comparable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17563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ible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Having to be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invisible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9393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ness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State/condition/degree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brightness, kindness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4242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ful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Having something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powerful, handful.</a:t>
                      </a:r>
                      <a:endParaRPr lang="en-US" sz="32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9393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ment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Having completion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bg1"/>
                          </a:solidFill>
                        </a:rPr>
                        <a:t>payment, punishment</a:t>
                      </a:r>
                      <a:endParaRPr lang="en-US" sz="2800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124200" y="76200"/>
            <a:ext cx="2819400" cy="685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Suffix </a:t>
            </a:r>
            <a:r>
              <a:rPr lang="en-US" sz="4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– 03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199" y="1066800"/>
          <a:ext cx="8991601" cy="518160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295401"/>
                <a:gridCol w="1981200"/>
                <a:gridCol w="1143000"/>
                <a:gridCol w="1905000"/>
                <a:gridCol w="1143000"/>
                <a:gridCol w="1524000"/>
              </a:tblGrid>
              <a:tr h="7402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C000"/>
                          </a:solidFill>
                          <a:latin typeface="Aharoni" pitchFamily="2" charset="-79"/>
                          <a:cs typeface="Aharoni" pitchFamily="2" charset="-79"/>
                        </a:rPr>
                        <a:t>Noun </a:t>
                      </a:r>
                      <a:endParaRPr lang="en-US" sz="3200" b="1" dirty="0">
                        <a:solidFill>
                          <a:srgbClr val="FFC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C000"/>
                          </a:solidFill>
                        </a:rPr>
                        <a:t>Word</a:t>
                      </a:r>
                      <a:endParaRPr lang="en-US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C000"/>
                          </a:solidFill>
                        </a:rPr>
                        <a:t>Noun</a:t>
                      </a:r>
                      <a:endParaRPr lang="en-US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C000"/>
                          </a:solidFill>
                        </a:rPr>
                        <a:t>Word</a:t>
                      </a:r>
                      <a:endParaRPr lang="en-US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C000"/>
                          </a:solidFill>
                        </a:rPr>
                        <a:t>Noun</a:t>
                      </a:r>
                      <a:endParaRPr lang="en-US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C000"/>
                          </a:solidFill>
                        </a:rPr>
                        <a:t>Word</a:t>
                      </a:r>
                      <a:endParaRPr lang="en-US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tion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Nation,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th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Health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hood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boyhood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sion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television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er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Player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ment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department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age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Passage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ance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Importance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dge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knowledge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ture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Future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ness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Kindness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ty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city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dom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wisdom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1"/>
          <p:cNvSpPr txBox="1">
            <a:spLocks/>
          </p:cNvSpPr>
          <p:nvPr/>
        </p:nvSpPr>
        <p:spPr>
          <a:xfrm>
            <a:off x="7467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09/04/2021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609600"/>
          <a:ext cx="8763000" cy="5594936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133147"/>
                <a:gridCol w="1533853"/>
                <a:gridCol w="6096000"/>
              </a:tblGrid>
              <a:tr h="89246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Prefix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Implied meaning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Examples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55939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wecixZ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Dislike,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Discomfort, Dishonor.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39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Non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Nonsmoker,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Nonstop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39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Over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AwZwi³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Overtime, Overwork, Overnight.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39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wecixZ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Illegal, Illiterate, Illogical.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46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fzj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Mistake, Misguide,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Misunderstanding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46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Aaxb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Substation,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Submarine, Subcommittee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39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Anti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we‡ivax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Anti-nuclear, Anti-liberation,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0" y="76200"/>
            <a:ext cx="4419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 of Prefix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7467600" y="6416675"/>
            <a:ext cx="21336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09</a:t>
            </a:r>
            <a:r>
              <a:rPr lang="en-US" sz="2000" b="1" dirty="0" smtClean="0">
                <a:solidFill>
                  <a:schemeClr val="bg1"/>
                </a:solidFill>
              </a:rPr>
              <a:t>/04/2021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76200"/>
            <a:ext cx="441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 of Prefix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234440"/>
          <a:ext cx="7848600" cy="4404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634"/>
                <a:gridCol w="2263366"/>
                <a:gridCol w="4419600"/>
              </a:tblGrid>
              <a:tr h="101639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Prefix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Implied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meaning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Examples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e„w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×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Enrich, Enlarge,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Enjoy.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Unhappy, Unjust, Uncommon.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cybivq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Recall, Rewrite, Reenter.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Incorrect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Impossible, Immortal.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Irrelevant, Irregular.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1"/>
          <p:cNvSpPr txBox="1">
            <a:spLocks/>
          </p:cNvSpPr>
          <p:nvPr/>
        </p:nvSpPr>
        <p:spPr>
          <a:xfrm>
            <a:off x="7467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09/04/2021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752600"/>
            <a:ext cx="86868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Student life is the (a) ----------	(gold) season of life. This is a (b) -------(form) period of life. This is the time for (c) ---------- (prepare) of future life. Students are the future (d) --------- (leader) of the country. They should have (e) --------- (patriot). They should achieve quality (f) --------- (educate) and build themselves as (g) -------- (compete) citizens. They should gain (h) ---------(know) and learn the art of (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---------- (behave) ---------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(j) 	---------(interact) before others.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685800"/>
            <a:ext cx="59436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 Example of Suffix and Prefix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467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09/04/2021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solidFill>
            <a:srgbClr val="92D050"/>
          </a:solidFill>
          <a:ln w="76200">
            <a:solidFill>
              <a:srgbClr val="FF0000"/>
            </a:solidFill>
            <a:prstDash val="sysDash"/>
          </a:ln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solidFill>
                  <a:srgbClr val="002060"/>
                </a:solidFill>
                <a:latin typeface="Algerian" pitchFamily="82" charset="0"/>
              </a:rPr>
              <a:t>Teacher’s  Identity</a:t>
            </a:r>
            <a:r>
              <a:rPr lang="en-US" b="1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b="1" dirty="0" smtClean="0">
                <a:latin typeface="Algerian" pitchFamily="82" charset="0"/>
              </a:rPr>
              <a:t>-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sz="4000" b="1" dirty="0" err="1" smtClean="0">
                <a:solidFill>
                  <a:schemeClr val="bg1"/>
                </a:solidFill>
                <a:latin typeface="Script MT Bold" pitchFamily="66" charset="0"/>
              </a:rPr>
              <a:t>Uzzwal</a:t>
            </a:r>
            <a:r>
              <a:rPr lang="en-US" sz="4000" b="1" dirty="0" smtClean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cript MT Bold" pitchFamily="66" charset="0"/>
              </a:rPr>
              <a:t>Chowdhury</a:t>
            </a:r>
            <a:endParaRPr lang="en-US" sz="4000" b="1" dirty="0" smtClean="0">
              <a:solidFill>
                <a:schemeClr val="bg1"/>
              </a:solidFill>
              <a:latin typeface="Script MT Bold" pitchFamily="66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Script MT Bold" pitchFamily="66" charset="0"/>
              </a:rPr>
              <a:t>Assistant Teacher</a:t>
            </a:r>
          </a:p>
          <a:p>
            <a:pPr algn="ctr">
              <a:buNone/>
            </a:pPr>
            <a:r>
              <a:rPr lang="en-US" sz="4000" b="1" dirty="0" err="1" smtClean="0">
                <a:solidFill>
                  <a:schemeClr val="bg1"/>
                </a:solidFill>
                <a:latin typeface="Script MT Bold" pitchFamily="66" charset="0"/>
              </a:rPr>
              <a:t>Shahid</a:t>
            </a:r>
            <a:r>
              <a:rPr lang="en-US" sz="4000" b="1" dirty="0" smtClean="0">
                <a:solidFill>
                  <a:schemeClr val="bg1"/>
                </a:solidFill>
                <a:latin typeface="Script MT Bold" pitchFamily="66" charset="0"/>
              </a:rPr>
              <a:t> Abdul Ali Academy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Script MT Bold" pitchFamily="66" charset="0"/>
              </a:rPr>
              <a:t>Contact Number: 01791643907.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Script MT Bold" pitchFamily="66" charset="0"/>
              </a:rPr>
              <a:t>Email- uzzwal154@gmail.com</a:t>
            </a:r>
          </a:p>
          <a:p>
            <a:pPr algn="ctr">
              <a:buNone/>
            </a:pPr>
            <a:r>
              <a:rPr lang="en-US" sz="4000" b="1" dirty="0" err="1" smtClean="0">
                <a:solidFill>
                  <a:schemeClr val="bg1"/>
                </a:solidFill>
                <a:latin typeface="Script MT Bold" pitchFamily="66" charset="0"/>
              </a:rPr>
              <a:t>Rangamati</a:t>
            </a:r>
            <a:r>
              <a:rPr lang="en-US" sz="4000" b="1" dirty="0" smtClean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cript MT Bold" pitchFamily="66" charset="0"/>
              </a:rPr>
              <a:t>Sadar</a:t>
            </a:r>
            <a:r>
              <a:rPr lang="en-US" sz="4000" b="1" dirty="0" smtClean="0">
                <a:solidFill>
                  <a:schemeClr val="bg1"/>
                </a:solidFill>
                <a:latin typeface="Script MT Bold" pitchFamily="66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Script MT Bold" pitchFamily="66" charset="0"/>
              </a:rPr>
              <a:t>Rangamati</a:t>
            </a:r>
            <a:r>
              <a:rPr lang="en-US" sz="4000" b="1" dirty="0" smtClean="0">
                <a:solidFill>
                  <a:schemeClr val="bg1"/>
                </a:solidFill>
                <a:latin typeface="Script MT Bold" pitchFamily="66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2133600" cy="365125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07</a:t>
            </a:r>
            <a:r>
              <a:rPr lang="en-US" sz="2400" dirty="0" smtClean="0">
                <a:solidFill>
                  <a:srgbClr val="FF0000"/>
                </a:solidFill>
              </a:rPr>
              <a:t>/04/2021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of Suffix and Prefix passage: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Line: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Student life is the (a) ----------	(gold) season of life.</a:t>
            </a: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Line: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a (b) -------(form) period of life.</a:t>
            </a:r>
            <a:endParaRPr lang="en-US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9530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Explanation: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Article + ------- + Noun </a:t>
            </a:r>
          </a:p>
          <a:p>
            <a:pPr algn="just">
              <a:buNone/>
            </a:pPr>
            <a:r>
              <a:rPr lang="en-US" sz="2400" b="1" u="sng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Answer: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Article +  Adjective + Noun</a:t>
            </a:r>
          </a:p>
          <a:p>
            <a:pPr algn="just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 life is the </a:t>
            </a:r>
            <a: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golden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season of life.</a:t>
            </a:r>
          </a:p>
          <a:p>
            <a:pPr algn="just">
              <a:buNone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(b) Article + ------- + Noun</a:t>
            </a:r>
          </a:p>
          <a:p>
            <a:pPr algn="just">
              <a:buNone/>
            </a:pPr>
            <a:r>
              <a:rPr lang="en-US" sz="2400" b="1" u="sng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Answer: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Article +  Adjective + Noun</a:t>
            </a:r>
          </a:p>
          <a:p>
            <a:pPr algn="just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is a </a:t>
            </a:r>
            <a: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period of life.</a:t>
            </a:r>
          </a:p>
          <a:p>
            <a:pPr algn="just">
              <a:buNone/>
            </a:pP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2438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09/04/2021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Line: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This is the time for (c) ---------- (prepare) of future life. </a:t>
            </a: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Line: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Students are the future (d) --------- (leader) of the country.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80060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Explanation: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(c) Preposition + -------</a:t>
            </a:r>
          </a:p>
          <a:p>
            <a:pPr algn="just">
              <a:buNone/>
            </a:pPr>
            <a:r>
              <a:rPr lang="en-US" b="1" u="sng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Answer:</a:t>
            </a:r>
            <a:r>
              <a:rPr lang="en-US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Preposition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Noun</a:t>
            </a:r>
          </a:p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is the time for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future life.</a:t>
            </a:r>
          </a:p>
          <a:p>
            <a:pPr algn="just"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(d) Sub - Plural + base word is also Plural</a:t>
            </a:r>
          </a:p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Students are the future 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leaders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the country.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of Suffix and Prefix passage: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1752600" y="6324600"/>
            <a:ext cx="2133600" cy="365125"/>
          </a:xfrm>
        </p:spPr>
        <p:txBody>
          <a:bodyPr/>
          <a:lstStyle/>
          <a:p>
            <a:r>
              <a:rPr lang="en-US" sz="2000" b="1" dirty="0" smtClean="0"/>
              <a:t>09</a:t>
            </a:r>
            <a:r>
              <a:rPr lang="en-US" sz="2000" b="1" dirty="0" smtClean="0"/>
              <a:t>/04/2021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5th Line: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They should have (e) --------- (patriot). </a:t>
            </a: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Line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should achieve quality (f) --------- (educate) and build themselves as (g) -------- (compete) citizens.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8768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Explanation: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(e) Object </a:t>
            </a:r>
          </a:p>
          <a:p>
            <a:pPr algn="just">
              <a:buNone/>
            </a:pPr>
            <a:r>
              <a:rPr lang="en-US" b="1" u="sng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Answer:</a:t>
            </a:r>
            <a:r>
              <a:rPr lang="en-US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object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Noun</a:t>
            </a:r>
          </a:p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They should have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patriotism.</a:t>
            </a:r>
            <a:endParaRPr lang="en-US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(f) Adjective + Noun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u="sng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b="1" u="sng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should achieve quality (f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 themselves as (g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competitive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citizens.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of Suffix and Prefix passage: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ate Placeholder 1"/>
          <p:cNvSpPr txBox="1">
            <a:spLocks/>
          </p:cNvSpPr>
          <p:nvPr/>
        </p:nvSpPr>
        <p:spPr>
          <a:xfrm>
            <a:off x="1905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09/04/2021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should gain (h) ---------(know) and learn the art of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---------- (behave) --------- and (j) 	---------(interact) before others.</a:t>
            </a:r>
          </a:p>
          <a:p>
            <a:pPr algn="just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8006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Explanation: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(h) Object + Noun</a:t>
            </a:r>
          </a:p>
          <a:p>
            <a:pPr algn="just">
              <a:buNone/>
            </a:pPr>
            <a:r>
              <a:rPr lang="en-US" b="1" u="sng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Answer: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should gain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endParaRPr lang="en-US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/j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learn the art of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 others.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of Suffix and Prefix passage: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r>
              <a:rPr lang="en-US" sz="2000" b="1" dirty="0" smtClean="0"/>
              <a:t>09</a:t>
            </a:r>
            <a:r>
              <a:rPr lang="en-US" sz="2000" b="1" dirty="0" smtClean="0"/>
              <a:t>/04/2021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371600" y="1219200"/>
          <a:ext cx="6781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8/3/2020</a:t>
            </a:r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467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09/04/2021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4114800" cy="639762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5400" b="1" dirty="0" smtClean="0"/>
              <a:t>Today’s Class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257800"/>
          </a:xfr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dorshoLipi" pitchFamily="1" charset="0"/>
                <a:cs typeface="AdorshoLipi" pitchFamily="1" charset="0"/>
              </a:rPr>
              <a:t>Parts of Speech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dorshoLipi" pitchFamily="1" charset="0"/>
                <a:cs typeface="AdorshoLipi" pitchFamily="1" charset="0"/>
              </a:rPr>
              <a:t>Kinds of Parts of Speech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dorshoLipi" pitchFamily="1" charset="0"/>
                <a:cs typeface="AdorshoLipi" pitchFamily="1" charset="0"/>
              </a:rPr>
              <a:t>Base or Root Word and Example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dorshoLipi" pitchFamily="1" charset="0"/>
                <a:cs typeface="AdorshoLipi" pitchFamily="1" charset="0"/>
              </a:rPr>
              <a:t>Subsidiary Word and Example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dorshoLipi" pitchFamily="1" charset="0"/>
                <a:cs typeface="AdorshoLipi" pitchFamily="1" charset="0"/>
              </a:rPr>
              <a:t>Derivatives and Example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dorshoLipi" pitchFamily="1" charset="0"/>
                <a:cs typeface="AdorshoLipi" pitchFamily="1" charset="0"/>
              </a:rPr>
              <a:t>Kinds of Derivatives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dorshoLipi" pitchFamily="1" charset="0"/>
                <a:cs typeface="AdorshoLipi" pitchFamily="1" charset="0"/>
              </a:rPr>
              <a:t>Definition of Suffix and Prefix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dorshoLipi" pitchFamily="1" charset="0"/>
                <a:cs typeface="AdorshoLipi" pitchFamily="1" charset="0"/>
              </a:rPr>
              <a:t>Example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dorshoLipi" pitchFamily="1" charset="0"/>
                <a:cs typeface="AdorshoLipi" pitchFamily="1" charset="0"/>
              </a:rPr>
              <a:t>Rules of Suffix and Prefix and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dorshoLipi" pitchFamily="1" charset="0"/>
                <a:cs typeface="AdorshoLipi" pitchFamily="1" charset="0"/>
              </a:rPr>
              <a:t>Exercise</a:t>
            </a:r>
            <a:endParaRPr lang="en-US" sz="2800" b="1" dirty="0">
              <a:solidFill>
                <a:srgbClr val="002060"/>
              </a:solidFill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07</a:t>
            </a:r>
            <a:r>
              <a:rPr lang="en-US" sz="2400" dirty="0" smtClean="0">
                <a:solidFill>
                  <a:srgbClr val="FF0000"/>
                </a:solidFill>
              </a:rPr>
              <a:t>/04/2021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76400" y="1066800"/>
            <a:ext cx="6019800" cy="4114800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  <a:ln w="1016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  <a:latin typeface="Algerian" pitchFamily="82" charset="0"/>
              </a:rPr>
              <a:t>PART - 01</a:t>
            </a:r>
            <a:endParaRPr lang="en-US" sz="8000" b="1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67600" y="6492875"/>
            <a:ext cx="15240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07</a:t>
            </a:r>
            <a:r>
              <a:rPr lang="en-US" sz="2000" dirty="0" smtClean="0">
                <a:solidFill>
                  <a:srgbClr val="FF0000"/>
                </a:solidFill>
              </a:rPr>
              <a:t>/04/2021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4724400" cy="639762"/>
          </a:xfr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PARTS OF SPEECH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257800"/>
          </a:xfr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en-US" b="1" u="sng" dirty="0" smtClean="0">
                <a:solidFill>
                  <a:srgbClr val="FFFF00"/>
                </a:solidFill>
                <a:latin typeface="Maiandra GD" pitchFamily="34" charset="0"/>
              </a:rPr>
              <a:t>Example:</a:t>
            </a:r>
            <a:r>
              <a:rPr lang="en-US" b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Lumbini</a:t>
            </a:r>
            <a:r>
              <a:rPr lang="en-US" dirty="0" smtClean="0">
                <a:solidFill>
                  <a:schemeClr val="bg1"/>
                </a:solidFill>
              </a:rPr>
              <a:t> is a good girl. She is grade in Class – Nine.  She goes to school everyday.  She is the first girl in her class. Her parents love her very much.</a:t>
            </a:r>
          </a:p>
          <a:p>
            <a:pPr algn="just">
              <a:buNone/>
            </a:pPr>
            <a:endParaRPr lang="en-US" sz="1600" dirty="0" smtClean="0"/>
          </a:p>
          <a:p>
            <a:pPr algn="just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Definition: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 different kinds of words that are used in a sentence or speech are called Parts of Speech.</a:t>
            </a:r>
          </a:p>
          <a:p>
            <a:pPr algn="just">
              <a:buNone/>
            </a:pPr>
            <a:r>
              <a:rPr lang="en-US" b="1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msÁv</a:t>
            </a:r>
            <a:r>
              <a:rPr lang="en-US" b="1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AšÍMZ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cÖ‡Z¨KwU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cs typeface="SutonnyMJ" pitchFamily="2" charset="0"/>
              </a:rPr>
              <a:t>word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kã‡K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cs typeface="SutonnyMJ" pitchFamily="2" charset="0"/>
              </a:rPr>
              <a:t>Parts of Speech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c`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Line Callout 3 (Border and Accent Bar) 3"/>
          <p:cNvSpPr/>
          <p:nvPr/>
        </p:nvSpPr>
        <p:spPr>
          <a:xfrm>
            <a:off x="533400" y="228600"/>
            <a:ext cx="1143000" cy="609600"/>
          </a:xfrm>
          <a:prstGeom prst="accentBorderCallout3">
            <a:avLst/>
          </a:prstGeom>
          <a:solidFill>
            <a:schemeClr val="accent2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ne Callout 3 (Border and Accent Bar) 4"/>
          <p:cNvSpPr/>
          <p:nvPr/>
        </p:nvSpPr>
        <p:spPr>
          <a:xfrm>
            <a:off x="7391400" y="228600"/>
            <a:ext cx="1143000" cy="609600"/>
          </a:xfrm>
          <a:prstGeom prst="accentBorderCallout3">
            <a:avLst/>
          </a:prstGeom>
          <a:solidFill>
            <a:schemeClr val="accent2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315200" y="6400800"/>
            <a:ext cx="16764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07</a:t>
            </a:r>
            <a:r>
              <a:rPr lang="en-US" sz="2000" dirty="0" smtClean="0">
                <a:solidFill>
                  <a:srgbClr val="FF0000"/>
                </a:solidFill>
              </a:rPr>
              <a:t>/04/2021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248400" cy="7921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Kinds of Parts of Speech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334000" cy="5257800"/>
          </a:xfrm>
          <a:solidFill>
            <a:srgbClr val="00B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lgerian" pitchFamily="82" charset="0"/>
              </a:rPr>
              <a:t>Noun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lgerian" pitchFamily="82" charset="0"/>
              </a:rPr>
              <a:t>Pronoun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lgerian" pitchFamily="82" charset="0"/>
              </a:rPr>
              <a:t>Verb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lgerian" pitchFamily="82" charset="0"/>
              </a:rPr>
              <a:t>Adverb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lgerian" pitchFamily="82" charset="0"/>
              </a:rPr>
              <a:t>Adjective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lgerian" pitchFamily="82" charset="0"/>
              </a:rPr>
              <a:t>Preposition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lgerian" pitchFamily="82" charset="0"/>
              </a:rPr>
              <a:t>Conjunction and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lgerian" pitchFamily="82" charset="0"/>
              </a:rPr>
              <a:t>Interjection</a:t>
            </a:r>
            <a:r>
              <a:rPr lang="en-US" sz="3600" b="1" dirty="0" smtClean="0">
                <a:latin typeface="Algerian" pitchFamily="82" charset="0"/>
              </a:rPr>
              <a:t>.</a:t>
            </a:r>
            <a:endParaRPr lang="en-US" sz="3600" b="1" dirty="0">
              <a:latin typeface="Algerian" pitchFamily="82" charset="0"/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6553200" y="2667000"/>
            <a:ext cx="1752600" cy="1828800"/>
          </a:xfrm>
          <a:prstGeom prst="smileyFace">
            <a:avLst/>
          </a:prstGeom>
          <a:solidFill>
            <a:srgbClr val="00B05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62800" y="6172200"/>
            <a:ext cx="16002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07</a:t>
            </a:r>
            <a:r>
              <a:rPr lang="en-US" sz="2000" dirty="0" smtClean="0">
                <a:solidFill>
                  <a:srgbClr val="FF0000"/>
                </a:solidFill>
              </a:rPr>
              <a:t>/04/2021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029200" cy="715962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Base or Root Word</a:t>
            </a:r>
            <a:endParaRPr lang="en-US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5747"/>
            <a:ext cx="4267200" cy="5181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Noun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Verb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Adverb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Adjective</a:t>
            </a:r>
          </a:p>
          <a:p>
            <a:pPr algn="just">
              <a:buNone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Base or Root Word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900" dirty="0" smtClean="0">
                <a:latin typeface="Aharoni" pitchFamily="2" charset="-79"/>
                <a:cs typeface="Aharoni" pitchFamily="2" charset="-79"/>
              </a:rPr>
              <a:t>Base or Root Word-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9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900" b="1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>
              <a:buNone/>
            </a:pP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2481" y="1143000"/>
            <a:ext cx="45719" cy="5257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3810000"/>
            <a:ext cx="3657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2895600" y="1371600"/>
            <a:ext cx="1219200" cy="2133600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76800" y="1143000"/>
            <a:ext cx="4114800" cy="3886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Example:</a:t>
            </a:r>
          </a:p>
          <a:p>
            <a:pPr algn="just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Noun – 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Nation</a:t>
            </a:r>
          </a:p>
          <a:p>
            <a:pPr algn="just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Verb –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Play</a:t>
            </a:r>
          </a:p>
          <a:p>
            <a:pPr algn="just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Adverb –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Lovely</a:t>
            </a:r>
          </a:p>
          <a:p>
            <a:pPr algn="just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Adjective -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Sick </a:t>
            </a:r>
          </a:p>
          <a:p>
            <a:pPr algn="just"/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391400" y="6248400"/>
            <a:ext cx="1371600" cy="381000"/>
          </a:xfrm>
        </p:spPr>
        <p:txBody>
          <a:bodyPr/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/04/2021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3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953000" cy="639762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Subsidiary Word</a:t>
            </a:r>
            <a:endParaRPr lang="en-U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495800" cy="54864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Pronoun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Preposition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Conjunction and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Interjection</a:t>
            </a:r>
          </a:p>
          <a:p>
            <a:pPr algn="just">
              <a:buNone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Subsidiary Word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Subsidiary Word-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mvnvh¨Kvix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114800" cy="40386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Example:</a:t>
            </a:r>
          </a:p>
          <a:p>
            <a:pPr algn="just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Pronoun – He</a:t>
            </a:r>
          </a:p>
          <a:p>
            <a:pPr algn="just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Preposition – In</a:t>
            </a:r>
          </a:p>
          <a:p>
            <a:pPr algn="just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Conjunction - And</a:t>
            </a:r>
          </a:p>
          <a:p>
            <a:pPr algn="just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Interjection-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Wow!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3581400"/>
            <a:ext cx="3657600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754881" y="1143000"/>
            <a:ext cx="45719" cy="5257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810000" y="1219200"/>
            <a:ext cx="838200" cy="2133600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67600" y="6172200"/>
            <a:ext cx="12954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/04/2021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3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715000" cy="792162"/>
          </a:xfrm>
          <a:solidFill>
            <a:srgbClr val="FFFF00"/>
          </a:solidFill>
          <a:ln w="76200">
            <a:solidFill>
              <a:srgbClr val="00CC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lgerian" pitchFamily="82" charset="0"/>
              </a:rPr>
              <a:t>DERIVATIVES (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mvwaZ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572000" cy="49831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4800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Example:</a:t>
            </a:r>
          </a:p>
          <a:p>
            <a:pPr algn="ctr">
              <a:buNone/>
            </a:pPr>
            <a:r>
              <a:rPr lang="en-US" sz="3600" b="1" u="sng" dirty="0" err="1" smtClean="0">
                <a:solidFill>
                  <a:srgbClr val="00CC00"/>
                </a:solidFill>
                <a:latin typeface="SutonnyMJ" pitchFamily="2" charset="0"/>
                <a:cs typeface="SutonnyMJ" pitchFamily="2" charset="0"/>
              </a:rPr>
              <a:t>Rb</a:t>
            </a:r>
            <a:endParaRPr lang="en-US" sz="3600" b="1" u="sng" dirty="0" smtClean="0">
              <a:solidFill>
                <a:srgbClr val="00CC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+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CC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myRb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3600" b="1" dirty="0" err="1" smtClean="0">
                <a:solidFill>
                  <a:srgbClr val="00CC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+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 =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RbK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3600" b="1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Play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Play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+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err="1" smtClean="0">
                <a:latin typeface="Aharoni" pitchFamily="2" charset="-79"/>
                <a:cs typeface="Aharoni" pitchFamily="2" charset="-79"/>
              </a:rPr>
              <a:t>er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 = Player</a:t>
            </a:r>
          </a:p>
          <a:p>
            <a:pPr algn="ctr">
              <a:buNone/>
            </a:pPr>
            <a:r>
              <a:rPr lang="en-US" sz="3600" b="1" dirty="0" err="1" smtClean="0">
                <a:latin typeface="Aharoni" pitchFamily="2" charset="-79"/>
                <a:cs typeface="Aharoni" pitchFamily="2" charset="-79"/>
              </a:rPr>
              <a:t>Dis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+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play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 = Display</a:t>
            </a:r>
            <a:endParaRPr lang="en-US" sz="36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191000" cy="51816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44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Base or Root Word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c~‡e© GK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© 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mvwaZ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Derivatives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3733800"/>
            <a:ext cx="3352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48200" y="1295400"/>
            <a:ext cx="45719" cy="44958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91400" y="6340475"/>
            <a:ext cx="14478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en-US" sz="1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/04/2021</a:t>
            </a:r>
            <a:endParaRPr lang="en-US" sz="16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1131</Words>
  <Application>Microsoft Office PowerPoint</Application>
  <PresentationFormat>On-screen Show (4:3)</PresentationFormat>
  <Paragraphs>306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Teacher’s  Identity -</vt:lpstr>
      <vt:lpstr>Today’s Class</vt:lpstr>
      <vt:lpstr>Slide 4</vt:lpstr>
      <vt:lpstr>PARTS OF SPEECH</vt:lpstr>
      <vt:lpstr>Kinds of Parts of Speech</vt:lpstr>
      <vt:lpstr>Base or Root Word</vt:lpstr>
      <vt:lpstr>Subsidiary Word</vt:lpstr>
      <vt:lpstr>DERIVATIVES (mvwaZ kã)</vt:lpstr>
      <vt:lpstr>Kinds of Derivatives mvwaZ k‡ãi cÖKvi‡f`</vt:lpstr>
      <vt:lpstr>Definition of Suffix and Example</vt:lpstr>
      <vt:lpstr>Slide 12</vt:lpstr>
      <vt:lpstr>Definition of Prefix and Example</vt:lpstr>
      <vt:lpstr>Slide 14</vt:lpstr>
      <vt:lpstr>Slide 15</vt:lpstr>
      <vt:lpstr>Slide 16</vt:lpstr>
      <vt:lpstr>Slide 17</vt:lpstr>
      <vt:lpstr>Slide 18</vt:lpstr>
      <vt:lpstr>Slide 19</vt:lpstr>
      <vt:lpstr>Analysis of Suffix and Prefix passage:</vt:lpstr>
      <vt:lpstr>Analysis of Suffix and Prefix passage:</vt:lpstr>
      <vt:lpstr>Analysis of Suffix and Prefix passage:</vt:lpstr>
      <vt:lpstr>Analysis of Suffix and Prefix passage: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182</cp:revision>
  <dcterms:created xsi:type="dcterms:W3CDTF">2020-07-28T13:51:44Z</dcterms:created>
  <dcterms:modified xsi:type="dcterms:W3CDTF">2021-04-06T13:56:17Z</dcterms:modified>
</cp:coreProperties>
</file>