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8"/>
  </p:notesMasterIdLst>
  <p:sldIdLst>
    <p:sldId id="269" r:id="rId3"/>
    <p:sldId id="275" r:id="rId4"/>
    <p:sldId id="272" r:id="rId5"/>
    <p:sldId id="271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74" r:id="rId14"/>
    <p:sldId id="263" r:id="rId15"/>
    <p:sldId id="268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660"/>
  </p:normalViewPr>
  <p:slideViewPr>
    <p:cSldViewPr>
      <p:cViewPr varScale="1">
        <p:scale>
          <a:sx n="69" d="100"/>
          <a:sy n="69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D8FA4-735C-403D-BAD2-4A12C1659897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68931-94BA-4C8F-91FF-BDFD230E0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3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0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0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9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17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6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AFB42D-CCDC-48EA-9448-03062FCBA525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DAC9FD-23AE-4AB2-8F7C-A5F6A2E24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28/03/2021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107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500198"/>
          </a:xfrm>
          <a:solidFill>
            <a:srgbClr val="92D05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LOGiC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81288"/>
            <a:ext cx="1785950" cy="189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প্রাকল্পিক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নিরপেক্ষ সহানুমানের নিয়ম দুটি লংঘন করলে দু, প্রকারের অনুপপত্তির উদ্ভব ঘটে :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as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 অনুগ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স্বীকৃ</a:t>
            </a:r>
            <a:r>
              <a:rPr lang="as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তিমুলক অনুপপত্তি: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    প্রাকল্পিক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নিরপেক্ষ সহানুমানের ১ম নিয়ম লংঘন করে অপ্রধান আশ্রয়বাক্যে প্রধান আশ্রয়বাক্যের অনুগকে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পর সিদ্ধান্তে তার পূবুগকে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অনুগ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স্বীকৃ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তিমুলক অনুপপত্তি ঘটে । যেমন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তুমি অপরাধ কর, তবে তুমি শাস্তি পাবে।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   তুমি শাস্তি পেয়েছ।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তুমি অপরাধ করেছ।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নিরপেক্ষ সহানুমানের 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প্রাকল্পিক নিরপেক্ষ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সহানুমানের ২য় নিয়মটি লংঘন ক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 অপ্রধান আশ্রয়বাক্যে প্রধান আশ্যয়বাক্যের পূর্বগকে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করার পর সিদ্ধান্তে তার অনুগকে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“পূর্বগ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কৃতিমুলক অনুপপত্তি” ঘটে। যেমন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যদি তুমি পড় , তাহলে তুমি পাস করবে । 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   তুমি পড় না 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তুমি পাস করবে না 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  এই যুক্তিটিতে প্রধান আশ্রযবাক্যের পূর্বগটিকে  অপ্রধান আশ্রয়বাক্যে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করার পর বাক্যটির অনুগটিকে সিদ্ধান্তে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হয়েছে । এটা প্রাকল্পিক সহানুমানের নিয়ম বিরোধী । সুতরাং , যুক্তিটিতে “পূর্বগ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কৃতিমুলক অনুপপত্তি 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পূর্বগ অ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কৃতিমুলক অনুপপত্তি :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162612" cy="360385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09728" indent="0" algn="just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মিশ্র সহানুমানের প্রধান আশ্রয়বাক্য একটি বৈকল্পিক যুক্তিবাক্য অপ্রধান আশ্রয়বাক্য ও সিদ্ধান্ত নিরপেক্ষ যুক্তিবাক্য তাকে বৈকল্পিক নিরপেক্ষ সহানুমান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করিম হয় নির্বোধ না হয় প্রতারক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করিম নয় নির্বোধ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অতএব, করিম হয় প্রতারক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109728" indent="0" algn="just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612" y="0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বৈকল্পিক সহানুমান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1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নিয়মাবলী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as-IN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পূর্বগ অ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কৃতিমুলক অনুপপত্তি :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E01561_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45586" y="1233976"/>
            <a:ext cx="4582562" cy="4427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0" y="0"/>
            <a:ext cx="9144000" cy="12241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8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i="1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340768"/>
            <a:ext cx="3995936" cy="44644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প্রাকল্পিক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সহানুমানের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55172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88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88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i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2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26332" y="366964"/>
            <a:ext cx="8755981" cy="1088858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252663" cy="63887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82314" y="0"/>
            <a:ext cx="252663" cy="63887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2663" y="6017"/>
            <a:ext cx="8629651" cy="3609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i="1" dirty="0">
              <a:solidFill>
                <a:schemeClr val="accent1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2663" y="1455822"/>
            <a:ext cx="5296902" cy="331921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ফখ</a:t>
            </a:r>
            <a:r>
              <a:rPr lang="bn-IN" sz="40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</a:rPr>
              <a:t>রু</a:t>
            </a:r>
            <a:r>
              <a:rPr lang="bn-IN" sz="40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আলম</a:t>
            </a:r>
          </a:p>
          <a:p>
            <a:pPr algn="ctr"/>
            <a:r>
              <a:rPr lang="bn-IN" sz="40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প্রভাষক- দর্শন বিভাগ</a:t>
            </a:r>
          </a:p>
          <a:p>
            <a:pPr algn="ctr"/>
            <a:r>
              <a:rPr lang="bn-IN" sz="40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 মহিলা ডিগ্রি কলেজ</a:t>
            </a:r>
          </a:p>
          <a:p>
            <a:pPr algn="ctr"/>
            <a:endParaRPr lang="en-US" sz="4000" b="1" i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66" y="1455822"/>
            <a:ext cx="3332747" cy="4114800"/>
          </a:xfrm>
          <a:prstGeom prst="rect">
            <a:avLst/>
          </a:prstGeom>
        </p:spPr>
      </p:pic>
      <p:sp>
        <p:nvSpPr>
          <p:cNvPr id="10" name="Flowchart: Alternate Process 9"/>
          <p:cNvSpPr/>
          <p:nvPr/>
        </p:nvSpPr>
        <p:spPr>
          <a:xfrm>
            <a:off x="271810" y="4869160"/>
            <a:ext cx="5296903" cy="161373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Moble</a:t>
            </a:r>
            <a:r>
              <a:rPr lang="en-US" sz="28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No- 01715293395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 :- fakhrulbilkis@gmail.com</a:t>
            </a:r>
            <a:endParaRPr lang="en-US" sz="28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49565" y="5570622"/>
            <a:ext cx="3332747" cy="8181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8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 নিরপেক্ষ সহানুমানঃ</a:t>
            </a:r>
            <a:r>
              <a:rPr lang="as-IN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as-IN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Hypothetical Syllogism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7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প্রাকল্পিক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নিয়ামাবলী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লঙ্ঘনজনিত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304800"/>
            <a:ext cx="77724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s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 নিরপেক্ষ সহানুমানঃ</a:t>
            </a:r>
            <a:r>
              <a:rPr lang="as-IN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as-IN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Hypothetical Syllogism</a:t>
            </a:r>
            <a:endParaRPr lang="en-US" sz="32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1447800"/>
            <a:ext cx="6400800" cy="5410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l"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সংঙ্গা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Definition)</a:t>
            </a:r>
            <a:r>
              <a:rPr lang="en-US" sz="3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as-IN" b="1" dirty="0" smtClean="0">
                <a:latin typeface="NikoshBAN" pitchFamily="2" charset="0"/>
                <a:cs typeface="NikoshBAN" pitchFamily="2" charset="0"/>
              </a:rPr>
              <a:t>যে মিশ্র সহানুমানের প্রধান আশ্রয়বাক্যটি প্রাকল্পিক যুক্তিবাক্য, অপ্রধান আশ্রয়বাক্য এবং সিদ্ধান্ত হয় নিরপেক্ষ যুক্তিবাক্য আকারের, তাকে প্রাকল্পিক নিরপেক্ষ সহানৃমান বলে।</a:t>
            </a:r>
          </a:p>
          <a:p>
            <a:pPr algn="just"/>
            <a:endParaRPr lang="as-IN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b="1" dirty="0" smtClean="0">
                <a:latin typeface="NikoshBAN" pitchFamily="2" charset="0"/>
                <a:cs typeface="NikoshBAN" pitchFamily="2" charset="0"/>
              </a:rPr>
              <a:t>যুক্তিবিদ ল্যাটা ও ম্যাকবেথ , “একটি প্রাকল্পিক সহানুমান হলো এমন এক প্রকার যুক্তি প্রক্রিয়া যাতে থাকে একটি প্রাকল্পিক প্রধান  এবং নিরপেক্ষ অপ্রধান আশ্রয়বাক্য ও সিদ্ধান্ত ”।</a:t>
            </a:r>
          </a:p>
          <a:p>
            <a:pPr algn="just"/>
            <a:endParaRPr lang="as-IN" b="1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 </a:t>
            </a:r>
            <a:r>
              <a:rPr lang="en-US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যদি বৃষ্টি হয় , তাহলে শস্য ভালো হবে । </a:t>
            </a:r>
          </a:p>
          <a:p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বৃষ্টি হয়েছে ,</a:t>
            </a:r>
          </a:p>
          <a:p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শস্য ভালো হবে ।</a:t>
            </a:r>
          </a:p>
          <a:p>
            <a:r>
              <a:rPr lang="as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যুক্তিটির প্রতীকী রুপ হলো:</a:t>
            </a:r>
            <a:endParaRPr lang="en-US" b="1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  <a:sym typeface="Symbol"/>
              </a:rPr>
              <a:t>pq</a:t>
            </a:r>
            <a:endParaRPr lang="en-US" b="1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 P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  <a:sym typeface="Symbol"/>
              </a:rPr>
              <a:t> q</a:t>
            </a:r>
          </a:p>
          <a:p>
            <a:pPr>
              <a:buNone/>
            </a:pPr>
            <a:r>
              <a:rPr lang="as-IN" b="1" dirty="0" smtClean="0">
                <a:latin typeface="NikoshBAN" pitchFamily="2" charset="0"/>
                <a:cs typeface="NikoshBAN" pitchFamily="2" charset="0"/>
                <a:sym typeface="Symbol"/>
              </a:rPr>
              <a:t>উপরের দৃষ্টান্তে দেখা যায় যে , প্রধান আশ্রয়বাক্যটি প্রাকল্পিক এবং অপ্রধান আশ্রয়বাক্য ও সিদ্ধান্ত হয় নিরপেক্ষ আকারের।</a:t>
            </a:r>
            <a:endParaRPr lang="en-US" b="1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উদাহরন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Analysi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প্রাকল্পিক নিরপেক্ষ সহানুমানকে দুই ভাগে ভাগ করা হয় ।যথা :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১. গঠনমুলক প্রাকল্পিক সহানুমান 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২. ধ্বংসমুলক প্রাকল্পিক সহানুমান </a:t>
            </a:r>
          </a:p>
          <a:p>
            <a:endParaRPr lang="as-IN" sz="4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  গঠনমুলক প্রাকল্পিক সহানুমান ঃ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যে প্রাকল্পিক নিরপেক্ষ সহানুমানে প্রধান আশ্রয়বাক্যের পূর্বগকে অপ্রধান আশ্রয়বাক্যে </a:t>
            </a:r>
            <a:r>
              <a:rPr lang="en-US" sz="4600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কার করা হয় এবং প্রধান আশ্রয়বাক্যের অনুগটিকে সিদ্ধান্তে </a:t>
            </a:r>
            <a:r>
              <a:rPr lang="en-US" sz="4600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কার করা হয় তাকে  গঠনমুলক প্রাকল্পিক সহানুমান  ।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  যেমন </a:t>
            </a:r>
            <a:r>
              <a:rPr lang="en-US" sz="46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যদি কঠোর পরিশ্রম কর তবে সফল হবে 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 কঠোর পরিশ্রম করেছ</a:t>
            </a:r>
          </a:p>
          <a:p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as-IN" sz="4600" b="1" dirty="0" smtClean="0">
                <a:latin typeface="NikoshBAN" pitchFamily="2" charset="0"/>
                <a:cs typeface="NikoshBAN" pitchFamily="2" charset="0"/>
              </a:rPr>
              <a:t>সফল হবে।</a:t>
            </a:r>
            <a:endParaRPr lang="en-US" sz="4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s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 নিরপেক্ষ সহানুমানের প্রকারভেদ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5807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প্রাকল্পিক নিরপেক্ষ সহানুমানে প্রধান আশ্রয়বাক্যের অনুগটিকে অপ্রধান আশ্রয়বাক্যে অ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sz="2800" b="1" dirty="0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করা হয়  এবং প্রধান আশ্রয়বাক্যের পূর্বগটিকে সিদ্ধান্তে অ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করা হয় তাকে . ধ্বংসমুলক প্রাকল্পিক সহানুমান বলে । যেমন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Ñ </a:t>
            </a:r>
          </a:p>
          <a:p>
            <a:pPr>
              <a:buNone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মেঘ হয় তবে বৃষ্টি হবে </a:t>
            </a:r>
          </a:p>
          <a:p>
            <a:pPr>
              <a:buNone/>
            </a:pPr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বৃষ্টি হয় নি</a:t>
            </a:r>
          </a:p>
          <a:p>
            <a:pPr>
              <a:buNone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</a:t>
            </a:r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মেঘ হয় নি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  <a:sym typeface="Symbol"/>
            </a:endParaRPr>
          </a:p>
          <a:p>
            <a:pPr>
              <a:buNone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 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pq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  <a:sym typeface="Symbol"/>
            </a:endParaRPr>
          </a:p>
          <a:p>
            <a:pPr>
              <a:buFont typeface="Symbol"/>
              <a:buChar char="~"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q </a:t>
            </a:r>
          </a:p>
          <a:p>
            <a:pPr>
              <a:buNone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p</a:t>
            </a:r>
          </a:p>
          <a:p>
            <a:pPr>
              <a:buNone/>
            </a:pPr>
            <a:endParaRPr lang="en-US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s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ধ্বংসমুলক প্রাকল্পিক সহানুমান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প্রাকল্পিক নিরপেক্ষ সহানুমানের দু,টি নিয়ম আছে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১ম নিয়ম : পূর্বগকে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অনুগকেও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যায় কিন্তু বিপরীতক্রমে নয় ।অর্থাৎ অনুগকে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পূর্বগকে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যায় না। 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২য় নিয়ম :  অনুগকে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পূর্বগকেও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যায় ,কিন্তু বিপরীতক্রমে নয় । অর্থাৎ পূর্বগকে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করলে অনুগকে অ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স্বী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কার করা যায় না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s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প্রাকল্পিক নিরপেক্ষ সহানুমানের নিয়মাবলী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</TotalTime>
  <Words>638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Arial</vt:lpstr>
      <vt:lpstr>Calibri</vt:lpstr>
      <vt:lpstr>Lucida Sans Unicode</vt:lpstr>
      <vt:lpstr>NikoshBAN</vt:lpstr>
      <vt:lpstr>SutonnyMJ</vt:lpstr>
      <vt:lpstr>Symbol</vt:lpstr>
      <vt:lpstr>Times New Roman</vt:lpstr>
      <vt:lpstr>Verdana</vt:lpstr>
      <vt:lpstr>Vrinda</vt:lpstr>
      <vt:lpstr>Wingdings</vt:lpstr>
      <vt:lpstr>Wingdings 2</vt:lpstr>
      <vt:lpstr>Wingdings 3</vt:lpstr>
      <vt:lpstr>Concourse</vt:lpstr>
      <vt:lpstr>3_Office Theme</vt:lpstr>
      <vt:lpstr>স্বাগতম</vt:lpstr>
      <vt:lpstr>PowerPoint Presentation</vt:lpstr>
      <vt:lpstr>আজকের আলোচ্য বিষয়ঃ</vt:lpstr>
      <vt:lpstr>শিখনফল</vt:lpstr>
      <vt:lpstr>প্রাকল্পিক নিরপেক্ষ সহানুমানঃ Hypothetical Syllogism</vt:lpstr>
      <vt:lpstr>উদাহরন বিশ্লেষন  Example Analysis </vt:lpstr>
      <vt:lpstr>প্রাকল্পিক নিরপেক্ষ সহানুমানের প্রকারভেদ ঃ</vt:lpstr>
      <vt:lpstr>ধ্বংসমুলক প্রাকল্পিক সহানুমান </vt:lpstr>
      <vt:lpstr>প্রাকল্পিক নিরপেক্ষ সহানুমানের নিয়মাবলী</vt:lpstr>
      <vt:lpstr>প্রাকল্পিক-নিরপেক্ষ সহানুমানের অনুপপত্তি</vt:lpstr>
      <vt:lpstr>পূর্বগ অস্বীকৃতিমুলক অনুপপত্তি :</vt:lpstr>
      <vt:lpstr>বৈকল্পিক সহানুমান 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cÖvKwíK wbi‡cÿ mnvbygvb Hypothetical Syllogism</dc:title>
  <dc:creator>acer</dc:creator>
  <cp:lastModifiedBy>user</cp:lastModifiedBy>
  <cp:revision>97</cp:revision>
  <dcterms:created xsi:type="dcterms:W3CDTF">2015-02-05T17:58:14Z</dcterms:created>
  <dcterms:modified xsi:type="dcterms:W3CDTF">2021-03-28T17:15:18Z</dcterms:modified>
</cp:coreProperties>
</file>