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0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9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1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4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9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3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8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9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5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0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7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E35CD-07F4-40FF-96CA-711BAD448ED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8A4D-C234-48B6-B8A6-ABF5BE20B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0" y="5029200"/>
            <a:ext cx="420499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i="1" spc="5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  <a:cs typeface="+mj-cs"/>
              </a:rPr>
              <a:t>স্বাগতম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07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4876800" cy="6858000"/>
          </a:xfrm>
          <a:prstGeom prst="rect">
            <a:avLst/>
          </a:prstGeom>
          <a:solidFill>
            <a:srgbClr val="3B55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আবার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ডাকিল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পরামর্শে</a:t>
            </a:r>
            <a:r>
              <a:rPr lang="en-US" sz="2400" b="1" dirty="0" smtClean="0"/>
              <a:t> ,</a:t>
            </a:r>
          </a:p>
          <a:p>
            <a:r>
              <a:rPr lang="en-US" sz="2400" b="1" dirty="0" err="1" smtClean="0"/>
              <a:t>বসিল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পুনঃ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যতেক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গুণবন্ত</a:t>
            </a:r>
            <a:r>
              <a:rPr lang="en-US" sz="2400" b="1" dirty="0" smtClean="0"/>
              <a:t>-</a:t>
            </a:r>
          </a:p>
          <a:p>
            <a:r>
              <a:rPr lang="en-US" sz="2400" b="1" smtClean="0"/>
              <a:t>ঘুরিয়া </a:t>
            </a:r>
            <a:r>
              <a:rPr lang="en-US" sz="2400" b="1" dirty="0" err="1" smtClean="0"/>
              <a:t>হেরিল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চোখে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সর্ষে</a:t>
            </a:r>
            <a:r>
              <a:rPr lang="en-US" sz="2400" b="1" dirty="0" smtClean="0"/>
              <a:t> ,</a:t>
            </a:r>
          </a:p>
          <a:p>
            <a:r>
              <a:rPr lang="en-US" sz="2400" b="1" dirty="0" err="1" smtClean="0"/>
              <a:t>ধূলার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হায়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নাহিক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অন্ত</a:t>
            </a:r>
            <a:r>
              <a:rPr lang="en-US" sz="2400" b="1" dirty="0" smtClean="0"/>
              <a:t> ।</a:t>
            </a:r>
          </a:p>
          <a:p>
            <a:r>
              <a:rPr lang="en-US" sz="2400" b="1" dirty="0" err="1" smtClean="0"/>
              <a:t>কহিল</a:t>
            </a:r>
            <a:r>
              <a:rPr lang="en-US" sz="2400" b="1" dirty="0" smtClean="0"/>
              <a:t> ,’</a:t>
            </a:r>
            <a:r>
              <a:rPr lang="en-US" sz="2400" b="1" dirty="0" err="1" smtClean="0"/>
              <a:t>মহী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মাদুর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দিয়ে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ঢাকো</a:t>
            </a:r>
            <a:r>
              <a:rPr lang="en-US" sz="2400" b="1" dirty="0" smtClean="0"/>
              <a:t> ,</a:t>
            </a:r>
          </a:p>
          <a:p>
            <a:r>
              <a:rPr lang="en-US" sz="2400" b="1" dirty="0" err="1" smtClean="0"/>
              <a:t>ফরাস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পাতি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করিব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ধুলা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বন্ধ</a:t>
            </a:r>
            <a:r>
              <a:rPr lang="en-US" sz="2400" b="1" dirty="0" smtClean="0"/>
              <a:t> ।’</a:t>
            </a:r>
          </a:p>
          <a:p>
            <a:r>
              <a:rPr lang="en-US" sz="2400" b="1" dirty="0" err="1" smtClean="0"/>
              <a:t>কহিল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কেহ</a:t>
            </a:r>
            <a:r>
              <a:rPr lang="en-US" sz="2400" b="1" dirty="0" smtClean="0"/>
              <a:t> ,’</a:t>
            </a:r>
            <a:r>
              <a:rPr lang="en-US" sz="2400" b="1" dirty="0" err="1" smtClean="0"/>
              <a:t>রাজারে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ঘরে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রাখো</a:t>
            </a:r>
            <a:r>
              <a:rPr lang="en-US" sz="2400" b="1" dirty="0" smtClean="0"/>
              <a:t> ,</a:t>
            </a:r>
          </a:p>
          <a:p>
            <a:r>
              <a:rPr lang="en-US" sz="2400" b="1" dirty="0" err="1" smtClean="0"/>
              <a:t>কোথাও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যেন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থেকে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রন্ধ্র</a:t>
            </a:r>
            <a:r>
              <a:rPr lang="en-US" sz="2400" b="1" dirty="0" smtClean="0"/>
              <a:t> ! </a:t>
            </a:r>
          </a:p>
          <a:p>
            <a:endParaRPr lang="en-US" sz="2400" b="1" dirty="0" smtClean="0"/>
          </a:p>
          <a:p>
            <a:r>
              <a:rPr lang="en-US" sz="2400" b="1" dirty="0" err="1" smtClean="0"/>
              <a:t>ধুলার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মাঝে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যদি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দেন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পায়ে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ধুলা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লাগে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না</a:t>
            </a:r>
            <a:r>
              <a:rPr lang="en-US" sz="2400" b="1" dirty="0" smtClean="0"/>
              <a:t> </a:t>
            </a:r>
            <a:r>
              <a:rPr lang="en-US" dirty="0" smtClean="0"/>
              <a:t>।’</a:t>
            </a:r>
          </a:p>
        </p:txBody>
      </p:sp>
      <p:pic>
        <p:nvPicPr>
          <p:cNvPr id="5" name="Picture 4" descr="14933040999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0"/>
            <a:ext cx="4114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76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0"/>
            <a:ext cx="92202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19600" y="0"/>
            <a:ext cx="47244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/>
              <a:t>কহিল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রাজা</a:t>
            </a:r>
            <a:r>
              <a:rPr lang="en-US" sz="2000" b="1" dirty="0" smtClean="0"/>
              <a:t> ,’</a:t>
            </a:r>
            <a:r>
              <a:rPr lang="en-US" sz="2000" b="1" dirty="0" err="1" smtClean="0"/>
              <a:t>সে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কথা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বড়ো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খাঁটি</a:t>
            </a:r>
            <a:r>
              <a:rPr lang="en-US" sz="2000" b="1" dirty="0" smtClean="0"/>
              <a:t> –</a:t>
            </a:r>
          </a:p>
          <a:p>
            <a:r>
              <a:rPr lang="en-US" sz="2000" b="1" dirty="0" err="1" smtClean="0"/>
              <a:t>কিন্তু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হতেছে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মনে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সন্ধ</a:t>
            </a:r>
            <a:r>
              <a:rPr lang="en-US" sz="2000" b="1" dirty="0" smtClean="0"/>
              <a:t> ,</a:t>
            </a:r>
          </a:p>
          <a:p>
            <a:r>
              <a:rPr lang="en-US" sz="2000" b="1" dirty="0" err="1" smtClean="0"/>
              <a:t>মাটির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ভয়ে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রাজ্য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হবে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মাটি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দিবস</a:t>
            </a:r>
            <a:r>
              <a:rPr lang="en-US" sz="2000" b="1" dirty="0" smtClean="0"/>
              <a:t>- </a:t>
            </a:r>
            <a:r>
              <a:rPr lang="en-US" sz="2000" b="1" dirty="0" err="1" smtClean="0"/>
              <a:t>রাতি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রহিতে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আমি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বন্ধ</a:t>
            </a:r>
            <a:r>
              <a:rPr lang="en-US" sz="2000" b="1" dirty="0" smtClean="0"/>
              <a:t> ।’</a:t>
            </a:r>
          </a:p>
          <a:p>
            <a:r>
              <a:rPr lang="en-US" sz="2000" b="1" dirty="0" err="1" smtClean="0"/>
              <a:t>কহিল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সবে</a:t>
            </a:r>
            <a:r>
              <a:rPr lang="en-US" sz="2000" b="1" dirty="0" smtClean="0"/>
              <a:t> ,’ </a:t>
            </a:r>
            <a:r>
              <a:rPr lang="en-US" sz="2000" b="1" dirty="0" err="1" smtClean="0"/>
              <a:t>চামারে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তবে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ডাকি</a:t>
            </a:r>
            <a:r>
              <a:rPr lang="en-US" sz="2000" b="1" dirty="0" smtClean="0"/>
              <a:t>  </a:t>
            </a:r>
          </a:p>
          <a:p>
            <a:r>
              <a:rPr lang="en-US" sz="2000" b="1" dirty="0" err="1" smtClean="0"/>
              <a:t>চর্ম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দিয়া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মুড়ীয়া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দাও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পৃথ্বী</a:t>
            </a:r>
            <a:r>
              <a:rPr lang="en-US" sz="2000" b="1" dirty="0" smtClean="0"/>
              <a:t> ।</a:t>
            </a:r>
          </a:p>
          <a:p>
            <a:r>
              <a:rPr lang="en-US" sz="2000" b="1" dirty="0" err="1" smtClean="0"/>
              <a:t>ধুলির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মহী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ঝুলির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মাঝে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ঢাকি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মহীপতির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রহিবে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মহাকীর্তি</a:t>
            </a:r>
            <a:r>
              <a:rPr lang="en-US" sz="2000" b="1" dirty="0" smtClean="0"/>
              <a:t> ।’</a:t>
            </a:r>
          </a:p>
          <a:p>
            <a:r>
              <a:rPr lang="en-US" sz="2000" b="1" dirty="0" err="1" smtClean="0"/>
              <a:t>কহিল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সবে</a:t>
            </a:r>
            <a:r>
              <a:rPr lang="en-US" sz="2000" b="1" dirty="0" smtClean="0"/>
              <a:t> ,’</a:t>
            </a:r>
            <a:r>
              <a:rPr lang="en-US" sz="2000" b="1" dirty="0" err="1" smtClean="0"/>
              <a:t>হবে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অবহেলে</a:t>
            </a:r>
            <a:r>
              <a:rPr lang="en-US" sz="2000" b="1" dirty="0" smtClean="0"/>
              <a:t>,</a:t>
            </a:r>
          </a:p>
          <a:p>
            <a:r>
              <a:rPr lang="en-US" sz="2000" b="1" dirty="0" err="1" smtClean="0"/>
              <a:t>যোগ্যমতো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চামার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যদি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মেলে</a:t>
            </a:r>
            <a:r>
              <a:rPr lang="en-US" sz="2000" b="1" dirty="0" smtClean="0"/>
              <a:t> ।’</a:t>
            </a:r>
            <a:endParaRPr lang="en-US" sz="2000" b="1" dirty="0"/>
          </a:p>
        </p:txBody>
      </p:sp>
      <p:pic>
        <p:nvPicPr>
          <p:cNvPr id="4" name="Picture 3" descr="14933033785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67200" cy="3200400"/>
          </a:xfrm>
          <a:prstGeom prst="rect">
            <a:avLst/>
          </a:prstGeom>
        </p:spPr>
      </p:pic>
      <p:pic>
        <p:nvPicPr>
          <p:cNvPr id="5" name="Picture 4" descr="FB_IMG_1596100088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6600"/>
            <a:ext cx="4267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1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48768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/>
              <a:t>রাজার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চর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ধাইল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হেতা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হোথা</a:t>
            </a:r>
            <a:r>
              <a:rPr lang="en-US" sz="2000" b="1" dirty="0" smtClean="0"/>
              <a:t> ,</a:t>
            </a:r>
          </a:p>
          <a:p>
            <a:r>
              <a:rPr lang="en-US" sz="2000" b="1" dirty="0" err="1" smtClean="0"/>
              <a:t>ছুটিল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সবে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ছাড়িয়া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সব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কর্ম</a:t>
            </a:r>
            <a:r>
              <a:rPr lang="en-US" sz="2000" b="1" dirty="0" smtClean="0"/>
              <a:t> ।</a:t>
            </a:r>
          </a:p>
          <a:p>
            <a:r>
              <a:rPr lang="en-US" sz="2000" b="1" dirty="0" err="1" smtClean="0"/>
              <a:t>যোগ্যমতো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চামার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নাহি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কোথা</a:t>
            </a:r>
            <a:r>
              <a:rPr lang="en-US" sz="2000" b="1" dirty="0" smtClean="0"/>
              <a:t> ,</a:t>
            </a:r>
          </a:p>
          <a:p>
            <a:r>
              <a:rPr lang="en-US" sz="2000" b="1" dirty="0" err="1" smtClean="0"/>
              <a:t>না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মিলে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উচিত</a:t>
            </a:r>
            <a:r>
              <a:rPr lang="en-US" sz="2000" b="1" dirty="0" smtClean="0"/>
              <a:t>- </a:t>
            </a:r>
            <a:r>
              <a:rPr lang="en-US" sz="2000" b="1" dirty="0" err="1" smtClean="0"/>
              <a:t>মতো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চর্ম</a:t>
            </a:r>
            <a:r>
              <a:rPr lang="en-US" sz="2000" b="1" dirty="0" smtClean="0"/>
              <a:t> ।</a:t>
            </a:r>
          </a:p>
          <a:p>
            <a:r>
              <a:rPr lang="en-US" sz="2000" b="1" dirty="0" err="1" smtClean="0"/>
              <a:t>তখন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ধীরে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চামার-কুলপতি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কহিল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এসে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ঈষ</a:t>
            </a:r>
            <a:r>
              <a:rPr lang="en-US" sz="2000" b="1" smtClean="0"/>
              <a:t>ৎ </a:t>
            </a:r>
            <a:r>
              <a:rPr lang="en-US" sz="2000" b="1" dirty="0" err="1" smtClean="0"/>
              <a:t>হেসে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বৃদ্ধ</a:t>
            </a:r>
            <a:r>
              <a:rPr lang="en-US" sz="2000" b="1" dirty="0" smtClean="0"/>
              <a:t>,</a:t>
            </a:r>
          </a:p>
          <a:p>
            <a:r>
              <a:rPr lang="en-US" sz="2000" b="1" dirty="0" err="1" smtClean="0"/>
              <a:t>বলিতে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পারি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করিলে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অনুমতি</a:t>
            </a:r>
            <a:r>
              <a:rPr lang="en-US" sz="2000" b="1" dirty="0" smtClean="0"/>
              <a:t>,</a:t>
            </a:r>
          </a:p>
          <a:p>
            <a:r>
              <a:rPr lang="en-US" sz="2000" b="1" dirty="0" err="1" smtClean="0"/>
              <a:t>সহজে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যাহে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মানস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হবে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সিদ্ধ</a:t>
            </a:r>
            <a:r>
              <a:rPr lang="en-US" sz="2000" b="1" dirty="0" smtClean="0"/>
              <a:t>।</a:t>
            </a:r>
          </a:p>
          <a:p>
            <a:r>
              <a:rPr lang="en-US" sz="2000" b="1" dirty="0" err="1" smtClean="0"/>
              <a:t>নিজের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চরণ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ঢাকো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তবে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ধরণী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ঢাকিতে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নাহি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হবে</a:t>
            </a:r>
            <a:r>
              <a:rPr lang="en-US" sz="2000" b="1" dirty="0" smtClean="0"/>
              <a:t> ।’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err="1" smtClean="0"/>
              <a:t>কহিল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রাজা</a:t>
            </a:r>
            <a:r>
              <a:rPr lang="en-US" sz="2000" b="1" dirty="0" smtClean="0"/>
              <a:t> ।’ </a:t>
            </a:r>
            <a:r>
              <a:rPr lang="en-US" sz="2000" b="1" dirty="0" err="1" smtClean="0"/>
              <a:t>এত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হবে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সিধে</a:t>
            </a:r>
            <a:r>
              <a:rPr lang="en-US" sz="2000" b="1" dirty="0" smtClean="0"/>
              <a:t>!</a:t>
            </a:r>
          </a:p>
          <a:p>
            <a:r>
              <a:rPr lang="en-US" sz="2000" b="1" dirty="0" err="1" smtClean="0"/>
              <a:t>ভাবিয়া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ম’ল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সকল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দেশসুদ্ধ</a:t>
            </a:r>
            <a:r>
              <a:rPr lang="en-US" sz="2000" b="1" dirty="0" smtClean="0"/>
              <a:t> ! </a:t>
            </a:r>
            <a:r>
              <a:rPr lang="en-US" dirty="0" smtClean="0"/>
              <a:t>‘</a:t>
            </a:r>
            <a:endParaRPr lang="en-US" dirty="0"/>
          </a:p>
        </p:txBody>
      </p:sp>
      <p:pic>
        <p:nvPicPr>
          <p:cNvPr id="4" name="Picture 3" descr="14939296044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05508"/>
            <a:ext cx="4114800" cy="3018692"/>
          </a:xfrm>
          <a:prstGeom prst="rect">
            <a:avLst/>
          </a:prstGeom>
        </p:spPr>
      </p:pic>
      <p:pic>
        <p:nvPicPr>
          <p:cNvPr id="5" name="Picture 4" descr="14926121372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352800"/>
            <a:ext cx="4191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ceived_184380112591946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958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75909" y="76200"/>
            <a:ext cx="4495800" cy="6858000"/>
          </a:xfrm>
          <a:prstGeom prst="rect">
            <a:avLst/>
          </a:prstGeom>
          <a:solidFill>
            <a:srgbClr val="F61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 smtClean="0"/>
          </a:p>
          <a:p>
            <a:r>
              <a:rPr lang="en-US" sz="2000" b="1" dirty="0" smtClean="0"/>
              <a:t> </a:t>
            </a:r>
            <a:r>
              <a:rPr lang="en-US" sz="2000" b="1" dirty="0" err="1" smtClean="0"/>
              <a:t>মন্ত্রী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কহে</a:t>
            </a:r>
            <a:r>
              <a:rPr lang="en-US" sz="2000" b="1" dirty="0" smtClean="0"/>
              <a:t> ,’</a:t>
            </a:r>
            <a:r>
              <a:rPr lang="en-US" sz="2000" b="1" dirty="0" err="1" smtClean="0"/>
              <a:t>বেতারে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শূল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বিঁধে</a:t>
            </a:r>
            <a:r>
              <a:rPr lang="en-US" sz="2000" b="1" dirty="0" smtClean="0"/>
              <a:t> </a:t>
            </a:r>
          </a:p>
          <a:p>
            <a:r>
              <a:rPr lang="en-US" sz="2000" b="1" smtClean="0"/>
              <a:t>কারার </a:t>
            </a:r>
            <a:r>
              <a:rPr lang="en-US" sz="2000" b="1" dirty="0" err="1" smtClean="0"/>
              <a:t>মাঝে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করিয়া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রাখো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রুদ্ধ</a:t>
            </a:r>
            <a:r>
              <a:rPr lang="en-US" sz="2000" b="1" dirty="0" smtClean="0"/>
              <a:t> ।’</a:t>
            </a:r>
          </a:p>
          <a:p>
            <a:r>
              <a:rPr lang="en-US" sz="2000" b="1" dirty="0" err="1" smtClean="0"/>
              <a:t>রাজার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পদ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চর্ম-আবরণে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ঢাকিল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বুড়া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বসিয়া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পাদোপান্তে</a:t>
            </a:r>
            <a:r>
              <a:rPr lang="en-US" sz="2000" b="1" dirty="0" smtClean="0"/>
              <a:t> ।</a:t>
            </a:r>
          </a:p>
          <a:p>
            <a:r>
              <a:rPr lang="en-US" sz="2000" b="1" dirty="0" err="1" smtClean="0"/>
              <a:t>মন্ত্রী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কহে,”আমারো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ছিল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মনে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কেমনে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বেটা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পেরেছে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সেটা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জানতে</a:t>
            </a:r>
            <a:r>
              <a:rPr lang="en-US" sz="2000" b="1" dirty="0" smtClean="0"/>
              <a:t> ।’</a:t>
            </a:r>
          </a:p>
          <a:p>
            <a:r>
              <a:rPr lang="en-US" sz="2000" b="1" dirty="0" err="1" smtClean="0"/>
              <a:t>সেদিন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হতে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চলিল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জুতা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পরা</a:t>
            </a:r>
            <a:r>
              <a:rPr lang="en-US" sz="2000" b="1" dirty="0" smtClean="0"/>
              <a:t> –</a:t>
            </a:r>
          </a:p>
          <a:p>
            <a:r>
              <a:rPr lang="en-US" sz="2000" b="1" dirty="0" err="1" smtClean="0"/>
              <a:t>বাচিল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গোবু</a:t>
            </a:r>
            <a:r>
              <a:rPr lang="en-US" sz="2000" b="1" dirty="0" smtClean="0"/>
              <a:t> , </a:t>
            </a:r>
            <a:r>
              <a:rPr lang="en-US" sz="2000" b="1" dirty="0" err="1" smtClean="0"/>
              <a:t>রক্ষা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পেল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ধরা</a:t>
            </a:r>
            <a:r>
              <a:rPr lang="en-US" sz="2000" b="1" dirty="0" smtClean="0"/>
              <a:t> ।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434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981200"/>
            <a:ext cx="8610600" cy="464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800" b="1" i="1" dirty="0" smtClean="0"/>
              <a:t>১)</a:t>
            </a:r>
            <a:r>
              <a:rPr lang="en-US" sz="2800" b="1" i="1" dirty="0" err="1" smtClean="0"/>
              <a:t>সারা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রাজ্য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কিসে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পরিপুর্ণ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হয়ে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যায়</a:t>
            </a:r>
            <a:r>
              <a:rPr lang="en-US" sz="2800" b="1" i="1" dirty="0" smtClean="0"/>
              <a:t> ?</a:t>
            </a:r>
          </a:p>
          <a:p>
            <a:pPr marL="342900" indent="-342900"/>
            <a:r>
              <a:rPr lang="en-US" sz="2800" b="1" i="1" dirty="0" smtClean="0"/>
              <a:t>২) </a:t>
            </a:r>
            <a:r>
              <a:rPr lang="en-US" sz="2800" b="1" i="1" dirty="0" err="1" smtClean="0"/>
              <a:t>কত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পিপে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নস্য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ফুরিয়ে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গেল</a:t>
            </a:r>
            <a:r>
              <a:rPr lang="en-US" sz="2800" b="1" i="1" dirty="0" smtClean="0"/>
              <a:t> ?</a:t>
            </a:r>
          </a:p>
          <a:p>
            <a:pPr marL="342900" indent="-342900"/>
            <a:r>
              <a:rPr lang="en-US" sz="2800" b="1" i="1" dirty="0" smtClean="0"/>
              <a:t>৩) </a:t>
            </a:r>
            <a:r>
              <a:rPr lang="en-US" sz="2800" b="1" i="1" dirty="0" err="1" smtClean="0"/>
              <a:t>মহী</a:t>
            </a:r>
            <a:r>
              <a:rPr lang="en-US" sz="2800" b="1" i="1" dirty="0" smtClean="0"/>
              <a:t> ‘ </a:t>
            </a:r>
            <a:r>
              <a:rPr lang="en-US" sz="2800" b="1" i="1" dirty="0" err="1" smtClean="0"/>
              <a:t>অর্থ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কী</a:t>
            </a:r>
            <a:r>
              <a:rPr lang="en-US" sz="2800" b="1" i="1" dirty="0" smtClean="0"/>
              <a:t> ?</a:t>
            </a:r>
          </a:p>
          <a:p>
            <a:pPr marL="342900" indent="-342900"/>
            <a:r>
              <a:rPr lang="en-US" sz="2800" b="1" i="1" dirty="0" smtClean="0"/>
              <a:t>৪) </a:t>
            </a:r>
            <a:r>
              <a:rPr lang="en-US" sz="2800" b="1" i="1" dirty="0" err="1" smtClean="0"/>
              <a:t>কিস্তি</a:t>
            </a:r>
            <a:r>
              <a:rPr lang="en-US" sz="2800" b="1" i="1" dirty="0" smtClean="0"/>
              <a:t> ‘ </a:t>
            </a:r>
            <a:r>
              <a:rPr lang="en-US" sz="2800" b="1" i="1" dirty="0" err="1" smtClean="0"/>
              <a:t>শব্দের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অর্থ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কী</a:t>
            </a:r>
            <a:r>
              <a:rPr lang="en-US" sz="2800" b="1" i="1" dirty="0" smtClean="0"/>
              <a:t> ?</a:t>
            </a:r>
          </a:p>
          <a:p>
            <a:pPr marL="342900" indent="-342900"/>
            <a:r>
              <a:rPr lang="en-US" sz="2800" b="1" i="1" dirty="0" smtClean="0"/>
              <a:t>৫) </a:t>
            </a:r>
            <a:r>
              <a:rPr lang="en-US" sz="2800" b="1" i="1" dirty="0" err="1" smtClean="0"/>
              <a:t>ধুলা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দূর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করতে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কতটি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ভিস্তি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ব্যবহার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করা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হয়</a:t>
            </a:r>
            <a:r>
              <a:rPr lang="en-US" sz="2800" b="1" i="1" dirty="0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990600" y="304800"/>
            <a:ext cx="6248400" cy="1371600"/>
          </a:xfrm>
          <a:prstGeom prst="horizontalScroll">
            <a:avLst/>
          </a:prstGeom>
          <a:solidFill>
            <a:srgbClr val="F61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u="sng" dirty="0" err="1" smtClean="0"/>
              <a:t>মূল্যায়ন</a:t>
            </a:r>
            <a:endParaRPr lang="en-US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2568698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2667000"/>
            <a:ext cx="8610600" cy="3124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‘ </a:t>
            </a:r>
            <a:r>
              <a:rPr lang="en-US" sz="3200" b="1" i="1" dirty="0" err="1" smtClean="0"/>
              <a:t>মাটির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ভয়ে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রাজ্য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হবে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মাটি</a:t>
            </a:r>
            <a:r>
              <a:rPr lang="en-US" sz="3200" b="1" i="1" dirty="0" smtClean="0"/>
              <a:t> ‘-</a:t>
            </a:r>
            <a:r>
              <a:rPr lang="en-US" sz="3200" b="1" i="1" dirty="0" err="1" smtClean="0"/>
              <a:t>এই</a:t>
            </a:r>
            <a:r>
              <a:rPr lang="en-US" sz="3200" b="1" i="1" dirty="0" smtClean="0"/>
              <a:t>  </a:t>
            </a:r>
            <a:r>
              <a:rPr lang="en-US" sz="3200" b="1" i="1" dirty="0" err="1" smtClean="0"/>
              <a:t>চরণের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ব্যাখ্যা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কর</a:t>
            </a:r>
            <a:r>
              <a:rPr lang="en-US" sz="3200" b="1" i="1" dirty="0" smtClean="0"/>
              <a:t> ।</a:t>
            </a:r>
            <a:endParaRPr lang="en-US" sz="3200" b="1" i="1" dirty="0"/>
          </a:p>
        </p:txBody>
      </p:sp>
      <p:sp>
        <p:nvSpPr>
          <p:cNvPr id="4" name="Horizontal Scroll 3"/>
          <p:cNvSpPr/>
          <p:nvPr/>
        </p:nvSpPr>
        <p:spPr>
          <a:xfrm>
            <a:off x="1524000" y="381000"/>
            <a:ext cx="5867400" cy="15240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u="sng" dirty="0" err="1" smtClean="0"/>
              <a:t>বাড়ীর</a:t>
            </a:r>
            <a:r>
              <a:rPr lang="en-US" sz="4000" b="1" i="1" u="sng" dirty="0" smtClean="0"/>
              <a:t> </a:t>
            </a:r>
            <a:r>
              <a:rPr lang="en-US" sz="4000" b="1" i="1" u="sng" dirty="0" err="1" smtClean="0"/>
              <a:t>কাজ</a:t>
            </a:r>
            <a:r>
              <a:rPr lang="en-US" sz="4000" b="1" i="1" u="sng" dirty="0" smtClean="0"/>
              <a:t> </a:t>
            </a:r>
            <a:endParaRPr lang="en-US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374658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05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38400"/>
            <a:ext cx="5914304" cy="4267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ounded Rectangle 3"/>
          <p:cNvSpPr/>
          <p:nvPr/>
        </p:nvSpPr>
        <p:spPr>
          <a:xfrm>
            <a:off x="228600" y="152400"/>
            <a:ext cx="8763000" cy="1905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b="1" i="1" u="sng" dirty="0" smtClean="0">
                <a:solidFill>
                  <a:srgbClr val="FF0000"/>
                </a:solidFill>
              </a:rPr>
              <a:t>উপস্থাপনায়</a:t>
            </a:r>
          </a:p>
          <a:p>
            <a:pPr algn="ctr"/>
            <a:r>
              <a:rPr lang="bn-I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মোছাঃ নাহিদা আক্তার </a:t>
            </a:r>
          </a:p>
          <a:p>
            <a:pPr algn="ctr"/>
            <a:r>
              <a:rPr lang="bn-I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সহকারি  শিক্ষক</a:t>
            </a:r>
          </a:p>
          <a:p>
            <a:pPr algn="ctr"/>
            <a:r>
              <a:rPr lang="bn-I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ধলা নামাপাড়া ডাঃ আবুল কাশেম দাখিল মাদ্রাসা </a:t>
            </a:r>
          </a:p>
          <a:p>
            <a:pPr algn="ctr"/>
            <a:r>
              <a:rPr lang="bn-IN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ত্রিশাল ,ময়মনসিংহ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025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457200"/>
            <a:ext cx="3886200" cy="5943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শ্রেণিঃ ১০ ম</a:t>
            </a:r>
          </a:p>
          <a:p>
            <a:pPr algn="ctr"/>
            <a:r>
              <a:rPr lang="bn-I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বিষয়ঃ বাংলা সাহিত্য</a:t>
            </a:r>
          </a:p>
          <a:p>
            <a:pPr algn="ctr"/>
            <a:r>
              <a:rPr lang="bn-I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সময়ঃ ৩০ মিনিট</a:t>
            </a:r>
          </a:p>
          <a:p>
            <a:pPr algn="ctr"/>
            <a:endParaRPr lang="en-US" sz="2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800600" y="1828800"/>
            <a:ext cx="3886200" cy="4572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জুতা আবিষ্কার</a:t>
            </a: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lowchart: Display 4"/>
          <p:cNvSpPr/>
          <p:nvPr/>
        </p:nvSpPr>
        <p:spPr>
          <a:xfrm>
            <a:off x="5638800" y="152400"/>
            <a:ext cx="3048000" cy="1371600"/>
          </a:xfrm>
          <a:prstGeom prst="flowChartDispla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i="1" u="sng" smtClean="0"/>
              <a:t>পাঠ</a:t>
            </a:r>
            <a:endParaRPr lang="en-US" sz="6600" b="1" i="1" u="sng"/>
          </a:p>
        </p:txBody>
      </p:sp>
    </p:spTree>
    <p:extLst>
      <p:ext uri="{BB962C8B-B14F-4D97-AF65-F5344CB8AC3E}">
        <p14:creationId xmlns:p14="http://schemas.microsoft.com/office/powerpoint/2010/main" val="213892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3516" y="1981200"/>
            <a:ext cx="8686800" cy="4648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মানুষের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খামখেয়ালি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অবস্থা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সম্পর্কে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জানতে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পারবে</a:t>
            </a:r>
            <a:r>
              <a:rPr lang="en-US" sz="2400" b="1" dirty="0" smtClean="0"/>
              <a:t>।</a:t>
            </a:r>
          </a:p>
          <a:p>
            <a:endParaRPr lang="en-US" sz="2400" b="1" dirty="0" smtClean="0"/>
          </a:p>
          <a:p>
            <a:r>
              <a:rPr lang="en-US" sz="2400" b="1" dirty="0" err="1" smtClean="0"/>
              <a:t>সাধারণ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মানুষও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অসাধারণ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কাজ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করতে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জানতে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পারবে</a:t>
            </a:r>
            <a:r>
              <a:rPr lang="en-US" sz="2400" b="1" dirty="0" smtClean="0"/>
              <a:t> ।</a:t>
            </a:r>
          </a:p>
          <a:p>
            <a:endParaRPr lang="en-US" sz="2400" b="1" dirty="0" smtClean="0"/>
          </a:p>
          <a:p>
            <a:r>
              <a:rPr lang="en-US" sz="2400" b="1" dirty="0" err="1" smtClean="0"/>
              <a:t>জুতা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আবিস্কারের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কাহিনি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জানতে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পারবে</a:t>
            </a:r>
            <a:r>
              <a:rPr lang="en-US" sz="2400" b="1" dirty="0" smtClean="0"/>
              <a:t> ।</a:t>
            </a:r>
          </a:p>
          <a:p>
            <a:endParaRPr lang="en-US" sz="2400" b="1" dirty="0" smtClean="0"/>
          </a:p>
          <a:p>
            <a:r>
              <a:rPr lang="en-US" sz="2400" b="1" dirty="0" err="1" smtClean="0"/>
              <a:t>রাজার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মন্ত্রীদের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নির্বুদ্ধিতার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ফলাফল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জানতে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পারবে</a:t>
            </a:r>
            <a:r>
              <a:rPr lang="en-US" sz="2400" b="1" dirty="0" smtClean="0"/>
              <a:t>।</a:t>
            </a:r>
          </a:p>
          <a:p>
            <a:endParaRPr lang="en-US" sz="2400" b="1" dirty="0" smtClean="0"/>
          </a:p>
          <a:p>
            <a:r>
              <a:rPr lang="en-US" sz="2400" b="1" dirty="0" err="1" smtClean="0"/>
              <a:t>রবীন্দ্র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নাথ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ঠাকুরের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জন্ম</a:t>
            </a:r>
            <a:r>
              <a:rPr lang="en-US" sz="2400" b="1" dirty="0" smtClean="0"/>
              <a:t> ও </a:t>
            </a:r>
            <a:r>
              <a:rPr lang="en-US" sz="2400" b="1" dirty="0" err="1" smtClean="0"/>
              <a:t>মৃত্যু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সম্পর্কে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জানতে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পারবে</a:t>
            </a:r>
            <a:r>
              <a:rPr lang="en-US" b="1" dirty="0" smtClean="0"/>
              <a:t>।</a:t>
            </a:r>
            <a:endParaRPr lang="en-US" b="1" dirty="0"/>
          </a:p>
        </p:txBody>
      </p:sp>
      <p:sp>
        <p:nvSpPr>
          <p:cNvPr id="4" name="Cloud Callout 3"/>
          <p:cNvSpPr/>
          <p:nvPr/>
        </p:nvSpPr>
        <p:spPr>
          <a:xfrm>
            <a:off x="5486400" y="152400"/>
            <a:ext cx="3429000" cy="1524000"/>
          </a:xfrm>
          <a:prstGeom prst="cloud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/>
              <a:t>শিখন ফল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997139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 rot="19131159">
            <a:off x="4623289" y="3143902"/>
            <a:ext cx="4382074" cy="2552971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</a:rPr>
              <a:t>রবীন্দ্রনাথ  ঠাকুর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953000" y="389562"/>
            <a:ext cx="3505200" cy="1600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accent6">
                    <a:lumMod val="75000"/>
                  </a:schemeClr>
                </a:solidFill>
              </a:rPr>
              <a:t>কবি পরিচয়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16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প্রকৃত নামঃ রবীন্দ্রনাথ ঠাকুর</a:t>
            </a:r>
          </a:p>
          <a:p>
            <a:pPr algn="ctr"/>
            <a:r>
              <a:rPr lang="bn-IN" sz="2800" b="1" dirty="0" smtClean="0"/>
              <a:t>ছদ্মনামঃ ভানুসিংহ ঠাকুর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1524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/>
              <a:t>জন্ম তারিখঃ ৭মে ১৮৬১ খ্রিষ্টাব্দ</a:t>
            </a:r>
          </a:p>
          <a:p>
            <a:pPr algn="ctr"/>
            <a:r>
              <a:rPr lang="bn-IN" sz="2400" b="1" dirty="0" smtClean="0"/>
              <a:t>২৫ শে বৈশাখ ১২৬৮ বঙ্গাব্দ</a:t>
            </a:r>
          </a:p>
          <a:p>
            <a:pPr algn="ctr"/>
            <a:r>
              <a:rPr lang="bn-IN" sz="2400" b="1" dirty="0" smtClean="0"/>
              <a:t>জন্মস্থানঃ জোড়াসাঁকো,কলকাতা ,ভারত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910348"/>
            <a:ext cx="9144000" cy="1585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পিতার নামঃমহর্ষি দেবেন্দ্রনাথ ঠাকুর</a:t>
            </a:r>
          </a:p>
          <a:p>
            <a:pPr algn="ctr"/>
            <a:r>
              <a:rPr lang="bn-IN" sz="2800" b="1" dirty="0" smtClean="0"/>
              <a:t>মাতার নামঃ সারদা দেবী</a:t>
            </a:r>
          </a:p>
          <a:p>
            <a:pPr algn="ctr"/>
            <a:r>
              <a:rPr lang="bn-IN" sz="2800" b="1" dirty="0" smtClean="0"/>
              <a:t>পিতামহের নামঃ দ্বারকানাথ ঠাকুর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4648200"/>
            <a:ext cx="9144000" cy="2209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b="1" dirty="0" smtClean="0"/>
          </a:p>
          <a:p>
            <a:pPr algn="ctr"/>
            <a:endParaRPr lang="bn-IN" sz="2000" b="1" dirty="0"/>
          </a:p>
          <a:p>
            <a:pPr algn="ctr"/>
            <a:r>
              <a:rPr lang="bn-IN" sz="2000" b="1" dirty="0" smtClean="0"/>
              <a:t>১৮৮৪ খ্রিঃথেকে  রবীন্দ্রনাথ তাঁর পিতার আদেশে বিষয়কর্ম পরিদশর্নে </a:t>
            </a:r>
          </a:p>
          <a:p>
            <a:pPr algn="ctr"/>
            <a:r>
              <a:rPr lang="bn-IN" sz="2000" b="1" dirty="0" smtClean="0"/>
              <a:t>নিযুক্তত হন ।১৮৯০ খ্রিঃ থেকে দেশের বিভিন্ন অঞ্চলে জমদারি</a:t>
            </a:r>
          </a:p>
          <a:p>
            <a:pPr algn="ctr"/>
            <a:r>
              <a:rPr lang="bn-IN" sz="2000" b="1" dirty="0" smtClean="0"/>
              <a:t>দেখাশোনা করেন ।এ সূত্রে তিনি কুষ্টিয়ার শিলাইদহ ও সিরাজগঞ্জের </a:t>
            </a:r>
          </a:p>
          <a:p>
            <a:pPr algn="ctr"/>
            <a:r>
              <a:rPr lang="bn-IN" sz="2000" b="1" dirty="0" smtClean="0"/>
              <a:t>শাহাজাদপুরে দীর্ঘ সময় অবস্থান করেন ।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972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819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1600" b="1" dirty="0"/>
          </a:p>
          <a:p>
            <a:endParaRPr lang="bn-IN" sz="2000" b="1" dirty="0" smtClean="0"/>
          </a:p>
          <a:p>
            <a:endParaRPr lang="bn-IN" sz="2000" b="1" dirty="0"/>
          </a:p>
          <a:p>
            <a:r>
              <a:rPr lang="bn-IN" sz="2000" b="1" dirty="0" smtClean="0"/>
              <a:t>কাব্যঃ </a:t>
            </a:r>
            <a:r>
              <a:rPr lang="bn-IN" sz="2000" b="1" dirty="0"/>
              <a:t>মানসী,সোনার তরী,চিত্রা,ক্ষণিকা ,বলাকা গীতাঞ্জলি।</a:t>
            </a:r>
          </a:p>
          <a:p>
            <a:r>
              <a:rPr lang="bn-IN" sz="2000" b="1" dirty="0"/>
              <a:t> উপন্যাসঃ ঘরে-বাইরে,চখের বালি,নৌকাডুবি ,শেষের কবিতা ।</a:t>
            </a:r>
          </a:p>
          <a:p>
            <a:r>
              <a:rPr lang="bn-IN" sz="2000" b="1" dirty="0"/>
              <a:t>কাব্যনাট্যঃ কাহিনী,চিত্রাঙ্গদা,বিসর্জন,রাজা ও রানী ।</a:t>
            </a:r>
          </a:p>
          <a:p>
            <a:r>
              <a:rPr lang="bn-IN" sz="2000" b="1" dirty="0"/>
              <a:t>নাটকঃ ডাকঘর,রক্তকবরী,চিরকুমার সভা ,রাজা ।</a:t>
            </a:r>
          </a:p>
          <a:p>
            <a:r>
              <a:rPr lang="bn-IN" sz="2000" b="1" dirty="0"/>
              <a:t>গল্পগ্রন্থঃ গল্পগুচ্ছ ,তিনসংগী ,লিপিকা সে ।</a:t>
            </a:r>
          </a:p>
          <a:p>
            <a:r>
              <a:rPr lang="bn-IN" sz="2000" b="1" dirty="0"/>
              <a:t>ভ্রমনকাহিনিঃ পারস্য ,রাশিয়ার চিঠি ,জাপানযাত্রী ।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-3686" y="3048000"/>
            <a:ext cx="9144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b="1" dirty="0"/>
          </a:p>
          <a:p>
            <a:pPr algn="ctr"/>
            <a:endParaRPr lang="bn-IN" sz="2400" b="1" dirty="0"/>
          </a:p>
          <a:p>
            <a:pPr algn="ctr"/>
            <a:r>
              <a:rPr lang="bn-IN" sz="2400" b="1" dirty="0"/>
              <a:t>১৯১৩ সালে নোবেল  ,১৯১৩ সালে কলকাতা বিশ্ববিদ্যালয় কর্তৃক </a:t>
            </a:r>
          </a:p>
          <a:p>
            <a:pPr algn="ctr"/>
            <a:r>
              <a:rPr lang="bn-IN" sz="2400" b="1" dirty="0"/>
              <a:t>ডি-লিড,১৯৩৬ সালে ঢাকা  বিশ্ববিদ্যালয় কর্তৃক ডি-লিড ও</a:t>
            </a:r>
          </a:p>
          <a:p>
            <a:pPr algn="ctr"/>
            <a:r>
              <a:rPr lang="bn-IN" sz="2400" b="1" dirty="0"/>
              <a:t> ১৯৪০ অক্সফোর্ড বিশ্ববিদ্যালয় কর্তৃক ডি-লিড।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" y="5482936"/>
            <a:ext cx="9144000" cy="1295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৭ ই আগষ্ট ১৯৪১ খ্রিষ্টাব্দ</a:t>
            </a:r>
          </a:p>
          <a:p>
            <a:pPr algn="ctr"/>
            <a:r>
              <a:rPr lang="bn-IN" sz="2800" b="1" dirty="0" smtClean="0"/>
              <a:t>২২ শে শ্রাবণ ১৩৪৮ বঙ্গাব্দ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721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rved Down Ribbon 2"/>
          <p:cNvSpPr/>
          <p:nvPr/>
        </p:nvSpPr>
        <p:spPr>
          <a:xfrm>
            <a:off x="1600200" y="0"/>
            <a:ext cx="5715000" cy="1524000"/>
          </a:xfrm>
          <a:prstGeom prst="ellipseRibbon">
            <a:avLst/>
          </a:prstGeom>
          <a:solidFill>
            <a:srgbClr val="F61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/>
              <a:t>উৎস</a:t>
            </a:r>
            <a:endParaRPr lang="en-US" sz="4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787013"/>
            <a:ext cx="8534400" cy="1295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/>
              <a:t>রবীন্দ্রনাথ ঠাকুরের ‘কল্পনা’ কাব্যগ্রন্থ থেকে ‘জুতা-আবিস্কার’ কবিতাটি সংকলন করা হয়েছে ।</a:t>
            </a:r>
            <a:endParaRPr lang="en-US" sz="2400" b="1" dirty="0"/>
          </a:p>
        </p:txBody>
      </p:sp>
      <p:sp>
        <p:nvSpPr>
          <p:cNvPr id="5" name="Curved Down Ribbon 4"/>
          <p:cNvSpPr/>
          <p:nvPr/>
        </p:nvSpPr>
        <p:spPr>
          <a:xfrm>
            <a:off x="1859526" y="3129116"/>
            <a:ext cx="5715000" cy="1524000"/>
          </a:xfrm>
          <a:prstGeom prst="ellipseRibbon">
            <a:avLst/>
          </a:prstGeom>
          <a:solidFill>
            <a:srgbClr val="F61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পাঠের উদ্দেশ্য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90500" y="4800600"/>
            <a:ext cx="8534400" cy="1600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/>
              <a:t>অমলিন হাস্য-কৌতুক  এর মাঝে এই কথাটি বুঝিয়ে দেওয়া যে , যিনি যে বিষয়ে দক্ষ  কেবল তিনিই তার সমস্যার সমাধান দেওয়ার যোগ্য অধিকারী </a:t>
            </a:r>
            <a:r>
              <a:rPr lang="bn-IN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45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51158" cy="3124200"/>
          </a:xfrm>
          <a:prstGeom prst="rect">
            <a:avLst/>
          </a:prstGeom>
        </p:spPr>
      </p:pic>
      <p:pic>
        <p:nvPicPr>
          <p:cNvPr id="3" name="Picture 2" descr="14933033785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343400" cy="342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3038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/>
              <a:t>তখন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বেগে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ছুটিল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ঝাঁকে-ঝাঁক</a:t>
            </a:r>
            <a:endParaRPr lang="en-US" sz="2000" b="1" dirty="0" smtClean="0"/>
          </a:p>
          <a:p>
            <a:r>
              <a:rPr lang="en-US" sz="2000" b="1" dirty="0" err="1" smtClean="0"/>
              <a:t>মশক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কাঁখে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একুশ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লাখ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ভিস্তি</a:t>
            </a:r>
            <a:r>
              <a:rPr lang="en-US" sz="2000" b="1" dirty="0" smtClean="0"/>
              <a:t> ।</a:t>
            </a:r>
          </a:p>
          <a:p>
            <a:r>
              <a:rPr lang="en-US" sz="2000" b="1" dirty="0" err="1" smtClean="0"/>
              <a:t>পুকুরে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বিলে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রহিল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শুধু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পাঁক</a:t>
            </a:r>
            <a:r>
              <a:rPr lang="en-US" sz="2000" b="1" dirty="0" smtClean="0"/>
              <a:t> ,</a:t>
            </a:r>
          </a:p>
          <a:p>
            <a:r>
              <a:rPr lang="en-US" sz="2000" b="1" dirty="0" err="1" smtClean="0"/>
              <a:t>নদীর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জলে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নাহিকো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চলে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কিস্তি</a:t>
            </a:r>
            <a:r>
              <a:rPr lang="en-US" sz="2000" b="1" dirty="0" smtClean="0"/>
              <a:t> ।</a:t>
            </a:r>
          </a:p>
          <a:p>
            <a:r>
              <a:rPr lang="en-US" sz="2000" b="1" dirty="0" err="1" smtClean="0"/>
              <a:t>জলের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জীব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মরিল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জল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বিনা</a:t>
            </a:r>
            <a:r>
              <a:rPr lang="en-US" sz="2000" b="1" dirty="0" smtClean="0"/>
              <a:t> ,</a:t>
            </a:r>
          </a:p>
          <a:p>
            <a:r>
              <a:rPr lang="en-US" sz="2000" b="1" dirty="0" err="1" smtClean="0"/>
              <a:t>ডাঙার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প্রাণী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সাঁতার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চেষ্টা</a:t>
            </a:r>
            <a:r>
              <a:rPr lang="en-US" sz="2000" b="1" dirty="0" smtClean="0"/>
              <a:t> ।</a:t>
            </a:r>
          </a:p>
          <a:p>
            <a:r>
              <a:rPr lang="en-US" sz="2000" b="1" dirty="0" err="1" smtClean="0"/>
              <a:t>পাঁকের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তলে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মজিল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বেচা-কিনা</a:t>
            </a:r>
            <a:r>
              <a:rPr lang="en-US" sz="2000" b="1" dirty="0" smtClean="0"/>
              <a:t> ,</a:t>
            </a:r>
          </a:p>
          <a:p>
            <a:r>
              <a:rPr lang="en-US" sz="2000" b="1" dirty="0" err="1" smtClean="0"/>
              <a:t>সর্দিজ্বরে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উজার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হলো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দেশটা</a:t>
            </a:r>
            <a:r>
              <a:rPr lang="en-US" sz="2000" b="1" dirty="0" smtClean="0"/>
              <a:t> ।</a:t>
            </a:r>
          </a:p>
          <a:p>
            <a:r>
              <a:rPr lang="en-US" sz="2000" b="1" dirty="0" err="1" smtClean="0"/>
              <a:t>কহিল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রাজা</a:t>
            </a:r>
            <a:r>
              <a:rPr lang="en-US" sz="2000" b="1" dirty="0" smtClean="0"/>
              <a:t> ,;</a:t>
            </a:r>
            <a:r>
              <a:rPr lang="en-US" sz="2000" b="1" dirty="0" err="1" smtClean="0"/>
              <a:t>এমনি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সব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গাধা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ধুলারে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মারি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করিয়া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কাদা</a:t>
            </a:r>
            <a:r>
              <a:rPr lang="en-US" sz="2000" b="1" dirty="0" smtClean="0"/>
              <a:t> !’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894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605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R.J COMPUTER</dc:creator>
  <cp:lastModifiedBy>R.J COMPUTER</cp:lastModifiedBy>
  <cp:revision>27</cp:revision>
  <dcterms:created xsi:type="dcterms:W3CDTF">2021-04-08T12:12:19Z</dcterms:created>
  <dcterms:modified xsi:type="dcterms:W3CDTF">2021-04-08T13:24:09Z</dcterms:modified>
</cp:coreProperties>
</file>