
<file path=[Content_Types].xml><?xml version="1.0" encoding="utf-8"?>
<Types xmlns="http://schemas.openxmlformats.org/package/2006/content-types">
  <Default Extension="jpeg" ContentType="image/jpe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9" r:id="rId2"/>
    <p:sldId id="281" r:id="rId3"/>
    <p:sldId id="259" r:id="rId4"/>
    <p:sldId id="260" r:id="rId5"/>
    <p:sldId id="261" r:id="rId6"/>
    <p:sldId id="262" r:id="rId7"/>
    <p:sldId id="284" r:id="rId8"/>
    <p:sldId id="263" r:id="rId9"/>
    <p:sldId id="285"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7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CEF762-364D-47A6-9291-C8D42E6BCC8A}" type="datetimeFigureOut">
              <a:rPr lang="en-US" smtClean="0"/>
              <a:t>4/7/2021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8E9F7-A619-4D93-90A6-F56B7AC7AF3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n-IN" sz="1200" kern="1200" dirty="0">
              <a:solidFill>
                <a:schemeClr val="tx1"/>
              </a:solidFill>
              <a:effectLst/>
              <a:latin typeface="NikoshBAN" pitchFamily="2" charset="0"/>
              <a:ea typeface="+mn-ea"/>
              <a:cs typeface="NikoshBAN" pitchFamily="2" charset="0"/>
            </a:endParaRPr>
          </a:p>
        </p:txBody>
      </p:sp>
      <p:sp>
        <p:nvSpPr>
          <p:cNvPr id="4" name="Slide Number Placeholder 3"/>
          <p:cNvSpPr>
            <a:spLocks noGrp="1"/>
          </p:cNvSpPr>
          <p:nvPr>
            <p:ph type="sldNum" sz="quarter" idx="10"/>
          </p:nvPr>
        </p:nvSpPr>
        <p:spPr/>
        <p:txBody>
          <a:bodyPr/>
          <a:lstStyle/>
          <a:p>
            <a:fld id="{D9D0CBD7-3C4A-44B6-80DA-01F41944BDAD}" type="slidenum">
              <a:rPr lang="en-US" smtClean="0"/>
              <a:pPr/>
              <a:t>3</a:t>
            </a:fld>
            <a:endParaRPr lang="en-US"/>
          </a:p>
        </p:txBody>
      </p:sp>
    </p:spTree>
    <p:extLst>
      <p:ext uri="{BB962C8B-B14F-4D97-AF65-F5344CB8AC3E}">
        <p14:creationId xmlns:p14="http://schemas.microsoft.com/office/powerpoint/2010/main" val="103710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n-IN" baseline="0" dirty="0"/>
          </a:p>
        </p:txBody>
      </p:sp>
      <p:sp>
        <p:nvSpPr>
          <p:cNvPr id="4" name="Slide Number Placeholder 3"/>
          <p:cNvSpPr>
            <a:spLocks noGrp="1"/>
          </p:cNvSpPr>
          <p:nvPr>
            <p:ph type="sldNum" sz="quarter" idx="10"/>
          </p:nvPr>
        </p:nvSpPr>
        <p:spPr/>
        <p:txBody>
          <a:bodyPr/>
          <a:lstStyle/>
          <a:p>
            <a:fld id="{D9D0CBD7-3C4A-44B6-80DA-01F41944BDAD}" type="slidenum">
              <a:rPr lang="en-US" smtClean="0"/>
              <a:pPr/>
              <a:t>6</a:t>
            </a:fld>
            <a:endParaRPr lang="en-US"/>
          </a:p>
        </p:txBody>
      </p:sp>
    </p:spTree>
    <p:extLst>
      <p:ext uri="{BB962C8B-B14F-4D97-AF65-F5344CB8AC3E}">
        <p14:creationId xmlns:p14="http://schemas.microsoft.com/office/powerpoint/2010/main" val="222889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bn-IN" baseline="0" dirty="0"/>
          </a:p>
        </p:txBody>
      </p:sp>
      <p:sp>
        <p:nvSpPr>
          <p:cNvPr id="4" name="Slide Number Placeholder 3"/>
          <p:cNvSpPr>
            <a:spLocks noGrp="1"/>
          </p:cNvSpPr>
          <p:nvPr>
            <p:ph type="sldNum" sz="quarter" idx="10"/>
          </p:nvPr>
        </p:nvSpPr>
        <p:spPr/>
        <p:txBody>
          <a:bodyPr/>
          <a:lstStyle/>
          <a:p>
            <a:fld id="{D9D0CBD7-3C4A-44B6-80DA-01F41944BDAD}" type="slidenum">
              <a:rPr lang="en-US" smtClean="0"/>
              <a:pPr/>
              <a:t>8</a:t>
            </a:fld>
            <a:endParaRPr lang="en-US"/>
          </a:p>
        </p:txBody>
      </p:sp>
    </p:spTree>
    <p:extLst>
      <p:ext uri="{BB962C8B-B14F-4D97-AF65-F5344CB8AC3E}">
        <p14:creationId xmlns:p14="http://schemas.microsoft.com/office/powerpoint/2010/main" val="327466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9D0CBD7-3C4A-44B6-80DA-01F41944BDAD}" type="slidenum">
              <a:rPr lang="en-US" smtClean="0"/>
              <a:pPr/>
              <a:t>10</a:t>
            </a:fld>
            <a:endParaRPr lang="en-US"/>
          </a:p>
        </p:txBody>
      </p:sp>
    </p:spTree>
    <p:extLst>
      <p:ext uri="{BB962C8B-B14F-4D97-AF65-F5344CB8AC3E}">
        <p14:creationId xmlns:p14="http://schemas.microsoft.com/office/powerpoint/2010/main" val="4044911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D0CBD7-3C4A-44B6-80DA-01F41944BDAD}" type="slidenum">
              <a:rPr lang="en-US" smtClean="0"/>
              <a:pPr/>
              <a:t>11</a:t>
            </a:fld>
            <a:endParaRPr lang="en-US"/>
          </a:p>
        </p:txBody>
      </p:sp>
    </p:spTree>
    <p:extLst>
      <p:ext uri="{BB962C8B-B14F-4D97-AF65-F5344CB8AC3E}">
        <p14:creationId xmlns:p14="http://schemas.microsoft.com/office/powerpoint/2010/main" val="1387198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D0CBD7-3C4A-44B6-80DA-01F41944BDAD}" type="slidenum">
              <a:rPr lang="en-US" smtClean="0"/>
              <a:pPr/>
              <a:t>12</a:t>
            </a:fld>
            <a:endParaRPr lang="en-US"/>
          </a:p>
        </p:txBody>
      </p:sp>
    </p:spTree>
    <p:extLst>
      <p:ext uri="{BB962C8B-B14F-4D97-AF65-F5344CB8AC3E}">
        <p14:creationId xmlns:p14="http://schemas.microsoft.com/office/powerpoint/2010/main" val="1769440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a:t>শিক্ষার্থীদের</a:t>
            </a:r>
            <a:r>
              <a:rPr lang="bn-IN" baseline="0" dirty="0"/>
              <a:t> প্রশ্ন করা হবে – </a:t>
            </a:r>
            <a:r>
              <a:rPr lang="bn-IN" dirty="0"/>
              <a:t>একা</a:t>
            </a:r>
            <a:r>
              <a:rPr lang="bn-IN" baseline="0" dirty="0"/>
              <a:t> একা আত্মরক্ষা করা কি সহজ না কি কষ্টকর? কেন কষ্টকর?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9D0CBD7-3C4A-44B6-80DA-01F41944BDAD}" type="slidenum">
              <a:rPr lang="en-US" smtClean="0"/>
              <a:pPr/>
              <a:t>13</a:t>
            </a:fld>
            <a:endParaRPr lang="en-US"/>
          </a:p>
        </p:txBody>
      </p:sp>
    </p:spTree>
    <p:extLst>
      <p:ext uri="{BB962C8B-B14F-4D97-AF65-F5344CB8AC3E}">
        <p14:creationId xmlns:p14="http://schemas.microsoft.com/office/powerpoint/2010/main" val="3046334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ln/>
            </a:endParaRPr>
          </a:p>
        </p:txBody>
      </p:sp>
      <p:sp>
        <p:nvSpPr>
          <p:cNvPr id="4" name="Slide Number Placeholder 3"/>
          <p:cNvSpPr>
            <a:spLocks noGrp="1"/>
          </p:cNvSpPr>
          <p:nvPr>
            <p:ph type="sldNum" sz="quarter" idx="10"/>
          </p:nvPr>
        </p:nvSpPr>
        <p:spPr/>
        <p:txBody>
          <a:bodyPr/>
          <a:lstStyle/>
          <a:p>
            <a:fld id="{D9D0CBD7-3C4A-44B6-80DA-01F41944BDAD}" type="slidenum">
              <a:rPr lang="en-US" smtClean="0"/>
              <a:pPr/>
              <a:t>14</a:t>
            </a:fld>
            <a:endParaRPr lang="en-US"/>
          </a:p>
        </p:txBody>
      </p:sp>
    </p:spTree>
    <p:extLst>
      <p:ext uri="{BB962C8B-B14F-4D97-AF65-F5344CB8AC3E}">
        <p14:creationId xmlns:p14="http://schemas.microsoft.com/office/powerpoint/2010/main" val="1354269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D0CBD7-3C4A-44B6-80DA-01F41944BDAD}" type="slidenum">
              <a:rPr lang="en-US" smtClean="0"/>
              <a:pPr/>
              <a:t>15</a:t>
            </a:fld>
            <a:endParaRPr lang="en-US"/>
          </a:p>
        </p:txBody>
      </p:sp>
    </p:spTree>
    <p:extLst>
      <p:ext uri="{BB962C8B-B14F-4D97-AF65-F5344CB8AC3E}">
        <p14:creationId xmlns:p14="http://schemas.microsoft.com/office/powerpoint/2010/main" val="3530051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audio" Target="../media/audio1.wav"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5.xml" /><Relationship Id="rId1" Type="http://schemas.openxmlformats.org/officeDocument/2006/relationships/slideLayout" Target="../slideLayouts/slideLayout7.xml" /><Relationship Id="rId4" Type="http://schemas.openxmlformats.org/officeDocument/2006/relationships/image" Target="../media/image10.jpeg" /></Relationships>
</file>

<file path=ppt/slides/_rels/slide12.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7.xml" /><Relationship Id="rId5" Type="http://schemas.openxmlformats.org/officeDocument/2006/relationships/image" Target="../media/image8.jpeg" /><Relationship Id="rId4"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F3E5315-487D-6F4B-847B-4BC36701D8FA}"/>
              </a:ext>
            </a:extLst>
          </p:cNvPr>
          <p:cNvGrpSpPr/>
          <p:nvPr/>
        </p:nvGrpSpPr>
        <p:grpSpPr>
          <a:xfrm>
            <a:off x="2218125" y="400332"/>
            <a:ext cx="4337727" cy="1624349"/>
            <a:chOff x="448319" y="914400"/>
            <a:chExt cx="4206671" cy="6036507"/>
          </a:xfrm>
        </p:grpSpPr>
        <p:sp>
          <p:nvSpPr>
            <p:cNvPr id="13" name="Content Placeholder 10">
              <a:extLst>
                <a:ext uri="{FF2B5EF4-FFF2-40B4-BE49-F238E27FC236}">
                  <a16:creationId xmlns:a16="http://schemas.microsoft.com/office/drawing/2014/main" id="{EC0B24B3-2DCC-E649-A7C3-E3AF8B54CE2C}"/>
                </a:ext>
              </a:extLst>
            </p:cNvPr>
            <p:cNvSpPr txBox="1">
              <a:spLocks/>
            </p:cNvSpPr>
            <p:nvPr/>
          </p:nvSpPr>
          <p:spPr>
            <a:xfrm>
              <a:off x="618653" y="914400"/>
              <a:ext cx="4036337" cy="5638800"/>
            </a:xfrm>
            <a:prstGeom prst="rect">
              <a:avLst/>
            </a:prstGeom>
            <a:ln w="66675">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endParaRPr lang="en-US" sz="3600" dirty="0">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9D66D784-E603-474A-9739-F3DF2484BA5F}"/>
                </a:ext>
              </a:extLst>
            </p:cNvPr>
            <p:cNvSpPr txBox="1"/>
            <p:nvPr/>
          </p:nvSpPr>
          <p:spPr>
            <a:xfrm>
              <a:off x="448319" y="1575148"/>
              <a:ext cx="4168432" cy="5375759"/>
            </a:xfrm>
            <a:prstGeom prst="rect">
              <a:avLst/>
            </a:prstGeom>
            <a:noFill/>
          </p:spPr>
          <p:txBody>
            <a:bodyPr wrap="square" rtlCol="0">
              <a:spAutoFit/>
            </a:bodyPr>
            <a:lstStyle/>
            <a:p>
              <a:pPr algn="ctr"/>
              <a:r>
                <a:rPr lang="en-GB" sz="8800" b="1">
                  <a:ln w="1905"/>
                  <a:solidFill>
                    <a:srgbClr val="FF0066"/>
                  </a:solidFill>
                  <a:effectLst>
                    <a:innerShdw blurRad="69850" dist="43180" dir="5400000">
                      <a:srgbClr val="000000">
                        <a:alpha val="65000"/>
                      </a:srgbClr>
                    </a:innerShdw>
                  </a:effectLst>
                  <a:latin typeface="NikoshBAN" pitchFamily="2" charset="0"/>
                  <a:cs typeface="NikoshBAN" pitchFamily="2" charset="0"/>
                </a:rPr>
                <a:t>স্বাগতম</a:t>
              </a:r>
              <a:endParaRPr lang="en-US" sz="8800" dirty="0">
                <a:latin typeface="NikoshBAN" pitchFamily="2" charset="0"/>
                <a:cs typeface="NikoshBAN" pitchFamily="2" charset="0"/>
              </a:endParaRPr>
            </a:p>
          </p:txBody>
        </p:sp>
      </p:grpSp>
      <p:pic>
        <p:nvPicPr>
          <p:cNvPr id="22" name="Picture 22">
            <a:extLst>
              <a:ext uri="{FF2B5EF4-FFF2-40B4-BE49-F238E27FC236}">
                <a16:creationId xmlns:a16="http://schemas.microsoft.com/office/drawing/2014/main" id="{28A8782A-7512-1C44-B6D3-CD2064B8B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4" y="2216069"/>
            <a:ext cx="7553892" cy="3924300"/>
          </a:xfrm>
          <a:prstGeom prst="rect">
            <a:avLst/>
          </a:prstGeom>
        </p:spPr>
      </p:pic>
    </p:spTree>
  </p:cSld>
  <p:clrMapOvr>
    <a:masterClrMapping/>
  </p:clrMapOvr>
  <p:transition>
    <p:wipe/>
    <p:sndAc>
      <p:stSnd>
        <p:snd r:embed="rId2" name="applause.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193916" y="553724"/>
            <a:ext cx="8655685" cy="6186309"/>
          </a:xfrm>
          <a:prstGeom prst="rect">
            <a:avLst/>
          </a:prstGeom>
          <a:noFill/>
          <a:ln w="57150">
            <a:solidFill>
              <a:schemeClr val="tx2">
                <a:lumMod val="40000"/>
                <a:lumOff val="60000"/>
              </a:schemeClr>
            </a:solidFill>
          </a:ln>
        </p:spPr>
        <p:txBody>
          <a:bodyPr wrap="square" lIns="91440" tIns="45720" rIns="91440" bIns="45720">
            <a:spAutoFit/>
          </a:bodyPr>
          <a:lstStyle/>
          <a:p>
            <a:pPr algn="ctr"/>
            <a:r>
              <a:rPr lang="bn-IN" sz="4400" b="1">
                <a:ln/>
                <a:latin typeface="NikoshBAN" pitchFamily="2" charset="0"/>
                <a:cs typeface="NikoshBAN" pitchFamily="2" charset="0"/>
              </a:rPr>
              <a:t>ম</a:t>
            </a:r>
            <a:r>
              <a:rPr lang="en-GB" sz="4400" b="1">
                <a:ln/>
                <a:latin typeface="NikoshBAN" pitchFamily="2" charset="0"/>
                <a:cs typeface="NikoshBAN" pitchFamily="2" charset="0"/>
              </a:rPr>
              <a:t>ঘ মানবক যুবকদের নিয়ে গ্রামের-</a:t>
            </a:r>
          </a:p>
          <a:p>
            <a:pPr algn="ctr"/>
            <a:r>
              <a:rPr lang="en-GB" sz="4400" b="1">
                <a:ln/>
                <a:latin typeface="NikoshBAN" pitchFamily="2" charset="0"/>
              </a:rPr>
              <a:t>১।রাস্তাঘাট নির্মাণ,</a:t>
            </a:r>
          </a:p>
          <a:p>
            <a:pPr algn="ctr"/>
            <a:r>
              <a:rPr lang="en-GB" sz="4400" b="1">
                <a:ln/>
                <a:latin typeface="NikoshBAN" pitchFamily="2" charset="0"/>
              </a:rPr>
              <a:t>২।মেরামত ও পরিস্কার- পরিচ্ছন্নতা কাজ</a:t>
            </a:r>
          </a:p>
          <a:p>
            <a:pPr algn="ctr"/>
            <a:r>
              <a:rPr lang="en-GB" sz="4400" b="1">
                <a:ln/>
                <a:latin typeface="NikoshBAN" pitchFamily="2" charset="0"/>
              </a:rPr>
              <a:t>৩।সেতু নির্মাণ কাজ</a:t>
            </a:r>
          </a:p>
          <a:p>
            <a:pPr algn="ctr"/>
            <a:r>
              <a:rPr lang="en-GB" sz="4400" b="1">
                <a:ln/>
                <a:latin typeface="NikoshBAN" pitchFamily="2" charset="0"/>
              </a:rPr>
              <a:t>৪।রাস্তার খাদে আটকে যাওয়া গাড়ির চাকা ওঠাতে সাহায্য কতেন।</a:t>
            </a:r>
          </a:p>
          <a:p>
            <a:pPr algn="ctr"/>
            <a:r>
              <a:rPr lang="en-GB" sz="4400" b="1">
                <a:ln/>
                <a:latin typeface="NikoshBAN" pitchFamily="2" charset="0"/>
              </a:rPr>
              <a:t>৫।পুস্করিণী খনন, ৬।বৃক্ষরোপন,৭।জমিচাষের</a:t>
            </a:r>
          </a:p>
          <a:p>
            <a:pPr algn="ctr"/>
            <a:r>
              <a:rPr lang="en-GB" sz="4400" b="1">
                <a:ln/>
                <a:latin typeface="NikoshBAN" pitchFamily="2" charset="0"/>
              </a:rPr>
              <a:t>জন্য জলাধার ও ধর্মশালা নির্মাণ প্রভৃতি জনহিতকর কাজ করতেন।</a:t>
            </a:r>
          </a:p>
        </p:txBody>
      </p:sp>
    </p:spTree>
    <p:extLst>
      <p:ext uri="{BB962C8B-B14F-4D97-AF65-F5344CB8AC3E}">
        <p14:creationId xmlns:p14="http://schemas.microsoft.com/office/powerpoint/2010/main" val="413517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p:cNvSpPr/>
          <p:nvPr/>
        </p:nvSpPr>
        <p:spPr>
          <a:xfrm>
            <a:off x="700965" y="4200733"/>
            <a:ext cx="8139822" cy="1384995"/>
          </a:xfrm>
          <a:prstGeom prst="rect">
            <a:avLst/>
          </a:prstGeom>
          <a:noFill/>
          <a:ln w="57150">
            <a:solidFill>
              <a:schemeClr val="tx2">
                <a:lumMod val="40000"/>
                <a:lumOff val="60000"/>
              </a:schemeClr>
            </a:solidFill>
          </a:ln>
        </p:spPr>
        <p:txBody>
          <a:bodyPr wrap="square" lIns="91440" tIns="45720" rIns="91440" bIns="45720">
            <a:spAutoFit/>
          </a:bodyPr>
          <a:lstStyle/>
          <a:p>
            <a:pPr algn="ctr"/>
            <a:r>
              <a:rPr lang="en-GB" sz="2800" b="1">
                <a:ln/>
                <a:latin typeface="NikoshBAN" pitchFamily="2" charset="0"/>
                <a:cs typeface="NikoshBAN" pitchFamily="2" charset="0"/>
              </a:rPr>
              <a:t>যুবকগণ বোধিসত্ত্বের উপদেশ মতো সকল প্রকার অকুশলকর্ম পরিত্যাগ করে পঞ্চশীল পালন শুরু করেন।ফলে গ্রামে হত্যা,চুরি,ব্যাবিচার,নেশা সেবন ইত্যাদি অপরাধ বন্ধ হয়ে যায়</a:t>
            </a:r>
          </a:p>
        </p:txBody>
      </p:sp>
      <p:pic>
        <p:nvPicPr>
          <p:cNvPr id="3" name="Picture 4">
            <a:extLst>
              <a:ext uri="{FF2B5EF4-FFF2-40B4-BE49-F238E27FC236}">
                <a16:creationId xmlns:a16="http://schemas.microsoft.com/office/drawing/2014/main" id="{E5789D82-650A-6449-BC0F-65BD4EA84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90" y="532515"/>
            <a:ext cx="3785536" cy="3209925"/>
          </a:xfrm>
          <a:prstGeom prst="rect">
            <a:avLst/>
          </a:prstGeom>
        </p:spPr>
      </p:pic>
      <p:pic>
        <p:nvPicPr>
          <p:cNvPr id="5" name="Picture 5">
            <a:extLst>
              <a:ext uri="{FF2B5EF4-FFF2-40B4-BE49-F238E27FC236}">
                <a16:creationId xmlns:a16="http://schemas.microsoft.com/office/drawing/2014/main" id="{916BDF81-366A-6D4C-AFE9-766ED0D381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8755" y="532515"/>
            <a:ext cx="4347009" cy="3209925"/>
          </a:xfrm>
          <a:prstGeom prst="rect">
            <a:avLst/>
          </a:prstGeom>
        </p:spPr>
      </p:pic>
    </p:spTree>
    <p:extLst>
      <p:ext uri="{BB962C8B-B14F-4D97-AF65-F5344CB8AC3E}">
        <p14:creationId xmlns:p14="http://schemas.microsoft.com/office/powerpoint/2010/main" val="66677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p:cNvSpPr/>
          <p:nvPr/>
        </p:nvSpPr>
        <p:spPr>
          <a:xfrm>
            <a:off x="678704" y="4214660"/>
            <a:ext cx="7878437" cy="2246769"/>
          </a:xfrm>
          <a:prstGeom prst="rect">
            <a:avLst/>
          </a:prstGeom>
          <a:noFill/>
          <a:ln w="57150">
            <a:noFill/>
          </a:ln>
        </p:spPr>
        <p:txBody>
          <a:bodyPr wrap="square" lIns="91440" tIns="45720" rIns="91440" bIns="45720">
            <a:spAutoFit/>
          </a:bodyPr>
          <a:lstStyle/>
          <a:p>
            <a:pPr algn="ctr"/>
            <a:r>
              <a:rPr lang="en-GB" sz="2800" b="1">
                <a:ln/>
              </a:rPr>
              <a:t>রাজা গ্রাম প্রধানের কথা তাদের ধরে নিয়ে আসার নির্দেশ দিল।রাজা তাদের কোন কথা না শুনেই হাতির পায়ের তলায় পিষ্ট করে মারার নীর্দেশ দেন।প্ররহরীরা বন্দীদের রাজ প্রাসাদের সামনে রাস্তায় হাত পা বেঁধে ফেলে রেখে হাতি আনতে গেল।তখন বোধিসত্ত্ব তাঁর সঙ্গীদের বলতে লাগলেন,ভাইগন! শীলগুণ স্বরণ করে মৈত্রী ভাবনা কর।</a:t>
            </a:r>
            <a:endParaRPr lang="en-US" sz="2800" b="1" dirty="0">
              <a:ln/>
            </a:endParaRPr>
          </a:p>
        </p:txBody>
      </p:sp>
      <p:pic>
        <p:nvPicPr>
          <p:cNvPr id="2" name="Picture 2">
            <a:extLst>
              <a:ext uri="{FF2B5EF4-FFF2-40B4-BE49-F238E27FC236}">
                <a16:creationId xmlns:a16="http://schemas.microsoft.com/office/drawing/2014/main" id="{3C80C060-110D-6E48-B346-8B65FF8A0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839" y="713962"/>
            <a:ext cx="6170041" cy="3208421"/>
          </a:xfrm>
          <a:prstGeom prst="rect">
            <a:avLst/>
          </a:prstGeom>
        </p:spPr>
      </p:pic>
    </p:spTree>
    <p:extLst>
      <p:ext uri="{BB962C8B-B14F-4D97-AF65-F5344CB8AC3E}">
        <p14:creationId xmlns:p14="http://schemas.microsoft.com/office/powerpoint/2010/main" val="94082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Rectangle 4"/>
          <p:cNvSpPr/>
          <p:nvPr/>
        </p:nvSpPr>
        <p:spPr>
          <a:xfrm>
            <a:off x="299688" y="3825646"/>
            <a:ext cx="8382441" cy="2308324"/>
          </a:xfrm>
          <a:prstGeom prst="rect">
            <a:avLst/>
          </a:prstGeom>
          <a:noFill/>
          <a:ln w="57150">
            <a:solidFill>
              <a:schemeClr val="tx2">
                <a:lumMod val="40000"/>
                <a:lumOff val="60000"/>
              </a:schemeClr>
            </a:solidFill>
          </a:ln>
        </p:spPr>
        <p:txBody>
          <a:bodyPr wrap="square" lIns="91440" tIns="45720" rIns="91440" bIns="45720">
            <a:spAutoFit/>
          </a:bodyPr>
          <a:lstStyle/>
          <a:p>
            <a:pPr algn="ctr"/>
            <a:r>
              <a:rPr lang="bn-IN" sz="4800" b="1">
                <a:ln/>
                <a:latin typeface="NikoshBAN" pitchFamily="2" charset="0"/>
                <a:cs typeface="NikoshBAN" pitchFamily="2" charset="0"/>
              </a:rPr>
              <a:t>এ</a:t>
            </a:r>
            <a:r>
              <a:rPr lang="en-GB" sz="4800" b="1">
                <a:ln/>
                <a:latin typeface="NikoshBAN" pitchFamily="2" charset="0"/>
                <a:cs typeface="NikoshBAN" pitchFamily="2" charset="0"/>
              </a:rPr>
              <a:t> </a:t>
            </a:r>
            <a:r>
              <a:rPr lang="bn-IN" sz="4800" b="1">
                <a:ln/>
                <a:latin typeface="NikoshBAN" pitchFamily="2" charset="0"/>
                <a:cs typeface="NikoshBAN" pitchFamily="2" charset="0"/>
              </a:rPr>
              <a:t>ক</a:t>
            </a:r>
            <a:r>
              <a:rPr lang="en-GB" sz="4800" b="1">
                <a:ln/>
                <a:latin typeface="NikoshBAN" pitchFamily="2" charset="0"/>
                <a:cs typeface="NikoshBAN" pitchFamily="2" charset="0"/>
              </a:rPr>
              <a:t>থা শুনে রাজা খুবই প্রসন্ন হলেন।তিনি বোধিসত্ত্ব ও যুবকদের নৈতিক ও জনহিতকর কাজের প্রশংসা করে পুরস্কৃত করলেন।</a:t>
            </a:r>
            <a:endParaRPr lang="en-US" sz="4800" b="1" dirty="0">
              <a:ln/>
            </a:endParaRPr>
          </a:p>
        </p:txBody>
      </p:sp>
      <p:pic>
        <p:nvPicPr>
          <p:cNvPr id="2" name="Picture 2">
            <a:extLst>
              <a:ext uri="{FF2B5EF4-FFF2-40B4-BE49-F238E27FC236}">
                <a16:creationId xmlns:a16="http://schemas.microsoft.com/office/drawing/2014/main" id="{07A8A813-A369-7C48-A3BB-8936730233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5239" y="608190"/>
            <a:ext cx="5476117" cy="2988062"/>
          </a:xfrm>
          <a:prstGeom prst="rect">
            <a:avLst/>
          </a:prstGeom>
        </p:spPr>
      </p:pic>
    </p:spTree>
    <p:extLst>
      <p:ext uri="{BB962C8B-B14F-4D97-AF65-F5344CB8AC3E}">
        <p14:creationId xmlns:p14="http://schemas.microsoft.com/office/powerpoint/2010/main" val="195618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Rectangle 2"/>
          <p:cNvSpPr/>
          <p:nvPr/>
        </p:nvSpPr>
        <p:spPr>
          <a:xfrm>
            <a:off x="2573788" y="662336"/>
            <a:ext cx="3464037" cy="830997"/>
          </a:xfrm>
          <a:prstGeom prst="rect">
            <a:avLst/>
          </a:prstGeom>
          <a:noFill/>
          <a:ln w="57150">
            <a:solidFill>
              <a:schemeClr val="tx2">
                <a:lumMod val="40000"/>
                <a:lumOff val="60000"/>
              </a:schemeClr>
            </a:solidFill>
          </a:ln>
        </p:spPr>
        <p:txBody>
          <a:bodyPr wrap="square" lIns="91440" tIns="45720" rIns="91440" bIns="45720">
            <a:spAutoFit/>
          </a:bodyPr>
          <a:lstStyle/>
          <a:p>
            <a:pPr algn="ctr"/>
            <a:r>
              <a:rPr lang="en-GB" sz="4800" b="1">
                <a:ln/>
                <a:latin typeface="NikoshBAN" pitchFamily="2" charset="0"/>
              </a:rPr>
              <a:t>মূল্যায়ন</a:t>
            </a:r>
            <a:endParaRPr lang="en-US" sz="4800" b="1" dirty="0">
              <a:ln/>
            </a:endParaRPr>
          </a:p>
        </p:txBody>
      </p:sp>
      <p:sp>
        <p:nvSpPr>
          <p:cNvPr id="2" name="Rectangle 1">
            <a:extLst>
              <a:ext uri="{FF2B5EF4-FFF2-40B4-BE49-F238E27FC236}">
                <a16:creationId xmlns:a16="http://schemas.microsoft.com/office/drawing/2014/main" id="{B3CFF3FF-4360-984F-9143-1664DA019D2F}"/>
              </a:ext>
            </a:extLst>
          </p:cNvPr>
          <p:cNvSpPr/>
          <p:nvPr/>
        </p:nvSpPr>
        <p:spPr>
          <a:xfrm>
            <a:off x="323486" y="2115442"/>
            <a:ext cx="8497028" cy="4524315"/>
          </a:xfrm>
          <a:prstGeom prst="rect">
            <a:avLst/>
          </a:prstGeom>
          <a:noFill/>
          <a:ln w="57150">
            <a:solidFill>
              <a:schemeClr val="tx2">
                <a:lumMod val="40000"/>
                <a:lumOff val="60000"/>
              </a:schemeClr>
            </a:solidFill>
          </a:ln>
        </p:spPr>
        <p:txBody>
          <a:bodyPr wrap="square" lIns="91440" tIns="45720" rIns="91440" bIns="45720">
            <a:spAutoFit/>
          </a:bodyPr>
          <a:lstStyle/>
          <a:p>
            <a:pPr algn="ctr"/>
            <a:r>
              <a:rPr lang="en-GB" sz="4800" b="1">
                <a:ln/>
                <a:latin typeface="NikoshBAN" pitchFamily="2" charset="0"/>
              </a:rPr>
              <a:t>১।মচল গ্রামে কয় ঘর লোক বাস করত।</a:t>
            </a:r>
          </a:p>
          <a:p>
            <a:pPr algn="ctr"/>
            <a:r>
              <a:rPr lang="en-GB" sz="4800" b="1">
                <a:ln/>
                <a:latin typeface="NikoshBAN" pitchFamily="2" charset="0"/>
              </a:rPr>
              <a:t>২।মগ কুমার কোন রাজ্যে জন্ম গ্রহন করেছিলেন।</a:t>
            </a:r>
          </a:p>
          <a:p>
            <a:pPr algn="ctr"/>
            <a:r>
              <a:rPr lang="en-GB" sz="4800" b="1">
                <a:ln/>
                <a:latin typeface="NikoshBAN" pitchFamily="2" charset="0"/>
              </a:rPr>
              <a:t>৩।বিবেক নীতিহীন মানুষ কিসের সাথে তুলনীয়?</a:t>
            </a:r>
          </a:p>
          <a:p>
            <a:pPr algn="ctr"/>
            <a:endParaRPr lang="en-US" sz="4800" b="1" dirty="0">
              <a:ln/>
            </a:endParaRPr>
          </a:p>
        </p:txBody>
      </p:sp>
    </p:spTree>
    <p:extLst>
      <p:ext uri="{BB962C8B-B14F-4D97-AF65-F5344CB8AC3E}">
        <p14:creationId xmlns:p14="http://schemas.microsoft.com/office/powerpoint/2010/main" val="25906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1552779" y="646083"/>
            <a:ext cx="6038442" cy="1323439"/>
          </a:xfrm>
          <a:prstGeom prst="rect">
            <a:avLst/>
          </a:prstGeom>
          <a:noFill/>
          <a:ln w="57150">
            <a:solidFill>
              <a:schemeClr val="tx2">
                <a:lumMod val="40000"/>
                <a:lumOff val="60000"/>
              </a:schemeClr>
            </a:solidFill>
          </a:ln>
        </p:spPr>
        <p:txBody>
          <a:bodyPr wrap="square" lIns="91440" tIns="45720" rIns="91440" bIns="45720">
            <a:spAutoFit/>
          </a:bodyPr>
          <a:lstStyle/>
          <a:p>
            <a:pPr algn="ctr"/>
            <a:r>
              <a:rPr lang="en-GB" sz="8000" b="1">
                <a:ln/>
                <a:solidFill>
                  <a:srgbClr val="000099"/>
                </a:solidFill>
                <a:latin typeface="NikoshBAN" pitchFamily="2" charset="0"/>
                <a:cs typeface="NikoshBAN" pitchFamily="2" charset="0"/>
              </a:rPr>
              <a:t>বাড়ির </a:t>
            </a:r>
            <a:r>
              <a:rPr lang="bn-IN" sz="8000" b="1">
                <a:ln/>
                <a:solidFill>
                  <a:srgbClr val="000099"/>
                </a:solidFill>
                <a:latin typeface="NikoshBAN" pitchFamily="2" charset="0"/>
                <a:cs typeface="NikoshBAN" pitchFamily="2" charset="0"/>
              </a:rPr>
              <a:t>কাজ</a:t>
            </a:r>
            <a:endParaRPr lang="en-US" sz="2800" b="1" dirty="0">
              <a:ln/>
              <a:solidFill>
                <a:srgbClr val="000099"/>
              </a:solidFill>
            </a:endParaRPr>
          </a:p>
        </p:txBody>
      </p:sp>
      <p:sp>
        <p:nvSpPr>
          <p:cNvPr id="3" name="Rectangle 2"/>
          <p:cNvSpPr/>
          <p:nvPr/>
        </p:nvSpPr>
        <p:spPr>
          <a:xfrm>
            <a:off x="475975" y="3861136"/>
            <a:ext cx="8408883" cy="1938992"/>
          </a:xfrm>
          <a:prstGeom prst="rect">
            <a:avLst/>
          </a:prstGeom>
          <a:noFill/>
          <a:ln w="57150">
            <a:solidFill>
              <a:schemeClr val="tx2">
                <a:lumMod val="40000"/>
                <a:lumOff val="60000"/>
              </a:schemeClr>
            </a:solidFill>
          </a:ln>
        </p:spPr>
        <p:txBody>
          <a:bodyPr wrap="square" lIns="91440" tIns="45720" rIns="91440" bIns="45720">
            <a:spAutoFit/>
          </a:bodyPr>
          <a:lstStyle/>
          <a:p>
            <a:pPr algn="ctr"/>
            <a:r>
              <a:rPr lang="en-GB" sz="6000" b="1">
                <a:ln/>
                <a:latin typeface="NikoshBAN" pitchFamily="2" charset="0"/>
              </a:rPr>
              <a:t>নৈতিকতা অনুশীলনের সুফল সম্পর্কে যা জান লেখ।</a:t>
            </a:r>
            <a:endParaRPr lang="en-US" sz="2800" b="1" dirty="0">
              <a:ln/>
            </a:endParaRPr>
          </a:p>
        </p:txBody>
      </p:sp>
    </p:spTree>
    <p:extLst>
      <p:ext uri="{BB962C8B-B14F-4D97-AF65-F5344CB8AC3E}">
        <p14:creationId xmlns:p14="http://schemas.microsoft.com/office/powerpoint/2010/main" val="280865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Rectangle 4"/>
          <p:cNvSpPr/>
          <p:nvPr/>
        </p:nvSpPr>
        <p:spPr>
          <a:xfrm rot="10800000" flipV="1">
            <a:off x="2669808" y="853989"/>
            <a:ext cx="3553118" cy="1446550"/>
          </a:xfrm>
          <a:prstGeom prst="rect">
            <a:avLst/>
          </a:prstGeom>
          <a:noFill/>
          <a:ln w="57150">
            <a:solidFill>
              <a:schemeClr val="tx2">
                <a:lumMod val="40000"/>
                <a:lumOff val="60000"/>
              </a:schemeClr>
            </a:solidFill>
          </a:ln>
        </p:spPr>
        <p:txBody>
          <a:bodyPr wrap="square" lIns="91440" tIns="45720" rIns="91440" bIns="45720">
            <a:spAutoFit/>
          </a:bodyPr>
          <a:lstStyle/>
          <a:p>
            <a:pPr algn="ctr"/>
            <a:r>
              <a:rPr lang="en-GB" sz="8800" b="1">
                <a:ln/>
                <a:solidFill>
                  <a:srgbClr val="000099"/>
                </a:solidFill>
                <a:latin typeface="NikoshBAN" pitchFamily="2" charset="0"/>
              </a:rPr>
              <a:t>ধন্যবাদ</a:t>
            </a:r>
            <a:endParaRPr lang="en-US" sz="8800" b="1" dirty="0">
              <a:ln/>
              <a:solidFill>
                <a:srgbClr val="000099"/>
              </a:solidFill>
            </a:endParaRPr>
          </a:p>
        </p:txBody>
      </p:sp>
      <p:pic>
        <p:nvPicPr>
          <p:cNvPr id="2" name="Picture 2">
            <a:extLst>
              <a:ext uri="{FF2B5EF4-FFF2-40B4-BE49-F238E27FC236}">
                <a16:creationId xmlns:a16="http://schemas.microsoft.com/office/drawing/2014/main" id="{219A6391-6213-8340-87DC-D4D9F0682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262" y="2644303"/>
            <a:ext cx="7686108" cy="3975269"/>
          </a:xfrm>
          <a:prstGeom prst="rect">
            <a:avLst/>
          </a:prstGeom>
        </p:spPr>
      </p:pic>
    </p:spTree>
    <p:extLst>
      <p:ext uri="{BB962C8B-B14F-4D97-AF65-F5344CB8AC3E}">
        <p14:creationId xmlns:p14="http://schemas.microsoft.com/office/powerpoint/2010/main" val="79324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pSp>
        <p:nvGrpSpPr>
          <p:cNvPr id="11" name="Group 10"/>
          <p:cNvGrpSpPr/>
          <p:nvPr/>
        </p:nvGrpSpPr>
        <p:grpSpPr>
          <a:xfrm>
            <a:off x="245589" y="2124255"/>
            <a:ext cx="8388618" cy="4512945"/>
            <a:chOff x="448319" y="914400"/>
            <a:chExt cx="8388618" cy="5638800"/>
          </a:xfrm>
        </p:grpSpPr>
        <p:sp>
          <p:nvSpPr>
            <p:cNvPr id="7" name="Content Placeholder 10"/>
            <p:cNvSpPr txBox="1">
              <a:spLocks/>
            </p:cNvSpPr>
            <p:nvPr/>
          </p:nvSpPr>
          <p:spPr>
            <a:xfrm>
              <a:off x="618653" y="914400"/>
              <a:ext cx="4036337" cy="5638800"/>
            </a:xfrm>
            <a:prstGeom prst="rect">
              <a:avLst/>
            </a:prstGeom>
            <a:ln w="66675">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endParaRPr lang="en-US" sz="3600" dirty="0">
                <a:effectLst>
                  <a:outerShdw blurRad="38100" dist="38100" dir="2700000" algn="tl">
                    <a:srgbClr val="000000">
                      <a:alpha val="43137"/>
                    </a:srgbClr>
                  </a:outerShdw>
                </a:effectLst>
              </a:endParaRPr>
            </a:p>
          </p:txBody>
        </p:sp>
        <p:sp>
          <p:nvSpPr>
            <p:cNvPr id="8" name="TextBox 7"/>
            <p:cNvSpPr txBox="1"/>
            <p:nvPr/>
          </p:nvSpPr>
          <p:spPr>
            <a:xfrm>
              <a:off x="448319" y="1575146"/>
              <a:ext cx="4168432" cy="3345657"/>
            </a:xfrm>
            <a:prstGeom prst="rect">
              <a:avLst/>
            </a:prstGeom>
            <a:noFill/>
          </p:spPr>
          <p:txBody>
            <a:bodyPr wrap="square" rtlCol="0">
              <a:spAutoFit/>
            </a:bodyPr>
            <a:lstStyle/>
            <a:p>
              <a:pPr algn="ctr"/>
              <a:r>
                <a:rPr lang="en-GB" sz="3200" b="1">
                  <a:latin typeface="NikoshBAN" pitchFamily="2" charset="0"/>
                  <a:cs typeface="NikoshBAN" pitchFamily="2" charset="0"/>
                </a:rPr>
                <a:t>তন্দ্রা চাকমা</a:t>
              </a:r>
            </a:p>
            <a:p>
              <a:pPr algn="ctr"/>
              <a:r>
                <a:rPr lang="en-GB" sz="3200" b="1">
                  <a:latin typeface="NikoshBAN" pitchFamily="2" charset="0"/>
                  <a:cs typeface="NikoshBAN" pitchFamily="2" charset="0"/>
                </a:rPr>
                <a:t>সিনিয়র শিক্ষক(শারীরিক)</a:t>
              </a:r>
            </a:p>
            <a:p>
              <a:pPr algn="ctr"/>
              <a:r>
                <a:rPr lang="en-GB" sz="3200" b="1">
                  <a:latin typeface="NikoshBAN" pitchFamily="2" charset="0"/>
                  <a:cs typeface="NikoshBAN" pitchFamily="2" charset="0"/>
                </a:rPr>
                <a:t>রাণী দয়াময়ী উচ্চ বিদ্যালয়</a:t>
              </a:r>
            </a:p>
            <a:p>
              <a:pPr algn="ctr"/>
              <a:r>
                <a:rPr lang="en-GB" sz="3200" b="1">
                  <a:latin typeface="NikoshBAN" pitchFamily="2" charset="0"/>
                  <a:cs typeface="NikoshBAN" pitchFamily="2" charset="0"/>
                </a:rPr>
                <a:t>রাঙ্গামাটি</a:t>
              </a:r>
              <a:endParaRPr lang="en-GB" sz="2400">
                <a:latin typeface="NikoshBAN" pitchFamily="2" charset="0"/>
                <a:cs typeface="NikoshBAN" pitchFamily="2" charset="0"/>
              </a:endParaRPr>
            </a:p>
            <a:p>
              <a:pPr algn="ctr"/>
              <a:r>
                <a:rPr lang="en-GB" sz="2400">
                  <a:latin typeface="NikoshBAN" pitchFamily="2" charset="0"/>
                  <a:cs typeface="NikoshBAN" pitchFamily="2" charset="0"/>
                </a:rPr>
                <a:t>০১৫৫৬৬০৩০৭৩</a:t>
              </a:r>
              <a:endParaRPr lang="en-US" sz="2000" dirty="0">
                <a:latin typeface="NikoshBAN" pitchFamily="2" charset="0"/>
                <a:cs typeface="NikoshBAN" pitchFamily="2" charset="0"/>
              </a:endParaRPr>
            </a:p>
            <a:p>
              <a:pPr algn="ctr">
                <a:defRPr/>
              </a:pPr>
              <a:endParaRPr lang="en-US" sz="1600" b="1" dirty="0">
                <a:ln w="1905"/>
                <a:solidFill>
                  <a:srgbClr val="FF0066"/>
                </a:solidFill>
                <a:effectLst>
                  <a:innerShdw blurRad="69850" dist="43180" dir="5400000">
                    <a:srgbClr val="000000">
                      <a:alpha val="65000"/>
                    </a:srgbClr>
                  </a:innerShdw>
                </a:effectLst>
                <a:latin typeface="NikoshBAN" pitchFamily="2" charset="0"/>
                <a:cs typeface="NikoshBAN" pitchFamily="2" charset="0"/>
              </a:endParaRPr>
            </a:p>
          </p:txBody>
        </p:sp>
        <p:sp>
          <p:nvSpPr>
            <p:cNvPr id="10" name="Content Placeholder 10"/>
            <p:cNvSpPr txBox="1">
              <a:spLocks/>
            </p:cNvSpPr>
            <p:nvPr/>
          </p:nvSpPr>
          <p:spPr>
            <a:xfrm>
              <a:off x="4800600" y="914400"/>
              <a:ext cx="4036337" cy="5638800"/>
            </a:xfrm>
            <a:prstGeom prst="rect">
              <a:avLst/>
            </a:prstGeom>
            <a:ln w="66675">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endParaRPr lang="en-US" sz="3600" dirty="0">
                <a:effectLst>
                  <a:outerShdw blurRad="38100" dist="38100" dir="2700000" algn="tl">
                    <a:srgbClr val="000000">
                      <a:alpha val="43137"/>
                    </a:srgbClr>
                  </a:outerShdw>
                </a:effectLst>
              </a:endParaRPr>
            </a:p>
            <a:p>
              <a:pPr algn="ctr">
                <a:buFont typeface="Arial" pitchFamily="34" charset="0"/>
                <a:buNone/>
              </a:pPr>
              <a:r>
                <a:rPr lang="bn-BD" sz="3600" u="sng" dirty="0">
                  <a:solidFill>
                    <a:srgbClr val="005200"/>
                  </a:solidFill>
                  <a:effectLst>
                    <a:outerShdw blurRad="38100" dist="38100" dir="2700000" algn="tl">
                      <a:srgbClr val="000000">
                        <a:alpha val="43137"/>
                      </a:srgbClr>
                    </a:outerShdw>
                  </a:effectLst>
                  <a:latin typeface="NikoshBAN" pitchFamily="2" charset="0"/>
                  <a:cs typeface="NikoshBAN" pitchFamily="2" charset="0"/>
                </a:rPr>
                <a:t> </a:t>
              </a:r>
              <a:endParaRPr lang="en-US" sz="3600" u="sng" dirty="0">
                <a:solidFill>
                  <a:srgbClr val="005200"/>
                </a:solidFill>
                <a:effectLst>
                  <a:outerShdw blurRad="38100" dist="38100" dir="2700000" algn="tl">
                    <a:srgbClr val="000000">
                      <a:alpha val="43137"/>
                    </a:srgbClr>
                  </a:outerShdw>
                </a:effectLst>
                <a:latin typeface="NikoshBAN" pitchFamily="2" charset="0"/>
                <a:cs typeface="NikoshBAN" pitchFamily="2" charset="0"/>
              </a:endParaRPr>
            </a:p>
          </p:txBody>
        </p:sp>
      </p:grpSp>
      <p:pic>
        <p:nvPicPr>
          <p:cNvPr id="2" name="Picture 2">
            <a:extLst>
              <a:ext uri="{FF2B5EF4-FFF2-40B4-BE49-F238E27FC236}">
                <a16:creationId xmlns:a16="http://schemas.microsoft.com/office/drawing/2014/main" id="{29C58514-F1D1-7649-B511-0C78F1FFF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506" y="2326987"/>
            <a:ext cx="3629640" cy="4116297"/>
          </a:xfrm>
          <a:prstGeom prst="rect">
            <a:avLst/>
          </a:prstGeom>
        </p:spPr>
      </p:pic>
      <p:sp>
        <p:nvSpPr>
          <p:cNvPr id="5" name="Content Placeholder 10">
            <a:extLst>
              <a:ext uri="{FF2B5EF4-FFF2-40B4-BE49-F238E27FC236}">
                <a16:creationId xmlns:a16="http://schemas.microsoft.com/office/drawing/2014/main" id="{0E77677B-22F8-B84A-87DC-08F48B8921AC}"/>
              </a:ext>
            </a:extLst>
          </p:cNvPr>
          <p:cNvSpPr txBox="1">
            <a:spLocks/>
          </p:cNvSpPr>
          <p:nvPr/>
        </p:nvSpPr>
        <p:spPr>
          <a:xfrm>
            <a:off x="2579701" y="220800"/>
            <a:ext cx="4036337" cy="1352300"/>
          </a:xfrm>
          <a:prstGeom prst="rect">
            <a:avLst/>
          </a:prstGeom>
          <a:ln w="66675">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bn-BD" sz="3600" dirty="0">
                <a:effectLst>
                  <a:outerShdw blurRad="38100" dist="38100" dir="2700000" algn="tl">
                    <a:srgbClr val="000000">
                      <a:alpha val="43137"/>
                    </a:srgbClr>
                  </a:outerShdw>
                </a:effectLst>
                <a:latin typeface="NikoshBAN" pitchFamily="2" charset="0"/>
                <a:cs typeface="NikoshBAN" pitchFamily="2" charset="0"/>
              </a:rPr>
              <a:t>শিক্ষক</a:t>
            </a:r>
            <a:r>
              <a:rPr lang="en-US" sz="3600" dirty="0">
                <a:effectLst>
                  <a:outerShdw blurRad="38100" dist="38100" dir="2700000" algn="tl">
                    <a:srgbClr val="000000">
                      <a:alpha val="43137"/>
                    </a:srgbClr>
                  </a:outerShdw>
                </a:effectLst>
                <a:latin typeface="NikoshBAN" pitchFamily="2" charset="0"/>
                <a:cs typeface="NikoshBAN" pitchFamily="2" charset="0"/>
              </a:rPr>
              <a:t> </a:t>
            </a:r>
            <a:r>
              <a:rPr lang="bn-BD" sz="3600" dirty="0">
                <a:effectLst>
                  <a:outerShdw blurRad="38100" dist="38100" dir="2700000" algn="tl">
                    <a:srgbClr val="000000">
                      <a:alpha val="43137"/>
                    </a:srgbClr>
                  </a:outerShdw>
                </a:effectLst>
                <a:latin typeface="NikoshBAN" pitchFamily="2" charset="0"/>
                <a:cs typeface="NikoshBAN" pitchFamily="2" charset="0"/>
              </a:rPr>
              <a:t>পরিচিতি</a:t>
            </a:r>
            <a:endParaRPr lang="en-US" sz="3600" dirty="0">
              <a:effectLst>
                <a:outerShdw blurRad="38100" dist="38100" dir="2700000" algn="tl">
                  <a:srgbClr val="000000">
                    <a:alpha val="43137"/>
                  </a:srgbClr>
                </a:outerShdw>
              </a:effectLst>
            </a:endParaRPr>
          </a:p>
          <a:p>
            <a:pPr algn="ctr">
              <a:buFont typeface="Arial" pitchFamily="34" charset="0"/>
              <a:buNone/>
            </a:pPr>
            <a:r>
              <a:rPr lang="bn-BD" sz="3600" u="sng" dirty="0">
                <a:solidFill>
                  <a:srgbClr val="005200"/>
                </a:solidFill>
                <a:effectLst>
                  <a:outerShdw blurRad="38100" dist="38100" dir="2700000" algn="tl">
                    <a:srgbClr val="000000">
                      <a:alpha val="43137"/>
                    </a:srgbClr>
                  </a:outerShdw>
                </a:effectLst>
                <a:latin typeface="NikoshBAN" pitchFamily="2" charset="0"/>
                <a:cs typeface="NikoshBAN" pitchFamily="2" charset="0"/>
              </a:rPr>
              <a:t> </a:t>
            </a:r>
            <a:endParaRPr lang="en-US" sz="3600" u="sng" dirty="0">
              <a:solidFill>
                <a:srgbClr val="00520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43318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DD7283CF-3830-2747-8B74-773AEFE3B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304" y="1004835"/>
            <a:ext cx="3675581" cy="5182833"/>
          </a:xfrm>
          <a:prstGeom prst="rect">
            <a:avLst/>
          </a:prstGeom>
        </p:spPr>
      </p:pic>
      <p:sp>
        <p:nvSpPr>
          <p:cNvPr id="7" name="Content Placeholder 10">
            <a:extLst>
              <a:ext uri="{FF2B5EF4-FFF2-40B4-BE49-F238E27FC236}">
                <a16:creationId xmlns:a16="http://schemas.microsoft.com/office/drawing/2014/main" id="{44D6AE6E-E6D8-994C-B011-936604BBCDE2}"/>
              </a:ext>
            </a:extLst>
          </p:cNvPr>
          <p:cNvSpPr txBox="1">
            <a:spLocks/>
          </p:cNvSpPr>
          <p:nvPr/>
        </p:nvSpPr>
        <p:spPr>
          <a:xfrm>
            <a:off x="5235721" y="1154678"/>
            <a:ext cx="3472850" cy="5182833"/>
          </a:xfrm>
          <a:prstGeom prst="rect">
            <a:avLst/>
          </a:prstGeom>
          <a:ln w="66675">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n-GB" sz="3600">
                <a:effectLst>
                  <a:outerShdw blurRad="38100" dist="38100" dir="2700000" algn="tl">
                    <a:srgbClr val="000000">
                      <a:alpha val="43137"/>
                    </a:srgbClr>
                  </a:outerShdw>
                </a:effectLst>
                <a:latin typeface="NikoshBAN" pitchFamily="2" charset="0"/>
                <a:cs typeface="NikoshBAN" pitchFamily="2" charset="0"/>
              </a:rPr>
              <a:t>পাঠ</a:t>
            </a:r>
            <a:r>
              <a:rPr lang="en-US" sz="3600">
                <a:effectLst>
                  <a:outerShdw blurRad="38100" dist="38100" dir="2700000" algn="tl">
                    <a:srgbClr val="000000">
                      <a:alpha val="43137"/>
                    </a:srgbClr>
                  </a:outerShdw>
                </a:effectLst>
                <a:latin typeface="NikoshBAN" pitchFamily="2" charset="0"/>
                <a:cs typeface="NikoshBAN" pitchFamily="2" charset="0"/>
              </a:rPr>
              <a:t> </a:t>
            </a:r>
            <a:r>
              <a:rPr lang="bn-BD" sz="3600" dirty="0">
                <a:effectLst>
                  <a:outerShdw blurRad="38100" dist="38100" dir="2700000" algn="tl">
                    <a:srgbClr val="000000">
                      <a:alpha val="43137"/>
                    </a:srgbClr>
                  </a:outerShdw>
                </a:effectLst>
                <a:latin typeface="NikoshBAN" pitchFamily="2" charset="0"/>
                <a:cs typeface="NikoshBAN" pitchFamily="2" charset="0"/>
              </a:rPr>
              <a:t>পরিচিতি</a:t>
            </a:r>
            <a:endParaRPr lang="en-US" sz="3600" dirty="0">
              <a:effectLst>
                <a:outerShdw blurRad="38100" dist="38100" dir="2700000" algn="tl">
                  <a:srgbClr val="000000">
                    <a:alpha val="43137"/>
                  </a:srgbClr>
                </a:outerShdw>
              </a:effectLst>
            </a:endParaRPr>
          </a:p>
          <a:p>
            <a:pPr algn="ctr">
              <a:buFont typeface="Arial" pitchFamily="34" charset="0"/>
              <a:buNone/>
            </a:pPr>
            <a:r>
              <a:rPr lang="bn-BD" sz="3600" u="sng">
                <a:solidFill>
                  <a:srgbClr val="005200"/>
                </a:solidFill>
                <a:effectLst>
                  <a:outerShdw blurRad="38100" dist="38100" dir="2700000" algn="tl">
                    <a:srgbClr val="000000">
                      <a:alpha val="43137"/>
                    </a:srgbClr>
                  </a:outerShdw>
                </a:effectLst>
                <a:latin typeface="NikoshBAN" pitchFamily="2" charset="0"/>
                <a:cs typeface="NikoshBAN" pitchFamily="2" charset="0"/>
              </a:rPr>
              <a:t> </a:t>
            </a:r>
            <a:r>
              <a:rPr lang="en-GB" sz="3600" u="sng">
                <a:solidFill>
                  <a:srgbClr val="005200"/>
                </a:solidFill>
                <a:effectLst>
                  <a:outerShdw blurRad="38100" dist="38100" dir="2700000" algn="tl">
                    <a:srgbClr val="000000">
                      <a:alpha val="43137"/>
                    </a:srgbClr>
                  </a:outerShdw>
                </a:effectLst>
                <a:latin typeface="NikoshBAN" pitchFamily="2" charset="0"/>
                <a:cs typeface="NikoshBAN" pitchFamily="2" charset="0"/>
              </a:rPr>
              <a:t>শ্রেণি- ৭ম</a:t>
            </a:r>
          </a:p>
          <a:p>
            <a:pPr algn="ctr">
              <a:buFont typeface="Arial" pitchFamily="34" charset="0"/>
              <a:buNone/>
            </a:pPr>
            <a:r>
              <a:rPr lang="en-GB" sz="3600" u="sng">
                <a:solidFill>
                  <a:srgbClr val="005200"/>
                </a:solidFill>
                <a:effectLst>
                  <a:outerShdw blurRad="38100" dist="38100" dir="2700000" algn="tl">
                    <a:srgbClr val="000000">
                      <a:alpha val="43137"/>
                    </a:srgbClr>
                  </a:outerShdw>
                </a:effectLst>
                <a:latin typeface="NikoshBAN" pitchFamily="2" charset="0"/>
                <a:cs typeface="NikoshBAN" pitchFamily="2" charset="0"/>
              </a:rPr>
              <a:t>বিষয়- বৌদ্ধ ধর্ম ও নৈতিক শিক্ষা</a:t>
            </a:r>
            <a:endParaRPr lang="en-US" sz="3600" u="sng" dirty="0">
              <a:solidFill>
                <a:srgbClr val="00520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55086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345522" y="1439354"/>
            <a:ext cx="8452955" cy="5509200"/>
          </a:xfrm>
          <a:prstGeom prst="rect">
            <a:avLst/>
          </a:prstGeom>
          <a:solidFill>
            <a:schemeClr val="accent2">
              <a:lumMod val="40000"/>
              <a:lumOff val="60000"/>
            </a:schemeClr>
          </a:solid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GB" sz="8800" b="1" cap="none" spc="150">
                <a:ln w="11430"/>
                <a:effectLst>
                  <a:outerShdw blurRad="25400" algn="tl" rotWithShape="0">
                    <a:srgbClr val="000000">
                      <a:alpha val="43000"/>
                    </a:srgbClr>
                  </a:outerShdw>
                </a:effectLst>
                <a:latin typeface="NikoshBAN" pitchFamily="2" charset="0"/>
              </a:rPr>
              <a:t>অধ্যায়-১</a:t>
            </a:r>
          </a:p>
          <a:p>
            <a:pPr algn="ctr"/>
            <a:r>
              <a:rPr lang="en-GB" sz="8800" b="1" cap="none" spc="150">
                <a:ln w="11430"/>
                <a:effectLst>
                  <a:outerShdw blurRad="25400" algn="tl" rotWithShape="0">
                    <a:srgbClr val="000000">
                      <a:alpha val="43000"/>
                    </a:srgbClr>
                  </a:outerShdw>
                </a:effectLst>
                <a:latin typeface="NikoshBAN" pitchFamily="2" charset="0"/>
              </a:rPr>
              <a:t>পাঠ-২</a:t>
            </a:r>
          </a:p>
          <a:p>
            <a:pPr algn="ctr"/>
            <a:r>
              <a:rPr lang="en-GB" sz="8800" b="1" spc="150">
                <a:ln w="11430"/>
                <a:effectLst>
                  <a:outerShdw blurRad="25400" algn="tl" rotWithShape="0">
                    <a:srgbClr val="000000">
                      <a:alpha val="43000"/>
                    </a:srgbClr>
                  </a:outerShdw>
                </a:effectLst>
                <a:latin typeface="NikoshBAN" pitchFamily="2" charset="0"/>
              </a:rPr>
              <a:t>গৌতম বুদ্ধ ও নৈতিকতা</a:t>
            </a:r>
            <a:endParaRPr lang="en-US" sz="5400" b="1" cap="none" spc="150" dirty="0">
              <a:ln w="11430"/>
              <a:effectLst>
                <a:outerShdw blurRad="25400" algn="tl" rotWithShape="0">
                  <a:srgbClr val="000000">
                    <a:alpha val="43000"/>
                  </a:srgbClr>
                </a:outerShdw>
              </a:effectLst>
            </a:endParaRPr>
          </a:p>
        </p:txBody>
      </p:sp>
      <p:sp>
        <p:nvSpPr>
          <p:cNvPr id="3" name="Rectangle 2"/>
          <p:cNvSpPr/>
          <p:nvPr/>
        </p:nvSpPr>
        <p:spPr>
          <a:xfrm>
            <a:off x="-1" y="115915"/>
            <a:ext cx="9144000" cy="132343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bn-BD" sz="8000" b="1" cap="none" spc="150" dirty="0">
                <a:ln w="11430"/>
                <a:solidFill>
                  <a:srgbClr val="003300"/>
                </a:solidFill>
                <a:effectLst>
                  <a:outerShdw blurRad="25400" algn="tl" rotWithShape="0">
                    <a:srgbClr val="000000">
                      <a:alpha val="43000"/>
                    </a:srgbClr>
                  </a:outerShdw>
                </a:effectLst>
                <a:latin typeface="NikoshBAN" pitchFamily="2" charset="0"/>
                <a:cs typeface="NikoshBAN" pitchFamily="2" charset="0"/>
              </a:rPr>
              <a:t>আজকের পাঠ </a:t>
            </a:r>
            <a:endParaRPr lang="en-US" sz="4800" b="1" cap="none" spc="150" dirty="0">
              <a:ln w="11430"/>
              <a:solidFill>
                <a:srgbClr val="00330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4409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45">
                                          <p:stCondLst>
                                            <p:cond delay="0"/>
                                          </p:stCondLst>
                                        </p:cTn>
                                        <p:tgtEl>
                                          <p:spTgt spid="3">
                                            <p:txEl>
                                              <p:pRg st="0" end="0"/>
                                            </p:txEl>
                                          </p:spTgt>
                                        </p:tgtEl>
                                      </p:cBhvr>
                                    </p:animEffect>
                                    <p:anim calcmode="lin" valueType="num">
                                      <p:cBhvr>
                                        <p:cTn id="8" dur="456"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7">
                                          <p:stCondLst>
                                            <p:cond delay="163"/>
                                          </p:stCondLst>
                                        </p:cTn>
                                        <p:tgtEl>
                                          <p:spTgt spid="3">
                                            <p:txEl>
                                              <p:pRg st="0" end="0"/>
                                            </p:txEl>
                                          </p:spTgt>
                                        </p:tgtEl>
                                      </p:cBhvr>
                                      <p:to x="100000" y="60000"/>
                                    </p:animScale>
                                    <p:animScale>
                                      <p:cBhvr>
                                        <p:cTn id="14" dur="42" decel="50000">
                                          <p:stCondLst>
                                            <p:cond delay="169"/>
                                          </p:stCondLst>
                                        </p:cTn>
                                        <p:tgtEl>
                                          <p:spTgt spid="3">
                                            <p:txEl>
                                              <p:pRg st="0" end="0"/>
                                            </p:txEl>
                                          </p:spTgt>
                                        </p:tgtEl>
                                      </p:cBhvr>
                                      <p:to x="100000" y="100000"/>
                                    </p:animScale>
                                    <p:animScale>
                                      <p:cBhvr>
                                        <p:cTn id="15" dur="7">
                                          <p:stCondLst>
                                            <p:cond delay="328"/>
                                          </p:stCondLst>
                                        </p:cTn>
                                        <p:tgtEl>
                                          <p:spTgt spid="3">
                                            <p:txEl>
                                              <p:pRg st="0" end="0"/>
                                            </p:txEl>
                                          </p:spTgt>
                                        </p:tgtEl>
                                      </p:cBhvr>
                                      <p:to x="100000" y="80000"/>
                                    </p:animScale>
                                    <p:animScale>
                                      <p:cBhvr>
                                        <p:cTn id="16" dur="42" decel="50000">
                                          <p:stCondLst>
                                            <p:cond delay="335"/>
                                          </p:stCondLst>
                                        </p:cTn>
                                        <p:tgtEl>
                                          <p:spTgt spid="3">
                                            <p:txEl>
                                              <p:pRg st="0" end="0"/>
                                            </p:txEl>
                                          </p:spTgt>
                                        </p:tgtEl>
                                      </p:cBhvr>
                                      <p:to x="100000" y="100000"/>
                                    </p:animScale>
                                    <p:animScale>
                                      <p:cBhvr>
                                        <p:cTn id="17" dur="7">
                                          <p:stCondLst>
                                            <p:cond delay="411"/>
                                          </p:stCondLst>
                                        </p:cTn>
                                        <p:tgtEl>
                                          <p:spTgt spid="3">
                                            <p:txEl>
                                              <p:pRg st="0" end="0"/>
                                            </p:txEl>
                                          </p:spTgt>
                                        </p:tgtEl>
                                      </p:cBhvr>
                                      <p:to x="100000" y="90000"/>
                                    </p:animScale>
                                    <p:animScale>
                                      <p:cBhvr>
                                        <p:cTn id="18" dur="42" decel="50000">
                                          <p:stCondLst>
                                            <p:cond delay="417"/>
                                          </p:stCondLst>
                                        </p:cTn>
                                        <p:tgtEl>
                                          <p:spTgt spid="3">
                                            <p:txEl>
                                              <p:pRg st="0" end="0"/>
                                            </p:txEl>
                                          </p:spTgt>
                                        </p:tgtEl>
                                      </p:cBhvr>
                                      <p:to x="100000" y="100000"/>
                                    </p:animScale>
                                    <p:animScale>
                                      <p:cBhvr>
                                        <p:cTn id="19" dur="7">
                                          <p:stCondLst>
                                            <p:cond delay="452"/>
                                          </p:stCondLst>
                                        </p:cTn>
                                        <p:tgtEl>
                                          <p:spTgt spid="3">
                                            <p:txEl>
                                              <p:pRg st="0" end="0"/>
                                            </p:txEl>
                                          </p:spTgt>
                                        </p:tgtEl>
                                      </p:cBhvr>
                                      <p:to x="100000" y="95000"/>
                                    </p:animScale>
                                    <p:animScale>
                                      <p:cBhvr>
                                        <p:cTn id="20" dur="42" decel="50000">
                                          <p:stCondLst>
                                            <p:cond delay="459"/>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28" dur="5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228600" y="1178004"/>
            <a:ext cx="8763000" cy="110799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bn-BD" sz="6600" b="1" cap="none" spc="150" dirty="0">
                <a:ln w="11430"/>
                <a:solidFill>
                  <a:srgbClr val="003300"/>
                </a:solidFill>
                <a:effectLst>
                  <a:outerShdw blurRad="25400" algn="tl" rotWithShape="0">
                    <a:srgbClr val="000000">
                      <a:alpha val="43000"/>
                    </a:srgbClr>
                  </a:outerShdw>
                </a:effectLst>
                <a:latin typeface="NikoshBAN" pitchFamily="2" charset="0"/>
                <a:cs typeface="NikoshBAN" pitchFamily="2" charset="0"/>
              </a:rPr>
              <a:t>শিখনফল</a:t>
            </a:r>
            <a:endParaRPr lang="en-US" sz="6600" b="1" cap="none" spc="150" dirty="0">
              <a:ln w="11430"/>
              <a:solidFill>
                <a:srgbClr val="003300"/>
              </a:solidFill>
              <a:effectLst>
                <a:outerShdw blurRad="25400" algn="tl" rotWithShape="0">
                  <a:srgbClr val="000000">
                    <a:alpha val="43000"/>
                  </a:srgbClr>
                </a:outerShdw>
              </a:effectLst>
              <a:latin typeface="NikoshBAN" pitchFamily="2" charset="0"/>
              <a:cs typeface="NikoshBAN" pitchFamily="2" charset="0"/>
            </a:endParaRPr>
          </a:p>
        </p:txBody>
      </p:sp>
      <p:sp>
        <p:nvSpPr>
          <p:cNvPr id="3" name="Rectangle 2"/>
          <p:cNvSpPr/>
          <p:nvPr/>
        </p:nvSpPr>
        <p:spPr>
          <a:xfrm>
            <a:off x="762000" y="2547878"/>
            <a:ext cx="7924800" cy="2862322"/>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bn-BD" sz="3600" b="1" cap="none" spc="150" dirty="0">
                <a:ln w="11430"/>
                <a:solidFill>
                  <a:srgbClr val="002060"/>
                </a:solidFill>
                <a:effectLst>
                  <a:outerShdw blurRad="25400" algn="tl" rotWithShape="0">
                    <a:srgbClr val="000000">
                      <a:alpha val="43000"/>
                    </a:srgbClr>
                  </a:outerShdw>
                </a:effectLst>
                <a:latin typeface="NikoshBAN" pitchFamily="2" charset="0"/>
                <a:cs typeface="NikoshBAN" pitchFamily="2" charset="0"/>
              </a:rPr>
              <a:t>এই পাঠ শেষে শিক্ষার্থীরা</a:t>
            </a:r>
            <a:r>
              <a:rPr lang="bn-IN" sz="3600" b="1" cap="none" spc="150">
                <a:ln w="11430"/>
                <a:solidFill>
                  <a:srgbClr val="002060"/>
                </a:solidFill>
                <a:effectLst>
                  <a:outerShdw blurRad="25400" algn="tl" rotWithShape="0">
                    <a:srgbClr val="000000">
                      <a:alpha val="43000"/>
                    </a:srgbClr>
                  </a:outerShdw>
                </a:effectLst>
                <a:latin typeface="NikoshBAN" pitchFamily="2" charset="0"/>
                <a:cs typeface="NikoshBAN" pitchFamily="2" charset="0"/>
              </a:rPr>
              <a:t>...</a:t>
            </a:r>
            <a:r>
              <a:rPr lang="bn-BD" sz="3600" b="1" cap="none" spc="150">
                <a:ln w="11430"/>
                <a:solidFill>
                  <a:srgbClr val="002060"/>
                </a:solidFill>
                <a:effectLst>
                  <a:outerShdw blurRad="25400" algn="tl" rotWithShape="0">
                    <a:srgbClr val="000000">
                      <a:alpha val="43000"/>
                    </a:srgbClr>
                  </a:outerShdw>
                </a:effectLst>
                <a:latin typeface="NikoshBAN" pitchFamily="2" charset="0"/>
                <a:cs typeface="NikoshBAN" pitchFamily="2" charset="0"/>
              </a:rPr>
              <a:t> </a:t>
            </a:r>
            <a:endParaRPr lang="en-GB" sz="3600" b="1" cap="none" spc="150">
              <a:ln w="11430"/>
              <a:solidFill>
                <a:srgbClr val="002060"/>
              </a:solidFill>
              <a:effectLst>
                <a:outerShdw blurRad="25400" algn="tl" rotWithShape="0">
                  <a:srgbClr val="000000">
                    <a:alpha val="43000"/>
                  </a:srgbClr>
                </a:outerShdw>
              </a:effectLst>
              <a:latin typeface="NikoshBAN" pitchFamily="2" charset="0"/>
              <a:cs typeface="NikoshBAN" pitchFamily="2" charset="0"/>
            </a:endParaRPr>
          </a:p>
          <a:p>
            <a:endParaRPr lang="bn-BD" sz="3600" b="1" cap="none" spc="150" dirty="0">
              <a:ln w="11430"/>
              <a:solidFill>
                <a:srgbClr val="002060"/>
              </a:solidFill>
              <a:effectLst>
                <a:outerShdw blurRad="25400" algn="tl" rotWithShape="0">
                  <a:srgbClr val="000000">
                    <a:alpha val="43000"/>
                  </a:srgbClr>
                </a:outerShdw>
              </a:effectLst>
              <a:latin typeface="NikoshBAN" pitchFamily="2" charset="0"/>
              <a:cs typeface="NikoshBAN" pitchFamily="2" charset="0"/>
            </a:endParaRPr>
          </a:p>
          <a:p>
            <a:r>
              <a:rPr lang="bn-BD" sz="3600" b="1" cap="none" spc="150">
                <a:ln w="11430"/>
                <a:effectLst>
                  <a:outerShdw blurRad="25400" algn="tl" rotWithShape="0">
                    <a:srgbClr val="000000">
                      <a:alpha val="43000"/>
                    </a:srgbClr>
                  </a:outerShdw>
                </a:effectLst>
                <a:latin typeface="NikoshBAN" pitchFamily="2" charset="0"/>
                <a:cs typeface="NikoshBAN" pitchFamily="2" charset="0"/>
              </a:rPr>
              <a:t>১</a:t>
            </a:r>
            <a:r>
              <a:rPr lang="en-GB" sz="3600" b="1" cap="none" spc="150">
                <a:ln w="11430"/>
                <a:effectLst>
                  <a:outerShdw blurRad="25400" algn="tl" rotWithShape="0">
                    <a:srgbClr val="000000">
                      <a:alpha val="43000"/>
                    </a:srgbClr>
                  </a:outerShdw>
                </a:effectLst>
                <a:latin typeface="NikoshBAN" pitchFamily="2" charset="0"/>
                <a:cs typeface="NikoshBAN" pitchFamily="2" charset="0"/>
              </a:rPr>
              <a:t>।</a:t>
            </a:r>
            <a:r>
              <a:rPr lang="en-GB" sz="3600" b="1" spc="150">
                <a:ln w="11430"/>
                <a:effectLst>
                  <a:outerShdw blurRad="25400" algn="tl" rotWithShape="0">
                    <a:srgbClr val="000000">
                      <a:alpha val="43000"/>
                    </a:srgbClr>
                  </a:outerShdw>
                </a:effectLst>
                <a:latin typeface="NikoshBAN" pitchFamily="2" charset="0"/>
                <a:cs typeface="NikoshBAN" pitchFamily="2" charset="0"/>
              </a:rPr>
              <a:t>দৈনন্দিন জীবনে বুদ্ধের নৈতিক শিক্ষার প্রভাব ব্যাখ্যা করতে পারবে।</a:t>
            </a:r>
          </a:p>
          <a:p>
            <a:r>
              <a:rPr lang="en-GB" sz="3600" b="1" cap="none" spc="150">
                <a:ln w="11430"/>
                <a:effectLst>
                  <a:outerShdw blurRad="25400" algn="tl" rotWithShape="0">
                    <a:srgbClr val="000000">
                      <a:alpha val="43000"/>
                    </a:srgbClr>
                  </a:outerShdw>
                </a:effectLst>
                <a:latin typeface="NikoshBAN" pitchFamily="2" charset="0"/>
                <a:cs typeface="NikoshBAN" pitchFamily="2" charset="0"/>
              </a:rPr>
              <a:t>২।নৈতিক আচরণে সুফল ব্যাখ্যা করতে পারবে।</a:t>
            </a:r>
            <a:endParaRPr lang="bn-BD" sz="3600" b="1" cap="none" spc="150" dirty="0">
              <a:ln w="11430"/>
              <a:effectLst>
                <a:outerShdw blurRad="25400" algn="tl" rotWithShape="0">
                  <a:srgbClr val="000000">
                    <a:alpha val="43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97600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25427E3F-754C-2747-B517-C5F53C724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587" y="475192"/>
            <a:ext cx="4786188" cy="2098596"/>
          </a:xfrm>
          <a:prstGeom prst="rect">
            <a:avLst/>
          </a:prstGeom>
        </p:spPr>
      </p:pic>
      <p:sp>
        <p:nvSpPr>
          <p:cNvPr id="5" name="Rectangle 4">
            <a:extLst>
              <a:ext uri="{FF2B5EF4-FFF2-40B4-BE49-F238E27FC236}">
                <a16:creationId xmlns:a16="http://schemas.microsoft.com/office/drawing/2014/main" id="{CF8BF04B-2806-6442-A211-211897ED2A16}"/>
              </a:ext>
            </a:extLst>
          </p:cNvPr>
          <p:cNvSpPr/>
          <p:nvPr/>
        </p:nvSpPr>
        <p:spPr>
          <a:xfrm>
            <a:off x="255615" y="2941496"/>
            <a:ext cx="8347184" cy="4031873"/>
          </a:xfrm>
          <a:prstGeom prst="rect">
            <a:avLst/>
          </a:prstGeom>
          <a:noFill/>
          <a:ln w="57150">
            <a:solidFill>
              <a:schemeClr val="tx2">
                <a:lumMod val="40000"/>
                <a:lumOff val="60000"/>
              </a:schemeClr>
            </a:solidFill>
          </a:ln>
        </p:spPr>
        <p:txBody>
          <a:bodyPr wrap="square" lIns="91440" tIns="45720" rIns="91440" bIns="45720">
            <a:spAutoFit/>
          </a:bodyPr>
          <a:lstStyle/>
          <a:p>
            <a:pPr algn="ctr"/>
            <a:r>
              <a:rPr lang="en-GB" sz="3200" b="1">
                <a:ln/>
                <a:latin typeface="NikoshBAN" pitchFamily="2" charset="0"/>
              </a:rPr>
              <a:t>গৌতম বুদ্ধের জীবন নৈতিক ও মানবিক গুণাবলীতে ভরপুর।তিনি জন্ম- জন্মান্তরে</a:t>
            </a:r>
          </a:p>
          <a:p>
            <a:pPr algn="ctr"/>
            <a:r>
              <a:rPr lang="en-GB" sz="3200" b="1">
                <a:ln/>
                <a:latin typeface="NikoshBAN" pitchFamily="2" charset="0"/>
              </a:rPr>
              <a:t>দশ পারমীর চর্চা করে নৈতিক চরিত্রের উৎকর্ষতা সাধন পূর্বক বুদ্ধত্ব লাভ করেছিলেন।</a:t>
            </a:r>
          </a:p>
          <a:p>
            <a:pPr algn="ctr"/>
            <a:r>
              <a:rPr lang="en-GB" sz="3200" b="1">
                <a:ln/>
                <a:latin typeface="NikoshBAN" pitchFamily="2" charset="0"/>
              </a:rPr>
              <a:t>তিনি শুধু নিজেই নৈতিক জীবনযাপন করেননি,তাঁর শিষ্য প্রশিষ্য এবং অনুসারীদের ও নৈতিক জীবনযাপনে শিক্ষা দিয়েছেন।নৈতিকতা ছিল তাঁর ধর্মবাণীর মূল ভিত্তি।</a:t>
            </a:r>
          </a:p>
          <a:p>
            <a:pPr algn="ctr"/>
            <a:endParaRPr lang="en-US" sz="3200" b="1" dirty="0">
              <a:ln/>
            </a:endParaRPr>
          </a:p>
        </p:txBody>
      </p:sp>
    </p:spTree>
    <p:extLst>
      <p:ext uri="{BB962C8B-B14F-4D97-AF65-F5344CB8AC3E}">
        <p14:creationId xmlns:p14="http://schemas.microsoft.com/office/powerpoint/2010/main" val="413517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E925746-AE34-094D-A570-01F824993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486" y="669891"/>
            <a:ext cx="7367028" cy="3569810"/>
          </a:xfrm>
          <a:prstGeom prst="rect">
            <a:avLst/>
          </a:prstGeom>
        </p:spPr>
      </p:pic>
      <p:sp>
        <p:nvSpPr>
          <p:cNvPr id="4" name="Rectangle 3">
            <a:extLst>
              <a:ext uri="{FF2B5EF4-FFF2-40B4-BE49-F238E27FC236}">
                <a16:creationId xmlns:a16="http://schemas.microsoft.com/office/drawing/2014/main" id="{6798E49F-E616-624A-8CD3-51EC224348AA}"/>
              </a:ext>
            </a:extLst>
          </p:cNvPr>
          <p:cNvSpPr/>
          <p:nvPr/>
        </p:nvSpPr>
        <p:spPr>
          <a:xfrm>
            <a:off x="389594" y="4698214"/>
            <a:ext cx="8232598" cy="1754326"/>
          </a:xfrm>
          <a:prstGeom prst="rect">
            <a:avLst/>
          </a:prstGeom>
          <a:noFill/>
          <a:ln w="57150">
            <a:solidFill>
              <a:schemeClr val="tx2">
                <a:lumMod val="40000"/>
                <a:lumOff val="60000"/>
              </a:schemeClr>
            </a:solidFill>
          </a:ln>
        </p:spPr>
        <p:txBody>
          <a:bodyPr wrap="square" lIns="91440" tIns="45720" rIns="91440" bIns="45720">
            <a:spAutoFit/>
          </a:bodyPr>
          <a:lstStyle/>
          <a:p>
            <a:pPr algn="ctr"/>
            <a:r>
              <a:rPr lang="en-GB" sz="5400" b="1">
                <a:ln/>
                <a:latin typeface="NikoshBAN" pitchFamily="2" charset="0"/>
              </a:rPr>
              <a:t>গৌতম বুদ্ধ তাঁর শিষ্যদের নৈতিক শিক্ষা দিচ্ছেন।</a:t>
            </a:r>
            <a:endParaRPr lang="en-US" sz="2800" b="1" dirty="0">
              <a:ln/>
            </a:endParaRPr>
          </a:p>
        </p:txBody>
      </p:sp>
    </p:spTree>
    <p:extLst>
      <p:ext uri="{BB962C8B-B14F-4D97-AF65-F5344CB8AC3E}">
        <p14:creationId xmlns:p14="http://schemas.microsoft.com/office/powerpoint/2010/main" val="27538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p:cNvSpPr/>
          <p:nvPr/>
        </p:nvSpPr>
        <p:spPr>
          <a:xfrm>
            <a:off x="3473779" y="464666"/>
            <a:ext cx="2196435" cy="923330"/>
          </a:xfrm>
          <a:prstGeom prst="rect">
            <a:avLst/>
          </a:prstGeom>
          <a:noFill/>
          <a:ln w="57150">
            <a:solidFill>
              <a:schemeClr val="tx2">
                <a:lumMod val="40000"/>
                <a:lumOff val="60000"/>
              </a:schemeClr>
            </a:solidFill>
          </a:ln>
        </p:spPr>
        <p:txBody>
          <a:bodyPr wrap="none" lIns="91440" tIns="45720" rIns="91440" bIns="45720">
            <a:spAutoFit/>
          </a:bodyPr>
          <a:lstStyle/>
          <a:p>
            <a:pPr algn="ctr"/>
            <a:r>
              <a:rPr lang="en-GB" sz="5400" b="1">
                <a:ln/>
                <a:latin typeface="NikoshBAN" pitchFamily="2" charset="0"/>
              </a:rPr>
              <a:t>কাহিনী-১</a:t>
            </a:r>
            <a:endParaRPr lang="en-US" sz="2800" b="1" dirty="0">
              <a:ln/>
            </a:endParaRPr>
          </a:p>
        </p:txBody>
      </p:sp>
      <p:sp>
        <p:nvSpPr>
          <p:cNvPr id="2" name="Rectangle 1">
            <a:extLst>
              <a:ext uri="{FF2B5EF4-FFF2-40B4-BE49-F238E27FC236}">
                <a16:creationId xmlns:a16="http://schemas.microsoft.com/office/drawing/2014/main" id="{347D1F2E-3AFE-0544-8CCA-FAC943C49A17}"/>
              </a:ext>
            </a:extLst>
          </p:cNvPr>
          <p:cNvSpPr/>
          <p:nvPr/>
        </p:nvSpPr>
        <p:spPr>
          <a:xfrm>
            <a:off x="414274" y="1674725"/>
            <a:ext cx="8100382" cy="2308324"/>
          </a:xfrm>
          <a:prstGeom prst="rect">
            <a:avLst/>
          </a:prstGeom>
          <a:noFill/>
          <a:ln w="57150">
            <a:solidFill>
              <a:schemeClr val="tx2">
                <a:lumMod val="40000"/>
                <a:lumOff val="60000"/>
              </a:schemeClr>
            </a:solidFill>
          </a:ln>
        </p:spPr>
        <p:txBody>
          <a:bodyPr wrap="square" lIns="91440" tIns="45720" rIns="91440" bIns="45720">
            <a:spAutoFit/>
          </a:bodyPr>
          <a:lstStyle/>
          <a:p>
            <a:pPr algn="ctr"/>
            <a:r>
              <a:rPr lang="en-GB" sz="2400" b="1">
                <a:ln/>
              </a:rPr>
              <a:t>অতীতে বোধিসত্ত্ব মগধ রাজ্যের মচল গ্রামের এক মহাকূলে জন্মগ্রহন করছিলেন।তাঁর নাম ছিল মঘ কুমার।বড় হলে লোকে তাঁকে ‘মঘ মানবক’ নামে ডাকত।মচল গ্রামে</a:t>
            </a:r>
          </a:p>
          <a:p>
            <a:pPr algn="ctr"/>
            <a:r>
              <a:rPr lang="en-GB" sz="2400" b="1">
                <a:ln/>
              </a:rPr>
              <a:t>সে সময় ত্রিশ ঘর লোক বাস করত।মঘ মানবক গ্রামবাসীর কল্যাণে সর্বদা নিয়োজিত থাকতেন।সেই গ্রামের যুবকগণ হত্যা,চুরি,মিথ্যাচার, ব্যাভিচার,নেশাদ্রব্য সেবন প্রভৃতবতি অপকর্মে লিপ্ত ছিল। মঘ মানবক তাদের কুশলকর্ম করার জন্য সংগঠিত করেন।</a:t>
            </a:r>
            <a:endParaRPr lang="en-US" sz="2400" b="1" dirty="0">
              <a:ln/>
            </a:endParaRPr>
          </a:p>
        </p:txBody>
      </p:sp>
    </p:spTree>
    <p:extLst>
      <p:ext uri="{BB962C8B-B14F-4D97-AF65-F5344CB8AC3E}">
        <p14:creationId xmlns:p14="http://schemas.microsoft.com/office/powerpoint/2010/main" val="413517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48C8CA8-76C7-9D4F-88BF-F0EFDB20D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66" y="427606"/>
            <a:ext cx="4196509" cy="2772001"/>
          </a:xfrm>
          <a:prstGeom prst="rect">
            <a:avLst/>
          </a:prstGeom>
        </p:spPr>
      </p:pic>
      <p:pic>
        <p:nvPicPr>
          <p:cNvPr id="3" name="Picture 3">
            <a:extLst>
              <a:ext uri="{FF2B5EF4-FFF2-40B4-BE49-F238E27FC236}">
                <a16:creationId xmlns:a16="http://schemas.microsoft.com/office/drawing/2014/main" id="{DA291085-22C6-F34B-A436-AD151A195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391" y="427607"/>
            <a:ext cx="3446408" cy="2772000"/>
          </a:xfrm>
          <a:prstGeom prst="rect">
            <a:avLst/>
          </a:prstGeom>
        </p:spPr>
      </p:pic>
      <p:pic>
        <p:nvPicPr>
          <p:cNvPr id="4" name="Picture 4">
            <a:extLst>
              <a:ext uri="{FF2B5EF4-FFF2-40B4-BE49-F238E27FC236}">
                <a16:creationId xmlns:a16="http://schemas.microsoft.com/office/drawing/2014/main" id="{779F2FDC-5298-0046-B560-A74AF5D42C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91" y="3574327"/>
            <a:ext cx="4001711" cy="2772000"/>
          </a:xfrm>
          <a:prstGeom prst="rect">
            <a:avLst/>
          </a:prstGeom>
        </p:spPr>
      </p:pic>
      <p:pic>
        <p:nvPicPr>
          <p:cNvPr id="5" name="Picture 5">
            <a:extLst>
              <a:ext uri="{FF2B5EF4-FFF2-40B4-BE49-F238E27FC236}">
                <a16:creationId xmlns:a16="http://schemas.microsoft.com/office/drawing/2014/main" id="{9D4209D3-207A-1C4E-AA9C-6D385211F4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1290" y="3618399"/>
            <a:ext cx="3619456" cy="2639785"/>
          </a:xfrm>
          <a:prstGeom prst="rect">
            <a:avLst/>
          </a:prstGeom>
        </p:spPr>
      </p:pic>
    </p:spTree>
    <p:extLst>
      <p:ext uri="{BB962C8B-B14F-4D97-AF65-F5344CB8AC3E}">
        <p14:creationId xmlns:p14="http://schemas.microsoft.com/office/powerpoint/2010/main" val="4291669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lIns="70491" tIns="35246" rIns="70491" bIns="35246" rtlCol="0" anchor="ctr"/>
      <a:lstStyle>
        <a:defPPr algn="ctr">
          <a:defRPr sz="3100" b="1" dirty="0" err="1" smtClean="0">
            <a:solidFill>
              <a:srgbClr val="00B050"/>
            </a:solidFill>
            <a:latin typeface="NikoshBAN" pitchFamily="2" charset="0"/>
            <a:cs typeface="NikoshBAN" pitchFamily="2" charset="0"/>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253</Words>
  <Application>Microsoft Office PowerPoint</Application>
  <PresentationFormat>On-screen Show (4:3)</PresentationFormat>
  <Paragraphs>75</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স্বা গ ত ম</dc:title>
  <dc:creator>pc</dc:creator>
  <cp:lastModifiedBy>Unknown User</cp:lastModifiedBy>
  <cp:revision>20</cp:revision>
  <dcterms:created xsi:type="dcterms:W3CDTF">2006-08-16T00:00:00Z</dcterms:created>
  <dcterms:modified xsi:type="dcterms:W3CDTF">2021-04-07T08:53:51Z</dcterms:modified>
</cp:coreProperties>
</file>