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8" r:id="rId9"/>
    <p:sldId id="276" r:id="rId10"/>
    <p:sldId id="275" r:id="rId11"/>
    <p:sldId id="264" r:id="rId12"/>
    <p:sldId id="266" r:id="rId13"/>
    <p:sldId id="265" r:id="rId14"/>
    <p:sldId id="270" r:id="rId15"/>
    <p:sldId id="272" r:id="rId16"/>
    <p:sldId id="273" r:id="rId17"/>
    <p:sldId id="274" r:id="rId18"/>
    <p:sldId id="277" r:id="rId19"/>
    <p:sldId id="269" r:id="rId20"/>
    <p:sldId id="267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8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CA52C-36C4-49B6-B59D-9C91FA38D3FF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E647E3-956A-4E12-835D-A50D3AB669EC}">
      <dgm:prSet phldrT="[Text]" custT="1"/>
      <dgm:spPr/>
      <dgm:t>
        <a:bodyPr/>
        <a:lstStyle/>
        <a:p>
          <a:r>
            <a:rPr lang="bn-BD" sz="2000" dirty="0" smtClean="0">
              <a:latin typeface="Kalpurush" pitchFamily="2" charset="0"/>
              <a:cs typeface="Kalpurush" pitchFamily="2" charset="0"/>
            </a:rPr>
            <a:t>প্যাটার্ন কী তা অনুধাবন করতে পারবে। </a:t>
          </a:r>
          <a:endParaRPr lang="en-US" sz="2000" dirty="0">
            <a:latin typeface="Kalpurush" pitchFamily="2" charset="0"/>
            <a:cs typeface="Kalpurush" pitchFamily="2" charset="0"/>
          </a:endParaRPr>
        </a:p>
      </dgm:t>
    </dgm:pt>
    <dgm:pt modelId="{E8E4AFFB-86C4-4D28-BBD9-CD5F253AB9C8}" type="parTrans" cxnId="{20DD55CD-0C40-482C-A927-8A9F1374FF08}">
      <dgm:prSet/>
      <dgm:spPr/>
      <dgm:t>
        <a:bodyPr/>
        <a:lstStyle/>
        <a:p>
          <a:endParaRPr lang="en-US"/>
        </a:p>
      </dgm:t>
    </dgm:pt>
    <dgm:pt modelId="{1B8F8CDA-3C7B-4905-A9DC-4B5122760F9B}" type="sibTrans" cxnId="{20DD55CD-0C40-482C-A927-8A9F1374FF08}">
      <dgm:prSet/>
      <dgm:spPr/>
      <dgm:t>
        <a:bodyPr/>
        <a:lstStyle/>
        <a:p>
          <a:endParaRPr lang="en-US"/>
        </a:p>
      </dgm:t>
    </dgm:pt>
    <dgm:pt modelId="{F26A0D80-2523-40F3-A21A-2B41E15148A8}">
      <dgm:prSet phldrT="[Text]" custT="1"/>
      <dgm:spPr/>
      <dgm:t>
        <a:bodyPr/>
        <a:lstStyle/>
        <a:p>
          <a:r>
            <a:rPr lang="bn-BD" sz="2000" dirty="0" smtClean="0">
              <a:latin typeface="Kalpurush" pitchFamily="2" charset="0"/>
              <a:cs typeface="Kalpurush" pitchFamily="2" charset="0"/>
            </a:rPr>
            <a:t>বিভিন্ন ধরণের জ্যামিতিক প্যাটার্ন লিখতে ও বর্ণনা করতে পারবে। </a:t>
          </a:r>
          <a:endParaRPr lang="en-US" sz="2000" dirty="0">
            <a:latin typeface="Kalpurush" pitchFamily="2" charset="0"/>
            <a:cs typeface="Kalpurush" pitchFamily="2" charset="0"/>
          </a:endParaRPr>
        </a:p>
      </dgm:t>
    </dgm:pt>
    <dgm:pt modelId="{488E65DD-9571-4F44-866F-02398D7D9DB0}" type="parTrans" cxnId="{72CE81BD-C8C3-474A-A8A7-BB508DA0EAED}">
      <dgm:prSet/>
      <dgm:spPr/>
      <dgm:t>
        <a:bodyPr/>
        <a:lstStyle/>
        <a:p>
          <a:endParaRPr lang="en-US"/>
        </a:p>
      </dgm:t>
    </dgm:pt>
    <dgm:pt modelId="{3A137419-5561-46FE-9C0F-E0248BE04FAC}" type="sibTrans" cxnId="{72CE81BD-C8C3-474A-A8A7-BB508DA0EAED}">
      <dgm:prSet/>
      <dgm:spPr/>
      <dgm:t>
        <a:bodyPr/>
        <a:lstStyle/>
        <a:p>
          <a:endParaRPr lang="en-US"/>
        </a:p>
      </dgm:t>
    </dgm:pt>
    <dgm:pt modelId="{DC7DD584-F305-4670-8841-2932DBF11A59}">
      <dgm:prSet phldrT="[Text]" custT="1"/>
      <dgm:spPr/>
      <dgm:t>
        <a:bodyPr/>
        <a:lstStyle/>
        <a:p>
          <a:r>
            <a:rPr lang="bn-BD" sz="2000" dirty="0" smtClean="0">
              <a:latin typeface="Kalpurush" pitchFamily="2" charset="0"/>
              <a:cs typeface="Kalpurush" pitchFamily="2" charset="0"/>
            </a:rPr>
            <a:t>রৈখিক প্যাটার্নকে চলকের মাধ্যমে বীজগণিতীয় রাশিমালায় প্রকাশ করতে পারবে। </a:t>
          </a:r>
          <a:endParaRPr lang="en-US" sz="2000" dirty="0">
            <a:latin typeface="Kalpurush" pitchFamily="2" charset="0"/>
            <a:cs typeface="Kalpurush" pitchFamily="2" charset="0"/>
          </a:endParaRPr>
        </a:p>
      </dgm:t>
    </dgm:pt>
    <dgm:pt modelId="{16A903FC-6999-438A-A581-DA3B61DDB527}" type="parTrans" cxnId="{9C119C24-E1DF-4B14-A874-B2506EB34261}">
      <dgm:prSet/>
      <dgm:spPr/>
      <dgm:t>
        <a:bodyPr/>
        <a:lstStyle/>
        <a:p>
          <a:endParaRPr lang="en-US"/>
        </a:p>
      </dgm:t>
    </dgm:pt>
    <dgm:pt modelId="{0C8CA106-3485-4F37-B954-D4FBD20A4CEB}" type="sibTrans" cxnId="{9C119C24-E1DF-4B14-A874-B2506EB34261}">
      <dgm:prSet/>
      <dgm:spPr/>
      <dgm:t>
        <a:bodyPr/>
        <a:lstStyle/>
        <a:p>
          <a:endParaRPr lang="en-US"/>
        </a:p>
      </dgm:t>
    </dgm:pt>
    <dgm:pt modelId="{7D20E38C-F25C-4B16-ACC1-3A2396F2D38E}">
      <dgm:prSet custT="1"/>
      <dgm:spPr>
        <a:solidFill>
          <a:srgbClr val="0070C0"/>
        </a:solidFill>
      </dgm:spPr>
      <dgm:t>
        <a:bodyPr/>
        <a:lstStyle/>
        <a:p>
          <a:r>
            <a:rPr lang="bn-BD" sz="2000" dirty="0" smtClean="0">
              <a:latin typeface="Kalpurush" pitchFamily="2" charset="0"/>
              <a:cs typeface="Kalpurush" pitchFamily="2" charset="0"/>
            </a:rPr>
            <a:t>রৈখিক প্যাটার্নের নির্দিষ্টতম সংখ্যা বের করতে পারবে। </a:t>
          </a:r>
          <a:endParaRPr lang="en-US" sz="2000" dirty="0">
            <a:latin typeface="Kalpurush" pitchFamily="2" charset="0"/>
            <a:cs typeface="Kalpurush" pitchFamily="2" charset="0"/>
          </a:endParaRPr>
        </a:p>
      </dgm:t>
    </dgm:pt>
    <dgm:pt modelId="{037C47B6-9FB6-49C7-947B-31157D5FF251}" type="parTrans" cxnId="{C01D9305-C0DC-494D-8927-09868CD3C6EC}">
      <dgm:prSet/>
      <dgm:spPr/>
      <dgm:t>
        <a:bodyPr/>
        <a:lstStyle/>
        <a:p>
          <a:endParaRPr lang="en-US"/>
        </a:p>
      </dgm:t>
    </dgm:pt>
    <dgm:pt modelId="{522762B0-A37B-4F5A-B12B-FCEA8C75BCB4}" type="sibTrans" cxnId="{C01D9305-C0DC-494D-8927-09868CD3C6EC}">
      <dgm:prSet/>
      <dgm:spPr/>
      <dgm:t>
        <a:bodyPr/>
        <a:lstStyle/>
        <a:p>
          <a:endParaRPr lang="en-US"/>
        </a:p>
      </dgm:t>
    </dgm:pt>
    <dgm:pt modelId="{745C9602-B08A-4F17-9817-1C98A46EBFB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Kalpurush" pitchFamily="2" charset="0"/>
              <a:cs typeface="Kalpurush" pitchFamily="2" charset="0"/>
            </a:rPr>
            <a:t>রৈখিক প্যাটার্নের নির্দিষ্টতম সংখ্যার সমষ্টি নির্ণয় করতে পারবে। </a:t>
          </a:r>
          <a:endParaRPr lang="en-US" sz="2000" dirty="0">
            <a:latin typeface="Kalpurush" pitchFamily="2" charset="0"/>
            <a:cs typeface="Kalpurush" pitchFamily="2" charset="0"/>
          </a:endParaRPr>
        </a:p>
      </dgm:t>
    </dgm:pt>
    <dgm:pt modelId="{45B8AB33-7E38-4921-9304-206B6B7D10BA}" type="parTrans" cxnId="{BC9DFA23-ABCF-410E-A583-CF56F51D6F06}">
      <dgm:prSet/>
      <dgm:spPr/>
      <dgm:t>
        <a:bodyPr/>
        <a:lstStyle/>
        <a:p>
          <a:endParaRPr lang="en-US"/>
        </a:p>
      </dgm:t>
    </dgm:pt>
    <dgm:pt modelId="{76270B09-12F1-44DB-B9A9-4CA89BE210B2}" type="sibTrans" cxnId="{BC9DFA23-ABCF-410E-A583-CF56F51D6F06}">
      <dgm:prSet/>
      <dgm:spPr/>
      <dgm:t>
        <a:bodyPr/>
        <a:lstStyle/>
        <a:p>
          <a:endParaRPr lang="en-US"/>
        </a:p>
      </dgm:t>
    </dgm:pt>
    <dgm:pt modelId="{55B46F16-9112-4D38-8A54-40820A0DE239}" type="pres">
      <dgm:prSet presAssocID="{AB1CA52C-36C4-49B6-B59D-9C91FA38D3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DF89F-2C57-4C9D-8598-7037370DB28A}" type="pres">
      <dgm:prSet presAssocID="{E1E647E3-956A-4E12-835D-A50D3AB669EC}" presName="parentLin" presStyleCnt="0"/>
      <dgm:spPr/>
    </dgm:pt>
    <dgm:pt modelId="{511C6286-7F17-4816-BD72-377597C35460}" type="pres">
      <dgm:prSet presAssocID="{E1E647E3-956A-4E12-835D-A50D3AB669E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115026F-BCE2-4149-9B09-A8C9F7F3CA07}" type="pres">
      <dgm:prSet presAssocID="{E1E647E3-956A-4E12-835D-A50D3AB669EC}" presName="parentText" presStyleLbl="node1" presStyleIdx="0" presStyleCnt="5" custScaleX="117544" custScaleY="42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475D-0062-4D4B-BC22-FEB5A4169E9B}" type="pres">
      <dgm:prSet presAssocID="{E1E647E3-956A-4E12-835D-A50D3AB669EC}" presName="negativeSpace" presStyleCnt="0"/>
      <dgm:spPr/>
    </dgm:pt>
    <dgm:pt modelId="{FD44CA50-F911-4594-82E7-128D0C6043ED}" type="pres">
      <dgm:prSet presAssocID="{E1E647E3-956A-4E12-835D-A50D3AB669EC}" presName="childText" presStyleLbl="conFgAcc1" presStyleIdx="0" presStyleCnt="5" custScaleY="42044">
        <dgm:presLayoutVars>
          <dgm:bulletEnabled val="1"/>
        </dgm:presLayoutVars>
      </dgm:prSet>
      <dgm:spPr/>
    </dgm:pt>
    <dgm:pt modelId="{B67166EC-CF19-4E85-A6EA-1CD1D71B5C1F}" type="pres">
      <dgm:prSet presAssocID="{1B8F8CDA-3C7B-4905-A9DC-4B5122760F9B}" presName="spaceBetweenRectangles" presStyleCnt="0"/>
      <dgm:spPr/>
    </dgm:pt>
    <dgm:pt modelId="{49C833BF-730E-4B5A-A418-6CF8B4C6A358}" type="pres">
      <dgm:prSet presAssocID="{F26A0D80-2523-40F3-A21A-2B41E15148A8}" presName="parentLin" presStyleCnt="0"/>
      <dgm:spPr/>
    </dgm:pt>
    <dgm:pt modelId="{4C8EC724-6A30-40A8-9F1C-636EC86F511D}" type="pres">
      <dgm:prSet presAssocID="{F26A0D80-2523-40F3-A21A-2B41E15148A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AF1AF23-7CAD-4B6F-BC2D-164C6E004504}" type="pres">
      <dgm:prSet presAssocID="{F26A0D80-2523-40F3-A21A-2B41E15148A8}" presName="parentText" presStyleLbl="node1" presStyleIdx="1" presStyleCnt="5" custScaleX="117544" custScaleY="42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56F7-7419-4830-BDC6-8E1EB2A8E832}" type="pres">
      <dgm:prSet presAssocID="{F26A0D80-2523-40F3-A21A-2B41E15148A8}" presName="negativeSpace" presStyleCnt="0"/>
      <dgm:spPr/>
    </dgm:pt>
    <dgm:pt modelId="{93D92BA6-77C0-41FD-B48D-E315987CA62F}" type="pres">
      <dgm:prSet presAssocID="{F26A0D80-2523-40F3-A21A-2B41E15148A8}" presName="childText" presStyleLbl="conFgAcc1" presStyleIdx="1" presStyleCnt="5" custScaleY="42044">
        <dgm:presLayoutVars>
          <dgm:bulletEnabled val="1"/>
        </dgm:presLayoutVars>
      </dgm:prSet>
      <dgm:spPr/>
    </dgm:pt>
    <dgm:pt modelId="{EA2D4335-145B-4AFA-97FD-3F5AC597AB86}" type="pres">
      <dgm:prSet presAssocID="{3A137419-5561-46FE-9C0F-E0248BE04FAC}" presName="spaceBetweenRectangles" presStyleCnt="0"/>
      <dgm:spPr/>
    </dgm:pt>
    <dgm:pt modelId="{152EF466-B28C-49E3-999F-89E6FC5EB3AE}" type="pres">
      <dgm:prSet presAssocID="{DC7DD584-F305-4670-8841-2932DBF11A59}" presName="parentLin" presStyleCnt="0"/>
      <dgm:spPr/>
    </dgm:pt>
    <dgm:pt modelId="{492089D5-7F42-4847-9A21-DE1814343BB9}" type="pres">
      <dgm:prSet presAssocID="{DC7DD584-F305-4670-8841-2932DBF11A5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456B099-0135-4FC4-AF3F-17CB6D0BBAF5}" type="pres">
      <dgm:prSet presAssocID="{DC7DD584-F305-4670-8841-2932DBF11A59}" presName="parentText" presStyleLbl="node1" presStyleIdx="2" presStyleCnt="5" custScaleX="117544" custScaleY="42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37884-4E2C-44B9-AF05-9980E7D53D02}" type="pres">
      <dgm:prSet presAssocID="{DC7DD584-F305-4670-8841-2932DBF11A59}" presName="negativeSpace" presStyleCnt="0"/>
      <dgm:spPr/>
    </dgm:pt>
    <dgm:pt modelId="{0381B7CA-53B2-4DD5-B370-490A57894A34}" type="pres">
      <dgm:prSet presAssocID="{DC7DD584-F305-4670-8841-2932DBF11A59}" presName="childText" presStyleLbl="conFgAcc1" presStyleIdx="2" presStyleCnt="5" custScaleY="42044">
        <dgm:presLayoutVars>
          <dgm:bulletEnabled val="1"/>
        </dgm:presLayoutVars>
      </dgm:prSet>
      <dgm:spPr/>
    </dgm:pt>
    <dgm:pt modelId="{DD5F1C7E-4325-4739-8B81-A7A9BF2FA6BC}" type="pres">
      <dgm:prSet presAssocID="{0C8CA106-3485-4F37-B954-D4FBD20A4CEB}" presName="spaceBetweenRectangles" presStyleCnt="0"/>
      <dgm:spPr/>
    </dgm:pt>
    <dgm:pt modelId="{90C13271-05CE-40E9-B14A-491D9F1177C0}" type="pres">
      <dgm:prSet presAssocID="{7D20E38C-F25C-4B16-ACC1-3A2396F2D38E}" presName="parentLin" presStyleCnt="0"/>
      <dgm:spPr/>
    </dgm:pt>
    <dgm:pt modelId="{D05BF1E6-3445-4689-B304-42052CCA2A94}" type="pres">
      <dgm:prSet presAssocID="{7D20E38C-F25C-4B16-ACC1-3A2396F2D38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8C33E96-D8A9-4E20-8931-D4501F856123}" type="pres">
      <dgm:prSet presAssocID="{7D20E38C-F25C-4B16-ACC1-3A2396F2D38E}" presName="parentText" presStyleLbl="node1" presStyleIdx="3" presStyleCnt="5" custScaleX="117544" custScaleY="42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FB413-ECDE-4024-B999-358C618B25F1}" type="pres">
      <dgm:prSet presAssocID="{7D20E38C-F25C-4B16-ACC1-3A2396F2D38E}" presName="negativeSpace" presStyleCnt="0"/>
      <dgm:spPr/>
    </dgm:pt>
    <dgm:pt modelId="{ADCD70E3-B505-434F-BF98-AE68B4B79414}" type="pres">
      <dgm:prSet presAssocID="{7D20E38C-F25C-4B16-ACC1-3A2396F2D38E}" presName="childText" presStyleLbl="conFgAcc1" presStyleIdx="3" presStyleCnt="5" custScaleY="42044">
        <dgm:presLayoutVars>
          <dgm:bulletEnabled val="1"/>
        </dgm:presLayoutVars>
      </dgm:prSet>
      <dgm:spPr/>
    </dgm:pt>
    <dgm:pt modelId="{69072CC7-BFF7-48C4-990B-8A75E6617F0C}" type="pres">
      <dgm:prSet presAssocID="{522762B0-A37B-4F5A-B12B-FCEA8C75BCB4}" presName="spaceBetweenRectangles" presStyleCnt="0"/>
      <dgm:spPr/>
    </dgm:pt>
    <dgm:pt modelId="{E7C267BA-8B53-469A-A49B-639E2D94A7CA}" type="pres">
      <dgm:prSet presAssocID="{745C9602-B08A-4F17-9817-1C98A46EBFBD}" presName="parentLin" presStyleCnt="0"/>
      <dgm:spPr/>
    </dgm:pt>
    <dgm:pt modelId="{E925F827-D89E-4110-8CAC-06C8019FAFAA}" type="pres">
      <dgm:prSet presAssocID="{745C9602-B08A-4F17-9817-1C98A46EBFB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1C37571-85E1-48FA-ADCD-C83A316C9B92}" type="pres">
      <dgm:prSet presAssocID="{745C9602-B08A-4F17-9817-1C98A46EBFBD}" presName="parentText" presStyleLbl="node1" presStyleIdx="4" presStyleCnt="5" custScaleX="118331" custScaleY="320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77ABC-2BCF-41DE-B941-8046E0A27985}" type="pres">
      <dgm:prSet presAssocID="{745C9602-B08A-4F17-9817-1C98A46EBFBD}" presName="negativeSpace" presStyleCnt="0"/>
      <dgm:spPr/>
    </dgm:pt>
    <dgm:pt modelId="{B30C0CAD-B11A-4FB5-BDBC-4D218C2204F2}" type="pres">
      <dgm:prSet presAssocID="{745C9602-B08A-4F17-9817-1C98A46EBFBD}" presName="childText" presStyleLbl="conFgAcc1" presStyleIdx="4" presStyleCnt="5" custScaleY="45491" custLinFactNeighborY="40434">
        <dgm:presLayoutVars>
          <dgm:bulletEnabled val="1"/>
        </dgm:presLayoutVars>
      </dgm:prSet>
      <dgm:spPr/>
    </dgm:pt>
  </dgm:ptLst>
  <dgm:cxnLst>
    <dgm:cxn modelId="{BC9DFA23-ABCF-410E-A583-CF56F51D6F06}" srcId="{AB1CA52C-36C4-49B6-B59D-9C91FA38D3FF}" destId="{745C9602-B08A-4F17-9817-1C98A46EBFBD}" srcOrd="4" destOrd="0" parTransId="{45B8AB33-7E38-4921-9304-206B6B7D10BA}" sibTransId="{76270B09-12F1-44DB-B9A9-4CA89BE210B2}"/>
    <dgm:cxn modelId="{9C119C24-E1DF-4B14-A874-B2506EB34261}" srcId="{AB1CA52C-36C4-49B6-B59D-9C91FA38D3FF}" destId="{DC7DD584-F305-4670-8841-2932DBF11A59}" srcOrd="2" destOrd="0" parTransId="{16A903FC-6999-438A-A581-DA3B61DDB527}" sibTransId="{0C8CA106-3485-4F37-B954-D4FBD20A4CEB}"/>
    <dgm:cxn modelId="{C01D9305-C0DC-494D-8927-09868CD3C6EC}" srcId="{AB1CA52C-36C4-49B6-B59D-9C91FA38D3FF}" destId="{7D20E38C-F25C-4B16-ACC1-3A2396F2D38E}" srcOrd="3" destOrd="0" parTransId="{037C47B6-9FB6-49C7-947B-31157D5FF251}" sibTransId="{522762B0-A37B-4F5A-B12B-FCEA8C75BCB4}"/>
    <dgm:cxn modelId="{C6695496-CA59-4164-99E5-6ECDF13A4979}" type="presOf" srcId="{AB1CA52C-36C4-49B6-B59D-9C91FA38D3FF}" destId="{55B46F16-9112-4D38-8A54-40820A0DE239}" srcOrd="0" destOrd="0" presId="urn:microsoft.com/office/officeart/2005/8/layout/list1"/>
    <dgm:cxn modelId="{8E9307C6-91E0-4FC7-B449-5D9890AA8CB4}" type="presOf" srcId="{7D20E38C-F25C-4B16-ACC1-3A2396F2D38E}" destId="{68C33E96-D8A9-4E20-8931-D4501F856123}" srcOrd="1" destOrd="0" presId="urn:microsoft.com/office/officeart/2005/8/layout/list1"/>
    <dgm:cxn modelId="{315FE957-71CA-4934-B040-84646CDE2F23}" type="presOf" srcId="{745C9602-B08A-4F17-9817-1C98A46EBFBD}" destId="{C1C37571-85E1-48FA-ADCD-C83A316C9B92}" srcOrd="1" destOrd="0" presId="urn:microsoft.com/office/officeart/2005/8/layout/list1"/>
    <dgm:cxn modelId="{72B232B0-DB56-4192-80E5-DA69E0B89D9E}" type="presOf" srcId="{745C9602-B08A-4F17-9817-1C98A46EBFBD}" destId="{E925F827-D89E-4110-8CAC-06C8019FAFAA}" srcOrd="0" destOrd="0" presId="urn:microsoft.com/office/officeart/2005/8/layout/list1"/>
    <dgm:cxn modelId="{7674BAFD-7EAF-4503-B9F2-74A156394231}" type="presOf" srcId="{F26A0D80-2523-40F3-A21A-2B41E15148A8}" destId="{8AF1AF23-7CAD-4B6F-BC2D-164C6E004504}" srcOrd="1" destOrd="0" presId="urn:microsoft.com/office/officeart/2005/8/layout/list1"/>
    <dgm:cxn modelId="{72CE81BD-C8C3-474A-A8A7-BB508DA0EAED}" srcId="{AB1CA52C-36C4-49B6-B59D-9C91FA38D3FF}" destId="{F26A0D80-2523-40F3-A21A-2B41E15148A8}" srcOrd="1" destOrd="0" parTransId="{488E65DD-9571-4F44-866F-02398D7D9DB0}" sibTransId="{3A137419-5561-46FE-9C0F-E0248BE04FAC}"/>
    <dgm:cxn modelId="{D2BC0BFD-D423-48BD-A7BB-3DE2278E2E50}" type="presOf" srcId="{F26A0D80-2523-40F3-A21A-2B41E15148A8}" destId="{4C8EC724-6A30-40A8-9F1C-636EC86F511D}" srcOrd="0" destOrd="0" presId="urn:microsoft.com/office/officeart/2005/8/layout/list1"/>
    <dgm:cxn modelId="{C54E7031-5C9C-4E67-A8AF-0FD0CC3FFE77}" type="presOf" srcId="{DC7DD584-F305-4670-8841-2932DBF11A59}" destId="{3456B099-0135-4FC4-AF3F-17CB6D0BBAF5}" srcOrd="1" destOrd="0" presId="urn:microsoft.com/office/officeart/2005/8/layout/list1"/>
    <dgm:cxn modelId="{B23367CA-17CF-45A9-8127-1F238974AFAF}" type="presOf" srcId="{7D20E38C-F25C-4B16-ACC1-3A2396F2D38E}" destId="{D05BF1E6-3445-4689-B304-42052CCA2A94}" srcOrd="0" destOrd="0" presId="urn:microsoft.com/office/officeart/2005/8/layout/list1"/>
    <dgm:cxn modelId="{20DD55CD-0C40-482C-A927-8A9F1374FF08}" srcId="{AB1CA52C-36C4-49B6-B59D-9C91FA38D3FF}" destId="{E1E647E3-956A-4E12-835D-A50D3AB669EC}" srcOrd="0" destOrd="0" parTransId="{E8E4AFFB-86C4-4D28-BBD9-CD5F253AB9C8}" sibTransId="{1B8F8CDA-3C7B-4905-A9DC-4B5122760F9B}"/>
    <dgm:cxn modelId="{C3239969-FDCD-44B8-801F-FF816B38150C}" type="presOf" srcId="{DC7DD584-F305-4670-8841-2932DBF11A59}" destId="{492089D5-7F42-4847-9A21-DE1814343BB9}" srcOrd="0" destOrd="0" presId="urn:microsoft.com/office/officeart/2005/8/layout/list1"/>
    <dgm:cxn modelId="{96A6534F-71CD-4ED3-8382-B526BD401893}" type="presOf" srcId="{E1E647E3-956A-4E12-835D-A50D3AB669EC}" destId="{511C6286-7F17-4816-BD72-377597C35460}" srcOrd="0" destOrd="0" presId="urn:microsoft.com/office/officeart/2005/8/layout/list1"/>
    <dgm:cxn modelId="{A0C46B0A-66E1-4A4A-8464-475727B4F5FF}" type="presOf" srcId="{E1E647E3-956A-4E12-835D-A50D3AB669EC}" destId="{5115026F-BCE2-4149-9B09-A8C9F7F3CA07}" srcOrd="1" destOrd="0" presId="urn:microsoft.com/office/officeart/2005/8/layout/list1"/>
    <dgm:cxn modelId="{4B4E3066-2CBE-4F9E-BAF7-C99DCCF87F22}" type="presParOf" srcId="{55B46F16-9112-4D38-8A54-40820A0DE239}" destId="{DD6DF89F-2C57-4C9D-8598-7037370DB28A}" srcOrd="0" destOrd="0" presId="urn:microsoft.com/office/officeart/2005/8/layout/list1"/>
    <dgm:cxn modelId="{984CAA4A-31CF-4ADD-9407-97C60D812DDB}" type="presParOf" srcId="{DD6DF89F-2C57-4C9D-8598-7037370DB28A}" destId="{511C6286-7F17-4816-BD72-377597C35460}" srcOrd="0" destOrd="0" presId="urn:microsoft.com/office/officeart/2005/8/layout/list1"/>
    <dgm:cxn modelId="{9E4E6C67-128B-41EF-8DD6-1E5BCFC3A161}" type="presParOf" srcId="{DD6DF89F-2C57-4C9D-8598-7037370DB28A}" destId="{5115026F-BCE2-4149-9B09-A8C9F7F3CA07}" srcOrd="1" destOrd="0" presId="urn:microsoft.com/office/officeart/2005/8/layout/list1"/>
    <dgm:cxn modelId="{C9BDEDA2-63F8-4028-B9D2-BA1C99185176}" type="presParOf" srcId="{55B46F16-9112-4D38-8A54-40820A0DE239}" destId="{DAD7475D-0062-4D4B-BC22-FEB5A4169E9B}" srcOrd="1" destOrd="0" presId="urn:microsoft.com/office/officeart/2005/8/layout/list1"/>
    <dgm:cxn modelId="{18502B0B-1770-4DDA-89B2-1E3316BDB7F5}" type="presParOf" srcId="{55B46F16-9112-4D38-8A54-40820A0DE239}" destId="{FD44CA50-F911-4594-82E7-128D0C6043ED}" srcOrd="2" destOrd="0" presId="urn:microsoft.com/office/officeart/2005/8/layout/list1"/>
    <dgm:cxn modelId="{AC89D6A1-48DC-43EC-BD68-07E8D7DEB753}" type="presParOf" srcId="{55B46F16-9112-4D38-8A54-40820A0DE239}" destId="{B67166EC-CF19-4E85-A6EA-1CD1D71B5C1F}" srcOrd="3" destOrd="0" presId="urn:microsoft.com/office/officeart/2005/8/layout/list1"/>
    <dgm:cxn modelId="{C4382B06-6DF9-41D5-94B7-2785F8C74130}" type="presParOf" srcId="{55B46F16-9112-4D38-8A54-40820A0DE239}" destId="{49C833BF-730E-4B5A-A418-6CF8B4C6A358}" srcOrd="4" destOrd="0" presId="urn:microsoft.com/office/officeart/2005/8/layout/list1"/>
    <dgm:cxn modelId="{01042629-3999-47D1-9DFA-4A63D8AD5BC3}" type="presParOf" srcId="{49C833BF-730E-4B5A-A418-6CF8B4C6A358}" destId="{4C8EC724-6A30-40A8-9F1C-636EC86F511D}" srcOrd="0" destOrd="0" presId="urn:microsoft.com/office/officeart/2005/8/layout/list1"/>
    <dgm:cxn modelId="{2B22DE3A-CF46-47ED-A0F8-0E1512AA9A62}" type="presParOf" srcId="{49C833BF-730E-4B5A-A418-6CF8B4C6A358}" destId="{8AF1AF23-7CAD-4B6F-BC2D-164C6E004504}" srcOrd="1" destOrd="0" presId="urn:microsoft.com/office/officeart/2005/8/layout/list1"/>
    <dgm:cxn modelId="{84E3D4CB-8C80-4F13-962A-D4EC2EA59E2D}" type="presParOf" srcId="{55B46F16-9112-4D38-8A54-40820A0DE239}" destId="{33E456F7-7419-4830-BDC6-8E1EB2A8E832}" srcOrd="5" destOrd="0" presId="urn:microsoft.com/office/officeart/2005/8/layout/list1"/>
    <dgm:cxn modelId="{9C9DB096-D89C-4527-845E-283D16E96D47}" type="presParOf" srcId="{55B46F16-9112-4D38-8A54-40820A0DE239}" destId="{93D92BA6-77C0-41FD-B48D-E315987CA62F}" srcOrd="6" destOrd="0" presId="urn:microsoft.com/office/officeart/2005/8/layout/list1"/>
    <dgm:cxn modelId="{005CC4BA-C2D1-4C86-8466-A9F39B4C0CD0}" type="presParOf" srcId="{55B46F16-9112-4D38-8A54-40820A0DE239}" destId="{EA2D4335-145B-4AFA-97FD-3F5AC597AB86}" srcOrd="7" destOrd="0" presId="urn:microsoft.com/office/officeart/2005/8/layout/list1"/>
    <dgm:cxn modelId="{B6A9B9F0-453E-4544-A92E-584D5C412383}" type="presParOf" srcId="{55B46F16-9112-4D38-8A54-40820A0DE239}" destId="{152EF466-B28C-49E3-999F-89E6FC5EB3AE}" srcOrd="8" destOrd="0" presId="urn:microsoft.com/office/officeart/2005/8/layout/list1"/>
    <dgm:cxn modelId="{200D439D-88BB-4A64-A6E4-FC41A35D396F}" type="presParOf" srcId="{152EF466-B28C-49E3-999F-89E6FC5EB3AE}" destId="{492089D5-7F42-4847-9A21-DE1814343BB9}" srcOrd="0" destOrd="0" presId="urn:microsoft.com/office/officeart/2005/8/layout/list1"/>
    <dgm:cxn modelId="{806D8267-A4B7-4B62-AD70-8557945378AD}" type="presParOf" srcId="{152EF466-B28C-49E3-999F-89E6FC5EB3AE}" destId="{3456B099-0135-4FC4-AF3F-17CB6D0BBAF5}" srcOrd="1" destOrd="0" presId="urn:microsoft.com/office/officeart/2005/8/layout/list1"/>
    <dgm:cxn modelId="{2BDEFB4F-07E5-45A8-A347-2F6AAB73A52A}" type="presParOf" srcId="{55B46F16-9112-4D38-8A54-40820A0DE239}" destId="{92737884-4E2C-44B9-AF05-9980E7D53D02}" srcOrd="9" destOrd="0" presId="urn:microsoft.com/office/officeart/2005/8/layout/list1"/>
    <dgm:cxn modelId="{4640BE50-2DBB-4729-82FD-90E04E0C49B2}" type="presParOf" srcId="{55B46F16-9112-4D38-8A54-40820A0DE239}" destId="{0381B7CA-53B2-4DD5-B370-490A57894A34}" srcOrd="10" destOrd="0" presId="urn:microsoft.com/office/officeart/2005/8/layout/list1"/>
    <dgm:cxn modelId="{D861B78A-AFE6-4E2E-BB25-357E2081C144}" type="presParOf" srcId="{55B46F16-9112-4D38-8A54-40820A0DE239}" destId="{DD5F1C7E-4325-4739-8B81-A7A9BF2FA6BC}" srcOrd="11" destOrd="0" presId="urn:microsoft.com/office/officeart/2005/8/layout/list1"/>
    <dgm:cxn modelId="{902CFBCB-A407-47FD-88F6-C78D074D6B72}" type="presParOf" srcId="{55B46F16-9112-4D38-8A54-40820A0DE239}" destId="{90C13271-05CE-40E9-B14A-491D9F1177C0}" srcOrd="12" destOrd="0" presId="urn:microsoft.com/office/officeart/2005/8/layout/list1"/>
    <dgm:cxn modelId="{E65FD49E-5E3A-4FBC-8DC1-53857D176946}" type="presParOf" srcId="{90C13271-05CE-40E9-B14A-491D9F1177C0}" destId="{D05BF1E6-3445-4689-B304-42052CCA2A94}" srcOrd="0" destOrd="0" presId="urn:microsoft.com/office/officeart/2005/8/layout/list1"/>
    <dgm:cxn modelId="{919E16D4-480B-408B-B903-68913C181472}" type="presParOf" srcId="{90C13271-05CE-40E9-B14A-491D9F1177C0}" destId="{68C33E96-D8A9-4E20-8931-D4501F856123}" srcOrd="1" destOrd="0" presId="urn:microsoft.com/office/officeart/2005/8/layout/list1"/>
    <dgm:cxn modelId="{32DE2F74-C335-4B07-9326-EF13EFAA1394}" type="presParOf" srcId="{55B46F16-9112-4D38-8A54-40820A0DE239}" destId="{0C1FB413-ECDE-4024-B999-358C618B25F1}" srcOrd="13" destOrd="0" presId="urn:microsoft.com/office/officeart/2005/8/layout/list1"/>
    <dgm:cxn modelId="{B102FF39-D41A-4CD8-AFD9-0B00A5F61FEB}" type="presParOf" srcId="{55B46F16-9112-4D38-8A54-40820A0DE239}" destId="{ADCD70E3-B505-434F-BF98-AE68B4B79414}" srcOrd="14" destOrd="0" presId="urn:microsoft.com/office/officeart/2005/8/layout/list1"/>
    <dgm:cxn modelId="{CA3D0C0B-E870-4783-8F7D-4EF9892EC962}" type="presParOf" srcId="{55B46F16-9112-4D38-8A54-40820A0DE239}" destId="{69072CC7-BFF7-48C4-990B-8A75E6617F0C}" srcOrd="15" destOrd="0" presId="urn:microsoft.com/office/officeart/2005/8/layout/list1"/>
    <dgm:cxn modelId="{A0B0B546-176D-446E-8BFF-403DFA2D10F8}" type="presParOf" srcId="{55B46F16-9112-4D38-8A54-40820A0DE239}" destId="{E7C267BA-8B53-469A-A49B-639E2D94A7CA}" srcOrd="16" destOrd="0" presId="urn:microsoft.com/office/officeart/2005/8/layout/list1"/>
    <dgm:cxn modelId="{96080CB7-775E-4787-97DE-28C4733488CE}" type="presParOf" srcId="{E7C267BA-8B53-469A-A49B-639E2D94A7CA}" destId="{E925F827-D89E-4110-8CAC-06C8019FAFAA}" srcOrd="0" destOrd="0" presId="urn:microsoft.com/office/officeart/2005/8/layout/list1"/>
    <dgm:cxn modelId="{C7D4BAB8-73E4-426D-9264-6E6802E30837}" type="presParOf" srcId="{E7C267BA-8B53-469A-A49B-639E2D94A7CA}" destId="{C1C37571-85E1-48FA-ADCD-C83A316C9B92}" srcOrd="1" destOrd="0" presId="urn:microsoft.com/office/officeart/2005/8/layout/list1"/>
    <dgm:cxn modelId="{52CDA248-B1C3-435F-9767-EBFCE6ED6A9E}" type="presParOf" srcId="{55B46F16-9112-4D38-8A54-40820A0DE239}" destId="{72277ABC-2BCF-41DE-B941-8046E0A27985}" srcOrd="17" destOrd="0" presId="urn:microsoft.com/office/officeart/2005/8/layout/list1"/>
    <dgm:cxn modelId="{C65D76B7-B4C8-4A58-BF06-C5CB5A1C8D69}" type="presParOf" srcId="{55B46F16-9112-4D38-8A54-40820A0DE239}" destId="{B30C0CAD-B11A-4FB5-BDBC-4D218C2204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CA50-F911-4594-82E7-128D0C6043ED}">
      <dsp:nvSpPr>
        <dsp:cNvPr id="0" name=""/>
        <dsp:cNvSpPr/>
      </dsp:nvSpPr>
      <dsp:spPr>
        <a:xfrm>
          <a:off x="0" y="961315"/>
          <a:ext cx="8610600" cy="6780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15026F-BCE2-4149-9B09-A8C9F7F3CA07}">
      <dsp:nvSpPr>
        <dsp:cNvPr id="0" name=""/>
        <dsp:cNvSpPr/>
      </dsp:nvSpPr>
      <dsp:spPr>
        <a:xfrm>
          <a:off x="430530" y="1111626"/>
          <a:ext cx="7084870" cy="7943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itchFamily="2" charset="0"/>
              <a:cs typeface="Kalpurush" pitchFamily="2" charset="0"/>
            </a:rPr>
            <a:t>প্যাটার্ন কী তা অনুধাবন করতে পারবে। </a:t>
          </a:r>
          <a:endParaRPr lang="en-US" sz="2000" kern="1200" dirty="0">
            <a:latin typeface="Kalpurush" pitchFamily="2" charset="0"/>
            <a:cs typeface="Kalpurush" pitchFamily="2" charset="0"/>
          </a:endParaRPr>
        </a:p>
      </dsp:txBody>
      <dsp:txXfrm>
        <a:off x="469306" y="1150402"/>
        <a:ext cx="7007318" cy="716776"/>
      </dsp:txXfrm>
    </dsp:sp>
    <dsp:sp modelId="{93D92BA6-77C0-41FD-B48D-E315987CA62F}">
      <dsp:nvSpPr>
        <dsp:cNvPr id="0" name=""/>
        <dsp:cNvSpPr/>
      </dsp:nvSpPr>
      <dsp:spPr>
        <a:xfrm>
          <a:off x="0" y="1834690"/>
          <a:ext cx="8610600" cy="6780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F1AF23-7CAD-4B6F-BC2D-164C6E004504}">
      <dsp:nvSpPr>
        <dsp:cNvPr id="0" name=""/>
        <dsp:cNvSpPr/>
      </dsp:nvSpPr>
      <dsp:spPr>
        <a:xfrm>
          <a:off x="430530" y="1985001"/>
          <a:ext cx="7084870" cy="794328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itchFamily="2" charset="0"/>
              <a:cs typeface="Kalpurush" pitchFamily="2" charset="0"/>
            </a:rPr>
            <a:t>বিভিন্ন ধরণের জ্যামিতিক প্যাটার্ন লিখতে ও বর্ণনা করতে পারবে। </a:t>
          </a:r>
          <a:endParaRPr lang="en-US" sz="2000" kern="1200" dirty="0">
            <a:latin typeface="Kalpurush" pitchFamily="2" charset="0"/>
            <a:cs typeface="Kalpurush" pitchFamily="2" charset="0"/>
          </a:endParaRPr>
        </a:p>
      </dsp:txBody>
      <dsp:txXfrm>
        <a:off x="469306" y="2023777"/>
        <a:ext cx="7007318" cy="716776"/>
      </dsp:txXfrm>
    </dsp:sp>
    <dsp:sp modelId="{0381B7CA-53B2-4DD5-B370-490A57894A34}">
      <dsp:nvSpPr>
        <dsp:cNvPr id="0" name=""/>
        <dsp:cNvSpPr/>
      </dsp:nvSpPr>
      <dsp:spPr>
        <a:xfrm>
          <a:off x="0" y="2708064"/>
          <a:ext cx="8610600" cy="6780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6B099-0135-4FC4-AF3F-17CB6D0BBAF5}">
      <dsp:nvSpPr>
        <dsp:cNvPr id="0" name=""/>
        <dsp:cNvSpPr/>
      </dsp:nvSpPr>
      <dsp:spPr>
        <a:xfrm>
          <a:off x="430530" y="2858375"/>
          <a:ext cx="7084870" cy="794328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itchFamily="2" charset="0"/>
              <a:cs typeface="Kalpurush" pitchFamily="2" charset="0"/>
            </a:rPr>
            <a:t>রৈখিক প্যাটার্নকে চলকের মাধ্যমে বীজগণিতীয় রাশিমালায় প্রকাশ করতে পারবে। </a:t>
          </a:r>
          <a:endParaRPr lang="en-US" sz="2000" kern="1200" dirty="0">
            <a:latin typeface="Kalpurush" pitchFamily="2" charset="0"/>
            <a:cs typeface="Kalpurush" pitchFamily="2" charset="0"/>
          </a:endParaRPr>
        </a:p>
      </dsp:txBody>
      <dsp:txXfrm>
        <a:off x="469306" y="2897151"/>
        <a:ext cx="7007318" cy="716776"/>
      </dsp:txXfrm>
    </dsp:sp>
    <dsp:sp modelId="{ADCD70E3-B505-434F-BF98-AE68B4B79414}">
      <dsp:nvSpPr>
        <dsp:cNvPr id="0" name=""/>
        <dsp:cNvSpPr/>
      </dsp:nvSpPr>
      <dsp:spPr>
        <a:xfrm>
          <a:off x="0" y="3581439"/>
          <a:ext cx="8610600" cy="6780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33E96-D8A9-4E20-8931-D4501F856123}">
      <dsp:nvSpPr>
        <dsp:cNvPr id="0" name=""/>
        <dsp:cNvSpPr/>
      </dsp:nvSpPr>
      <dsp:spPr>
        <a:xfrm>
          <a:off x="430530" y="3731750"/>
          <a:ext cx="7084870" cy="79432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itchFamily="2" charset="0"/>
              <a:cs typeface="Kalpurush" pitchFamily="2" charset="0"/>
            </a:rPr>
            <a:t>রৈখিক প্যাটার্নের নির্দিষ্টতম সংখ্যা বের করতে পারবে। </a:t>
          </a:r>
          <a:endParaRPr lang="en-US" sz="2000" kern="1200" dirty="0">
            <a:latin typeface="Kalpurush" pitchFamily="2" charset="0"/>
            <a:cs typeface="Kalpurush" pitchFamily="2" charset="0"/>
          </a:endParaRPr>
        </a:p>
      </dsp:txBody>
      <dsp:txXfrm>
        <a:off x="469306" y="3770526"/>
        <a:ext cx="7007318" cy="716776"/>
      </dsp:txXfrm>
    </dsp:sp>
    <dsp:sp modelId="{B30C0CAD-B11A-4FB5-BDBC-4D218C2204F2}">
      <dsp:nvSpPr>
        <dsp:cNvPr id="0" name=""/>
        <dsp:cNvSpPr/>
      </dsp:nvSpPr>
      <dsp:spPr>
        <a:xfrm>
          <a:off x="0" y="4648200"/>
          <a:ext cx="8610600" cy="733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C37571-85E1-48FA-ADCD-C83A316C9B92}">
      <dsp:nvSpPr>
        <dsp:cNvPr id="0" name=""/>
        <dsp:cNvSpPr/>
      </dsp:nvSpPr>
      <dsp:spPr>
        <a:xfrm>
          <a:off x="430530" y="4605124"/>
          <a:ext cx="7132306" cy="6057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itchFamily="2" charset="0"/>
              <a:cs typeface="Kalpurush" pitchFamily="2" charset="0"/>
            </a:rPr>
            <a:t>রৈখিক প্যাটার্নের নির্দিষ্টতম সংখ্যার সমষ্টি নির্ণয় করতে পারবে। </a:t>
          </a:r>
          <a:endParaRPr lang="en-US" sz="2000" kern="1200" dirty="0">
            <a:latin typeface="Kalpurush" pitchFamily="2" charset="0"/>
            <a:cs typeface="Kalpurush" pitchFamily="2" charset="0"/>
          </a:endParaRPr>
        </a:p>
      </dsp:txBody>
      <dsp:txXfrm>
        <a:off x="460101" y="4634695"/>
        <a:ext cx="7073164" cy="54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0D5C8-CB24-4263-81E0-B72ACEAB054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D9D3-6792-4FE5-8A00-46AED407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7000">
              <a:srgbClr val="85C2FF">
                <a:lumMod val="95000"/>
                <a:alpha val="45000"/>
              </a:srgbClr>
            </a:gs>
            <a:gs pos="57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7FC1-725B-4137-9CDB-BA6F13A1745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EB02-58A9-4D38-9FEE-2F91A45A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AppData\Local\Microsoft\Windows\INetCache\IE\86OLU6JJ\floral-pattern-photoshop-patter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AppData\Local\Microsoft\Windows\INetCache\IE\N0Z1AJNY\800px-Userpage_decoration_for_DarknessLord_-_Welcome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63165"/>
            <a:ext cx="9144000" cy="193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5400"/>
            <a:ext cx="405740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7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114800" y="2740630"/>
            <a:ext cx="457200" cy="35817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00400" y="2667000"/>
            <a:ext cx="914400" cy="5207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ফিবোনাক্কি সংখ্যাঃ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পরপর দুটি সংখ্যার যোগফল পরবর্তী সংখ্যাটির সমান হলে তাকে ফিবোনাক্কি সংখ্যা প্যাটার্ন বলে। </a:t>
            </a:r>
            <a:endParaRPr lang="bn-BD" dirty="0" smtClean="0"/>
          </a:p>
          <a:p>
            <a:endParaRPr lang="bn-BD" sz="24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যেমনঃ ০,  ১,  ১,  ২,  ৩,  ৫,  ৮,  ১৩,  ২১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… … … 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দেখা যাচ্ছে, পরপর দুটি সংখ্যার যোগফল পরবর্তী সংখ্যাটির সমান।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4100" y="228600"/>
            <a:ext cx="40767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বিশেষ সংখ্যা প্যাটার্ন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" y="4724400"/>
            <a:ext cx="6477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কাজঃ</a:t>
            </a:r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পরবর্তী ১০টি ফিবোনাক্কি সংখ্যা বের কর।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2136" y="152400"/>
            <a:ext cx="5681663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সংখ্যা প্যাটার্ন হতে বীজগণিতীয় রাশি নির্ণয় 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525780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200" dirty="0" smtClean="0">
                <a:latin typeface="Kalpurush" pitchFamily="2" charset="0"/>
                <a:cs typeface="Kalpurush" pitchFamily="2" charset="0"/>
              </a:rPr>
              <a:t>৩, ৫, ৭, ৯ ......... একটি সংখ্যা প্যাটার্ন । </a:t>
            </a:r>
          </a:p>
          <a:p>
            <a:pPr>
              <a:lnSpc>
                <a:spcPct val="150000"/>
              </a:lnSpc>
            </a:pPr>
            <a:r>
              <a:rPr lang="bn-BD" sz="2200" dirty="0" smtClean="0">
                <a:latin typeface="Kalpurush" pitchFamily="2" charset="0"/>
                <a:cs typeface="Kalpurush" pitchFamily="2" charset="0"/>
              </a:rPr>
              <a:t>প্যাটার্নটির বীজগণিতীয় রাশি নির্ণয় করতে হবে। </a:t>
            </a:r>
            <a:endParaRPr lang="en-US" sz="2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2361076"/>
            <a:ext cx="1481136" cy="76312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সমাধানঃ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3468" y="3157537"/>
                <a:ext cx="775573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এখানে,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১ম পদ = ৩ = ২</a:t>
                </a:r>
                <a14:m>
                  <m:oMath xmlns:m="http://schemas.openxmlformats.org/officeDocument/2006/math">
                    <m:r>
                      <a:rPr lang="bn-BD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১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১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২য় পদ = ৫ =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২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১</m:t>
                    </m:r>
                  </m:oMath>
                </a14:m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৩য় পদ = ৭= 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৩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১</m:t>
                    </m:r>
                  </m:oMath>
                </a14:m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৪র্থ পদ = ৯ =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৮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১</m:t>
                    </m:r>
                  </m:oMath>
                </a14:m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..........................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..........................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 তমপদ =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ক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bn-BD" sz="2400" i="1">
                        <a:latin typeface="Cambria Math"/>
                        <a:ea typeface="Cambria Math"/>
                      </a:rPr>
                      <m:t>১</m:t>
                    </m:r>
                  </m:oMath>
                </a14:m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= ২ক + ১ </a:t>
                </a:r>
                <a:endParaRPr lang="bn-BD" sz="2400" dirty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	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       (এটি-ই উক্ত প্যাটার্নটির বীজগণিতীয় রাশি ) </a:t>
                </a:r>
                <a:endParaRPr lang="en-US" sz="2400" b="1" dirty="0">
                  <a:solidFill>
                    <a:srgbClr val="00B05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68" y="3157537"/>
                <a:ext cx="7755732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258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0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304800"/>
            <a:ext cx="65532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সংখ্যা প্যাটার্নের নির্দিষ্টতম পদের যোগফল নির্ণয় 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76400"/>
                <a:ext cx="7086600" cy="83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সমষ্টি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sz="2800" b="0" i="1" smtClean="0">
                                <a:latin typeface="Cambria Math"/>
                              </a:rPr>
                              <m:t>১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ম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bn-BD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শেষ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2800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bn-BD" sz="28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sz="2800" b="0" i="1" smtClean="0">
                            <a:latin typeface="Cambria Math"/>
                            <a:ea typeface="Cambria Math"/>
                          </a:rPr>
                          <m:t>পদসংখ্যা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ea typeface="Cambria Math"/>
                          </a:rPr>
                          <m:t>২</m:t>
                        </m:r>
                      </m:den>
                    </m:f>
                    <m:r>
                      <a:rPr lang="bn-BD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7086600" cy="839397"/>
              </a:xfrm>
              <a:prstGeom prst="rect">
                <a:avLst/>
              </a:prstGeom>
              <a:blipFill rotWithShape="1">
                <a:blip r:embed="rId2"/>
                <a:stretch>
                  <a:fillRect l="-1807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2012" y="2590800"/>
            <a:ext cx="6781800" cy="8785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 smtClean="0"/>
              <a:t>৬, ১১, ১৬, ২১ ........... ২৫১ । ধারাটিতে ৫০ টি পদ বিদ্যমান। </a:t>
            </a:r>
          </a:p>
          <a:p>
            <a:pPr>
              <a:lnSpc>
                <a:spcPct val="150000"/>
              </a:lnSpc>
            </a:pPr>
            <a:r>
              <a:rPr lang="bn-BD" dirty="0" smtClean="0"/>
              <a:t>ধারাটির সমষ্টি নির্ণয় করতে হবে।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8600" y="3581400"/>
            <a:ext cx="1481136" cy="76312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সমাধানঃ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092331"/>
            <a:ext cx="2383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এখানে, </a:t>
            </a:r>
          </a:p>
          <a:p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১ম পদ = ৬ </a:t>
            </a:r>
          </a:p>
          <a:p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শেষ পদ = ২৫১ </a:t>
            </a:r>
          </a:p>
          <a:p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পদসংখ্যা = ৫০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400" y="3962962"/>
                <a:ext cx="5083968" cy="328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>আমরা জানি, </a:t>
                </a:r>
              </a:p>
              <a:p>
                <a:r>
                  <a:rPr lang="bn-BD" sz="20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   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সমষ্টি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sz="2000" i="1">
                                <a:latin typeface="Cambria Math"/>
                              </a:rPr>
                              <m:t>১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ম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b="1" i="1">
                                <a:latin typeface="Cambria Math"/>
                              </a:rPr>
                              <m:t>+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শেষ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bn-BD" sz="2000" b="1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sz="2000" i="1">
                            <a:latin typeface="Cambria Math"/>
                            <a:ea typeface="Cambria Math"/>
                          </a:rPr>
                          <m:t>পদসংখ্যা</m:t>
                        </m:r>
                      </m:num>
                      <m:den>
                        <m:r>
                          <a:rPr lang="bn-BD" sz="2000" i="1">
                            <a:latin typeface="Cambria Math"/>
                            <a:ea typeface="Cambria Math"/>
                          </a:rPr>
                          <m:t>২</m:t>
                        </m:r>
                      </m:den>
                    </m:f>
                    <m:r>
                      <a:rPr lang="bn-BD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 </a:t>
                </a:r>
                <a:r>
                  <a:rPr lang="bn-BD" dirty="0" smtClean="0"/>
                  <a:t>	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b="0" i="1" smtClean="0">
                                <a:latin typeface="Cambria Math"/>
                              </a:rPr>
                              <m:t>৬</m:t>
                            </m:r>
                            <m:r>
                              <a:rPr lang="bn-BD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bn-BD" b="0" i="1" smtClean="0">
                                <a:latin typeface="Cambria Math"/>
                              </a:rPr>
                              <m:t>২৫১</m:t>
                            </m:r>
                          </m:e>
                        </m:d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৫০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২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	</a:t>
                </a:r>
                <a:r>
                  <a:rPr lang="bn-BD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২৫৭</m:t>
                        </m:r>
                        <m:r>
                          <a:rPr lang="bn-BD" b="0" i="1" smtClean="0">
                            <a:latin typeface="Cambria Math"/>
                          </a:rPr>
                          <m:t> ×</m:t>
                        </m:r>
                        <m:r>
                          <a:rPr lang="bn-BD" i="1">
                            <a:latin typeface="Cambria Math"/>
                            <a:ea typeface="Cambria Math"/>
                          </a:rPr>
                          <m:t>৫০</m:t>
                        </m:r>
                      </m:num>
                      <m:den>
                        <m:r>
                          <a:rPr lang="bn-BD" i="1">
                            <a:latin typeface="Cambria Math"/>
                          </a:rPr>
                          <m:t>২</m:t>
                        </m:r>
                        <m:r>
                          <a:rPr lang="bn-BD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/>
                  <a:t> </a:t>
                </a:r>
                <a:r>
                  <a:rPr lang="bn-BD" dirty="0" smtClean="0"/>
                  <a:t> = ২৫৭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২৫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৬৪২৫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BD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>				(উত্তর) </a:t>
                </a:r>
                <a:endParaRPr lang="bn-BD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62962"/>
                <a:ext cx="5083968" cy="3283784"/>
              </a:xfrm>
              <a:prstGeom prst="rect">
                <a:avLst/>
              </a:prstGeom>
              <a:blipFill rotWithShape="1">
                <a:blip r:embed="rId3"/>
                <a:stretch>
                  <a:fillRect l="-1321" r="-1921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5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2136" y="152400"/>
            <a:ext cx="5681663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সংখ্যা প্যাটার্ন হতে বীজগণিতীয় রাশি নির্ণয়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করে নির্দিষ্ট পদের সমষ্টি নির্ণয়  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987" y="1232363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200" dirty="0" smtClean="0">
                <a:latin typeface="Kalpurush" pitchFamily="2" charset="0"/>
                <a:cs typeface="Kalpurush" pitchFamily="2" charset="0"/>
              </a:rPr>
              <a:t>৩, ৫, ৭, ৯ ......... একটি সংখ্যা প্যাটার্ন । </a:t>
            </a:r>
          </a:p>
          <a:p>
            <a:pPr>
              <a:lnSpc>
                <a:spcPct val="150000"/>
              </a:lnSpc>
            </a:pPr>
            <a:r>
              <a:rPr lang="bn-BD" sz="2200" dirty="0" smtClean="0">
                <a:latin typeface="Kalpurush" pitchFamily="2" charset="0"/>
                <a:cs typeface="Kalpurush" pitchFamily="2" charset="0"/>
              </a:rPr>
              <a:t>প্যাটার্নটির প্রথম ৫০টি পদের সমষ্টি নির্ণয় করতে হবে। </a:t>
            </a:r>
            <a:endParaRPr lang="en-US" sz="2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2209800"/>
            <a:ext cx="1481136" cy="7631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সমাধানঃ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267" y="2972924"/>
                <a:ext cx="8153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প্যাটার্নটির বীজগণিতীয় রাশি = ২ক + ১ </a:t>
                </a:r>
              </a:p>
              <a:p>
                <a:r>
                  <a:rPr lang="bn-BD" dirty="0" smtClean="0"/>
                  <a:t>প্যাটার্নটির ৫০ তমপদ= ২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৫০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১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১০১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BD" b="0" dirty="0" smtClean="0">
                  <a:ea typeface="Cambria Math"/>
                </a:endParaRPr>
              </a:p>
              <a:p>
                <a:r>
                  <a:rPr lang="bn-BD" dirty="0" smtClean="0"/>
                  <a:t>প্যাটার্নটির সংখ্যাগুলোর সমষ্টি = ৩ + ৫ + ৭ + ৯ + .............+ ১০১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7" y="2972924"/>
                <a:ext cx="81534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73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24312" y="3962400"/>
                <a:ext cx="5083968" cy="342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>আমরা জানি, </a:t>
                </a:r>
              </a:p>
              <a:p>
                <a:r>
                  <a:rPr lang="bn-BD" sz="20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   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সমষ্টি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sz="2000" i="1">
                                <a:latin typeface="Cambria Math"/>
                              </a:rPr>
                              <m:t>১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ম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b="1" i="1">
                                <a:latin typeface="Cambria Math"/>
                              </a:rPr>
                              <m:t>+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শেষ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20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bn-BD" sz="2000" b="1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sz="2000" i="1">
                            <a:latin typeface="Cambria Math"/>
                            <a:ea typeface="Cambria Math"/>
                          </a:rPr>
                          <m:t>পদসংখ্যা</m:t>
                        </m:r>
                      </m:num>
                      <m:den>
                        <m:r>
                          <a:rPr lang="bn-BD" sz="2000" i="1">
                            <a:latin typeface="Cambria Math"/>
                            <a:ea typeface="Cambria Math"/>
                          </a:rPr>
                          <m:t>২</m:t>
                        </m:r>
                      </m:den>
                    </m:f>
                    <m:r>
                      <a:rPr lang="bn-BD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 </a:t>
                </a:r>
                <a:r>
                  <a:rPr lang="bn-BD" dirty="0" smtClean="0"/>
                  <a:t>	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b="0" i="1" smtClean="0">
                                <a:latin typeface="Cambria Math"/>
                              </a:rPr>
                              <m:t>৩</m:t>
                            </m:r>
                            <m:r>
                              <a:rPr lang="bn-BD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bn-BD" b="0" i="1" smtClean="0">
                                <a:latin typeface="Cambria Math"/>
                              </a:rPr>
                              <m:t>১০১</m:t>
                            </m:r>
                          </m:e>
                        </m:d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৫০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২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	</a:t>
                </a:r>
                <a:r>
                  <a:rPr lang="bn-BD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১০৪</m:t>
                        </m:r>
                        <m:r>
                          <a:rPr lang="bn-BD" b="0" i="1" smtClean="0">
                            <a:latin typeface="Cambria Math"/>
                          </a:rPr>
                          <m:t> ×</m:t>
                        </m:r>
                        <m:r>
                          <a:rPr lang="bn-BD" i="1">
                            <a:latin typeface="Cambria Math"/>
                            <a:ea typeface="Cambria Math"/>
                          </a:rPr>
                          <m:t>৫০</m:t>
                        </m:r>
                      </m:num>
                      <m:den>
                        <m:r>
                          <a:rPr lang="bn-BD" i="1">
                            <a:latin typeface="Cambria Math"/>
                          </a:rPr>
                          <m:t>২</m:t>
                        </m:r>
                        <m:r>
                          <a:rPr lang="bn-BD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/>
                  <a:t> </a:t>
                </a:r>
                <a:r>
                  <a:rPr lang="bn-BD" dirty="0" smtClean="0"/>
                  <a:t> = ১০৪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২৫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২৬০০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bn-BD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>				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(উত্তর) </a:t>
                </a:r>
                <a:endParaRPr lang="bn-BD" sz="2400" b="1" dirty="0">
                  <a:solidFill>
                    <a:srgbClr val="00B050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12" y="3962400"/>
                <a:ext cx="5083968" cy="3422284"/>
              </a:xfrm>
              <a:prstGeom prst="rect">
                <a:avLst/>
              </a:prstGeom>
              <a:blipFill rotWithShape="1">
                <a:blip r:embed="rId3"/>
                <a:stretch>
                  <a:fillRect l="-1199" r="-1918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14400" y="3968685"/>
            <a:ext cx="238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এখানে, </a:t>
            </a:r>
          </a:p>
          <a:p>
            <a:r>
              <a:rPr lang="bn-BD" dirty="0" smtClean="0"/>
              <a:t>১ম পদ = ৩  </a:t>
            </a:r>
          </a:p>
          <a:p>
            <a:r>
              <a:rPr lang="bn-BD" dirty="0" smtClean="0"/>
              <a:t>শেষ পদ = ১০১  </a:t>
            </a:r>
          </a:p>
          <a:p>
            <a:r>
              <a:rPr lang="bn-BD" dirty="0" smtClean="0"/>
              <a:t>পদসংখ্যা = ৫০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81000"/>
            <a:ext cx="3581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দলগত কাজ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167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ক দল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762" y="1524000"/>
            <a:ext cx="16764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খ দল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0072" y="2207699"/>
            <a:ext cx="3128642" cy="1179706"/>
            <a:chOff x="600072" y="2207699"/>
            <a:chExt cx="3128642" cy="1179706"/>
          </a:xfrm>
        </p:grpSpPr>
        <p:sp>
          <p:nvSpPr>
            <p:cNvPr id="14" name="Rounded Rectangle 13"/>
            <p:cNvSpPr/>
            <p:nvPr/>
          </p:nvSpPr>
          <p:spPr>
            <a:xfrm>
              <a:off x="600072" y="2840460"/>
              <a:ext cx="457200" cy="5469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31364" y="2492098"/>
              <a:ext cx="878435" cy="89530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2200" y="2207699"/>
              <a:ext cx="1366514" cy="117970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35483" y="2622127"/>
              <a:ext cx="663300" cy="651720"/>
              <a:chOff x="530691" y="2554098"/>
              <a:chExt cx="663300" cy="651720"/>
            </a:xfrm>
          </p:grpSpPr>
          <p:pic>
            <p:nvPicPr>
              <p:cNvPr id="6146" name="Picture 2" descr="C:\Users\Dell\AppData\Local\Microsoft\Windows\INetCache\IE\N0Z1AJNY\1200px-Circle-blue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91" y="2895600"/>
                <a:ext cx="310218" cy="310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:\Users\Dell\AppData\Local\Microsoft\Windows\INetCache\IE\N0Z1AJNY\1200px-Circle-blue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773" y="2554098"/>
                <a:ext cx="310218" cy="310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Dell\AppData\Local\Microsoft\Windows\INetCache\IE\N0Z1AJNY\1200px-Circle-blue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91" y="2554098"/>
                <a:ext cx="310218" cy="310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Dell\AppData\Local\Microsoft\Windows\INetCache\IE\N0Z1AJNY\1200px-Circle-blue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773" y="2895600"/>
                <a:ext cx="310218" cy="310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947987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836" y="2311909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519" y="3020035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177" y="2998277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59" y="2656775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177" y="2656775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59" y="2998277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ell\AppData\Local\Microsoft\Windows\INetCache\IE\N0Z1AJNY\1200px-Circle-blu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810" y="2666953"/>
              <a:ext cx="310218" cy="31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04800" y="3886200"/>
            <a:ext cx="3657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৫০ তম চিত্রের বৃত্ত সংখ্যা নির্ণয় কর।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19600" y="1785610"/>
            <a:ext cx="0" cy="3472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419600" y="2109132"/>
            <a:ext cx="3936068" cy="2462868"/>
            <a:chOff x="4419600" y="2109132"/>
            <a:chExt cx="3936068" cy="2462868"/>
          </a:xfrm>
        </p:grpSpPr>
        <p:pic>
          <p:nvPicPr>
            <p:cNvPr id="6147" name="Picture 3" descr="C:\Users\Dell\AppData\Local\Microsoft\Windows\INetCache\IE\86OLU6JJ\14512-illustration-of-a-house-pv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109132"/>
              <a:ext cx="2462868" cy="2462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Dell\AppData\Local\Microsoft\Windows\INetCache\IE\86OLU6JJ\14512-illustration-of-a-house-pv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00" y="2109132"/>
              <a:ext cx="2462868" cy="2462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938712" y="4643437"/>
            <a:ext cx="3429000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চিত্রে কাঠি সংখ্যা বের কর।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1606" y="189343"/>
            <a:ext cx="18288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সমস্যা</a:t>
            </a:r>
            <a:endParaRPr lang="en-US" sz="2800" b="1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862" y="4114800"/>
            <a:ext cx="70866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ক)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প্যাটার্নের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চতুর্থ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চিত্রটি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তৈরি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রেখাংশের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সংখ্যা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নির্ণয়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খ)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উল্লেখিত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প্যাটার্নটির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কোন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বীজগণিতীয়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রাশিকে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সমর্থন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যুক্তিসহ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উপস্থাপন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উল্লেখিত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প্যাটার্নটির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প্রথম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২০টি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চিত্র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তৈরি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মোট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কতটি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রেখাংশ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দরকার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হবে-তানির্ণয়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 descr="C:\Users\Dell\AppData\Local\Microsoft\Windows\INetCache\IE\HYCOYMG3\Square-Shape-P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650" flipH="1" flipV="1">
            <a:off x="847724" y="1447800"/>
            <a:ext cx="1389740" cy="7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47182" y="943715"/>
            <a:ext cx="1688339" cy="1868562"/>
            <a:chOff x="2547182" y="943715"/>
            <a:chExt cx="1688339" cy="1868562"/>
          </a:xfrm>
        </p:grpSpPr>
        <p:pic>
          <p:nvPicPr>
            <p:cNvPr id="7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3175844" y="1286721"/>
              <a:ext cx="1389740" cy="72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2221844" y="1269053"/>
              <a:ext cx="1380290" cy="72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2712226" y="1752600"/>
              <a:ext cx="1389740" cy="72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254960" y="1008216"/>
            <a:ext cx="2692333" cy="1903735"/>
            <a:chOff x="5254960" y="1008216"/>
            <a:chExt cx="2692333" cy="1903735"/>
          </a:xfrm>
        </p:grpSpPr>
        <p:grpSp>
          <p:nvGrpSpPr>
            <p:cNvPr id="11" name="Group 10"/>
            <p:cNvGrpSpPr/>
            <p:nvPr/>
          </p:nvGrpSpPr>
          <p:grpSpPr>
            <a:xfrm>
              <a:off x="5254960" y="1022270"/>
              <a:ext cx="1688322" cy="1868555"/>
              <a:chOff x="2547199" y="943722"/>
              <a:chExt cx="1688322" cy="1868555"/>
            </a:xfrm>
          </p:grpSpPr>
          <p:pic>
            <p:nvPicPr>
              <p:cNvPr id="12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3175844" y="1293071"/>
                <a:ext cx="138974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2221886" y="1269035"/>
                <a:ext cx="138024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2712226" y="1752600"/>
                <a:ext cx="138974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6887616" y="1338279"/>
              <a:ext cx="1389740" cy="72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6408020" y="1838073"/>
              <a:ext cx="1388715" cy="75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990600" y="2667000"/>
            <a:ext cx="762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চিত্র-১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78952" y="2696878"/>
            <a:ext cx="97465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চিত্র-২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71095" y="2793613"/>
            <a:ext cx="9538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চিত্র-৩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5863" y="3186818"/>
            <a:ext cx="7069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Kalpurush" pitchFamily="2" charset="0"/>
                <a:cs typeface="Kalpurush" pitchFamily="2" charset="0"/>
              </a:rPr>
              <a:t>উপরের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জ্যামিতিক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চিত্রগুলো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দৈর্ঘ্যর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রেখাংশ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তৈরি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প্যাটার্ন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749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737967" y="3200400"/>
            <a:ext cx="2615333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14624" y="219075"/>
            <a:ext cx="2362201" cy="790575"/>
          </a:xfrm>
          <a:prstGeom prst="round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581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295400"/>
                <a:ext cx="5905456" cy="413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ক)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১ম চিত্রে কাঠির সংখ্যা= ৪ </a:t>
                </a: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 ২য়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চিত্রে কাঠির সংখ্যা=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১০</a:t>
                </a: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 ৩য়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চিত্রে কাঠির সংখ্যা=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১৬ </a:t>
                </a: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কাঠির সংখ্যার প্যাটার্নটি হলঃ  ৪,১০,১৬,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……..</a:t>
                </a: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প্রতিক্ষেত্রে ৬ করে বৃদ্ধি পাচ্ছে।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∴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৪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র্থ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চিত্রে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কাঠির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সংখ্যা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হবে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১৬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+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৬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২২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টি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bn-BD" sz="20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৪র্থ চিত্রটি হলঃ </a:t>
                </a:r>
              </a:p>
              <a:p>
                <a:endParaRPr lang="bn-BD" sz="2000" dirty="0" smtClean="0">
                  <a:latin typeface="Kalpurush" pitchFamily="2" charset="0"/>
                  <a:cs typeface="Kalpurush" pitchFamily="2" charset="0"/>
                </a:endParaRPr>
              </a:p>
              <a:p>
                <a:endParaRPr lang="en-US" sz="20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১ম	     ২য় 		   ৩য় 		    </a:t>
                </a:r>
                <a:r>
                  <a:rPr lang="bn-BD" sz="2000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   ৪র্থ </a:t>
                </a:r>
                <a:endParaRPr lang="en-US" sz="2000" dirty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endParaRPr lang="en-US" sz="20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5905456" cy="4135171"/>
              </a:xfrm>
              <a:prstGeom prst="rect">
                <a:avLst/>
              </a:prstGeom>
              <a:blipFill rotWithShape="1">
                <a:blip r:embed="rId4"/>
                <a:stretch>
                  <a:fillRect l="-1240" t="-885" r="-207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51392" y="3331208"/>
            <a:ext cx="3760994" cy="1128903"/>
            <a:chOff x="794225" y="3463837"/>
            <a:chExt cx="3760994" cy="1128903"/>
          </a:xfrm>
        </p:grpSpPr>
        <p:pic>
          <p:nvPicPr>
            <p:cNvPr id="18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610127" y="3750494"/>
              <a:ext cx="824108" cy="45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1631793" y="3474265"/>
              <a:ext cx="973238" cy="1108046"/>
              <a:chOff x="2547182" y="943715"/>
              <a:chExt cx="1688339" cy="1868562"/>
            </a:xfrm>
          </p:grpSpPr>
          <p:pic>
            <p:nvPicPr>
              <p:cNvPr id="20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3175844" y="1286721"/>
                <a:ext cx="138974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2221844" y="1269053"/>
                <a:ext cx="138029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2712226" y="1752600"/>
                <a:ext cx="138974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003233" y="3463837"/>
              <a:ext cx="1551986" cy="1128903"/>
              <a:chOff x="5254960" y="1008216"/>
              <a:chExt cx="2692333" cy="19037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54960" y="1022270"/>
                <a:ext cx="1688322" cy="1868555"/>
                <a:chOff x="2547199" y="943722"/>
                <a:chExt cx="1688322" cy="1868555"/>
              </a:xfrm>
            </p:grpSpPr>
            <p:pic>
              <p:nvPicPr>
                <p:cNvPr id="27" name="Picture 2" descr="C:\Users\Dell\AppData\Local\Microsoft\Windows\INetCache\IE\HYCOYMG3\Square-Shape-PNG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859650" flipH="1" flipV="1">
                  <a:off x="3175844" y="1293071"/>
                  <a:ext cx="1389740" cy="7296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" descr="C:\Users\Dell\AppData\Local\Microsoft\Windows\INetCache\IE\HYCOYMG3\Square-Shape-PNG[1]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859650" flipH="1" flipV="1">
                  <a:off x="2221886" y="1269035"/>
                  <a:ext cx="1380240" cy="7296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 descr="C:\Users\Dell\AppData\Local\Microsoft\Windows\INetCache\IE\HYCOYMG3\Square-Shape-PNG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859650" flipH="1" flipV="1">
                  <a:off x="2712226" y="1752600"/>
                  <a:ext cx="1389740" cy="7296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5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6887616" y="1338279"/>
                <a:ext cx="1389740" cy="72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6408020" y="1838073"/>
                <a:ext cx="1388715" cy="759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4964067" y="3340778"/>
            <a:ext cx="2123441" cy="1147908"/>
            <a:chOff x="4964067" y="3464603"/>
            <a:chExt cx="2123441" cy="1147908"/>
          </a:xfrm>
        </p:grpSpPr>
        <p:pic>
          <p:nvPicPr>
            <p:cNvPr id="31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5314949" y="3705140"/>
              <a:ext cx="824107" cy="42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4765122" y="3690887"/>
              <a:ext cx="818473" cy="42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5047698" y="3977638"/>
              <a:ext cx="824107" cy="42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5893708" y="3685370"/>
              <a:ext cx="824107" cy="42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Dell\AppData\Local\Microsoft\Windows\INetCache\IE\HYCOYMG3\Square-Shape-PN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9650" flipH="1" flipV="1">
              <a:off x="5617255" y="3981988"/>
              <a:ext cx="823499" cy="437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6381686" y="3464603"/>
              <a:ext cx="705822" cy="1128903"/>
              <a:chOff x="5962631" y="3636008"/>
              <a:chExt cx="705822" cy="1128903"/>
            </a:xfrm>
          </p:grpSpPr>
          <p:pic>
            <p:nvPicPr>
              <p:cNvPr id="36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6046108" y="3837770"/>
                <a:ext cx="824107" cy="420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C:\Users\Dell\AppData\Local\Microsoft\Windows\INetCache\IE\HYCOYMG3\Square-Shape-PNG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59650" flipH="1" flipV="1">
                <a:off x="5769655" y="4134388"/>
                <a:ext cx="823499" cy="437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966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581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" y="381000"/>
                <a:ext cx="57912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খ)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চিত্র হতে পাই, </a:t>
                </a:r>
              </a:p>
              <a:p>
                <a:r>
                  <a:rPr lang="bn-BD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১ম চিত্রে কাঠি সংখ্যা= ৪ 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  <a:cs typeface="Kalpurush" pitchFamily="2" charset="0"/>
                      </a:rPr>
                      <m:t>৪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bn-BD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১</m:t>
                    </m:r>
                    <m:r>
                      <a:rPr lang="bn-BD" sz="2000" b="0" i="0" smtClean="0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000" b="0" i="0" smtClean="0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000" b="0" i="0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sz="20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২য়   “    “   “   = ১০ =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/>
                        <a:cs typeface="Kalpurush" pitchFamily="2" charset="0"/>
                      </a:rPr>
                      <m:t>৪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bn-BD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sz="20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৩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য়  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“    “   “   =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১৬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  <a:cs typeface="Kalpurush" pitchFamily="2" charset="0"/>
                      </a:rPr>
                      <m:t>৪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bn-BD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৩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sz="200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en-US" sz="2000" dirty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en-US" sz="20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………………………………………………….</a:t>
                </a:r>
              </a:p>
              <a:p>
                <a:r>
                  <a:rPr lang="en-US" sz="2000" dirty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en-US" sz="20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………………………………………………….</a:t>
                </a:r>
              </a:p>
              <a:p>
                <a:r>
                  <a:rPr lang="en-US" sz="2000" dirty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ক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</a:t>
                </a:r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“    “   “  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  <a:cs typeface="Kalpurush" pitchFamily="2" charset="0"/>
                      </a:rPr>
                      <m:t>৪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ক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000" i="1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৪</m:t>
                    </m:r>
                    <m:r>
                      <a:rPr lang="bn-BD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ক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sz="200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0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অতএব, প্যাটার্নটি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৪</m:t>
                    </m:r>
                    <m:r>
                      <a:rPr lang="bn-BD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ক</m:t>
                    </m:r>
                    <m:r>
                      <a:rPr lang="bn-BD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</m:oMath>
                </a14:m>
                <a:r>
                  <a:rPr lang="bn-BD" sz="20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বীজগণিতীয় রাশিকে সমর্থন করে। </a:t>
                </a:r>
              </a:p>
              <a:p>
                <a:r>
                  <a:rPr lang="bn-BD" sz="2000" dirty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bn-BD" sz="20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				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(উত্তর) </a:t>
                </a:r>
                <a:endParaRPr lang="bn-BD" sz="2000" b="1" dirty="0">
                  <a:solidFill>
                    <a:srgbClr val="00B050"/>
                  </a:solidFill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endParaRPr lang="bn-BD" sz="2000" dirty="0">
                  <a:latin typeface="Kalpurush" pitchFamily="2" charset="0"/>
                  <a:ea typeface="Cambria Math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381000"/>
                <a:ext cx="5791200" cy="3170099"/>
              </a:xfrm>
              <a:prstGeom prst="rect">
                <a:avLst/>
              </a:prstGeom>
              <a:blipFill rotWithShape="1">
                <a:blip r:embed="rId4"/>
                <a:stretch>
                  <a:fillRect l="-1158" t="-1154" r="-2000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3200400"/>
                <a:ext cx="5791200" cy="2608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গ)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“</a:t>
                </a:r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ক” হতে প্রাপ্ত প্যাটার্নটি হলঃ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৪, </a:t>
                </a:r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১০, ১৬ </a:t>
                </a:r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……….</a:t>
                </a:r>
              </a:p>
              <a:p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 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“খ” হতে প্রাপ্ত বীজগণীতীয় রাশি = </a:t>
                </a:r>
                <a14:m>
                  <m:oMath xmlns:m="http://schemas.openxmlformats.org/officeDocument/2006/math">
                    <m:r>
                      <a:rPr lang="bn-BD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৪</m:t>
                    </m:r>
                    <m:r>
                      <a:rPr lang="bn-BD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ক</m:t>
                    </m:r>
                    <m:r>
                      <a:rPr lang="bn-BD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</m:oMath>
                </a14:m>
                <a:r>
                  <a:rPr lang="bn-BD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প্যাটার্নটির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২০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তমপদ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৪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২০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৮২</m:t>
                    </m:r>
                    <m:r>
                      <a:rPr lang="bn-BD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</m:oMath>
                </a14:m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 প্যাটার্নটির সংখ্যাগুলোর যোগফল = 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/>
                        <a:cs typeface="Kalpurush" pitchFamily="2" charset="0"/>
                      </a:rPr>
                      <m:t>৪</m:t>
                    </m:r>
                    <m:r>
                      <a:rPr lang="bn-BD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b="0" i="1" smtClean="0">
                        <a:latin typeface="Cambria Math"/>
                        <a:cs typeface="Kalpurush" pitchFamily="2" charset="0"/>
                      </a:rPr>
                      <m:t>১০</m:t>
                    </m:r>
                    <m:r>
                      <a:rPr lang="bn-BD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b="0" i="1" smtClean="0">
                        <a:latin typeface="Cambria Math"/>
                        <a:cs typeface="Kalpurush" pitchFamily="2" charset="0"/>
                      </a:rPr>
                      <m:t>১৬</m:t>
                    </m:r>
                    <m:r>
                      <a:rPr lang="en-US" b="0" i="1" smtClean="0">
                        <a:latin typeface="Cambria Math"/>
                        <a:cs typeface="Kalpurush" pitchFamily="2" charset="0"/>
                      </a:rPr>
                      <m:t>+…….+</m:t>
                    </m:r>
                    <m:r>
                      <a:rPr lang="bn-BD" b="0" i="1" smtClean="0">
                        <a:latin typeface="Cambria Math"/>
                        <a:cs typeface="Kalpurush" pitchFamily="2" charset="0"/>
                      </a:rPr>
                      <m:t>৮২</m:t>
                    </m:r>
                  </m:oMath>
                </a14:m>
                <a:endParaRPr lang="bn-BD" b="0" i="1" dirty="0" smtClean="0">
                  <a:latin typeface="Cambria Math"/>
                  <a:cs typeface="Kalpurush" pitchFamily="2" charset="0"/>
                </a:endParaRPr>
              </a:p>
              <a:p>
                <a:r>
                  <a:rPr lang="bn-BD" b="0" dirty="0" smtClean="0">
                    <a:cs typeface="Kalpurush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bn-BD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b="0" dirty="0" smtClean="0">
                  <a:cs typeface="Kalpurush" pitchFamily="2" charset="0"/>
                </a:endParaRP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       ১ম </a:t>
                </a:r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পদ =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৪ </a:t>
                </a:r>
                <a:endParaRPr lang="bn-BD" dirty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       শেষ </a:t>
                </a:r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পদ =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৮২ </a:t>
                </a:r>
                <a:endParaRPr lang="bn-BD" dirty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       পদসংখ্যা = ২০ 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  <a:p>
                <a:endParaRPr lang="bn-BD" dirty="0" smtClean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5791200" cy="2608086"/>
              </a:xfrm>
              <a:prstGeom prst="rect">
                <a:avLst/>
              </a:prstGeom>
              <a:blipFill rotWithShape="1">
                <a:blip r:embed="rId5"/>
                <a:stretch>
                  <a:fillRect l="-1053" t="-1402" r="-211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6368" y="4376691"/>
                <a:ext cx="5431632" cy="270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আমরা জানি, </a:t>
                </a:r>
              </a:p>
              <a:p>
                <a:r>
                  <a:rPr lang="bn-BD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   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সমষ্টি </a:t>
                </a:r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sz="1600" i="1">
                                <a:latin typeface="Cambria Math"/>
                              </a:rPr>
                              <m:t>১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ম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শেষ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সংখ্যা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bn-BD" sz="1600" b="1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sz="1600" i="1">
                            <a:latin typeface="Cambria Math"/>
                            <a:ea typeface="Cambria Math"/>
                          </a:rPr>
                          <m:t>পদসংখ্যা</m:t>
                        </m:r>
                      </m:num>
                      <m:den>
                        <m:r>
                          <a:rPr lang="bn-BD" sz="1600" i="1">
                            <a:latin typeface="Cambria Math"/>
                            <a:ea typeface="Cambria Math"/>
                          </a:rPr>
                          <m:t>২</m:t>
                        </m:r>
                      </m:den>
                    </m:f>
                    <m:r>
                      <a:rPr lang="bn-BD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16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1600" dirty="0" smtClean="0">
                    <a:latin typeface="Kalpurush" pitchFamily="2" charset="0"/>
                    <a:cs typeface="Kalpurush" pitchFamily="2" charset="0"/>
                  </a:rPr>
                  <a:t>	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6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BD" sz="1600" b="0" i="1" smtClean="0">
                                <a:latin typeface="Cambria Math"/>
                              </a:rPr>
                              <m:t>৪</m:t>
                            </m:r>
                            <m:r>
                              <a:rPr lang="bn-BD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bn-BD" sz="1600" b="0" i="1" smtClean="0">
                                <a:latin typeface="Cambria Math"/>
                              </a:rPr>
                              <m:t>৮২</m:t>
                            </m:r>
                          </m:e>
                        </m:d>
                        <m:r>
                          <a:rPr lang="bn-BD" sz="16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sz="1600" b="0" i="1" smtClean="0">
                            <a:latin typeface="Cambria Math"/>
                            <a:ea typeface="Cambria Math"/>
                          </a:rPr>
                          <m:t>২০</m:t>
                        </m:r>
                      </m:num>
                      <m:den>
                        <m:r>
                          <a:rPr lang="bn-BD" sz="1600" b="0" i="1" smtClean="0">
                            <a:latin typeface="Cambria Math"/>
                          </a:rPr>
                          <m:t>২</m:t>
                        </m:r>
                        <m:r>
                          <a:rPr lang="bn-BD" sz="16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16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bn-BD" sz="16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1600" dirty="0" smtClean="0"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1600" b="0" i="1" smtClean="0">
                            <a:latin typeface="Cambria Math"/>
                          </a:rPr>
                          <m:t>৮৬</m:t>
                        </m:r>
                        <m:r>
                          <a:rPr lang="bn-BD" sz="1600" b="0" i="1" smtClean="0">
                            <a:latin typeface="Cambria Math"/>
                          </a:rPr>
                          <m:t> ×</m:t>
                        </m:r>
                        <m:r>
                          <a:rPr lang="bn-BD" sz="1600" b="0" i="1" smtClean="0">
                            <a:latin typeface="Cambria Math"/>
                          </a:rPr>
                          <m:t>২০</m:t>
                        </m:r>
                      </m:num>
                      <m:den>
                        <m:r>
                          <a:rPr lang="bn-BD" sz="1600" i="1">
                            <a:latin typeface="Cambria Math"/>
                          </a:rPr>
                          <m:t>২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16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1600" dirty="0" smtClean="0">
                    <a:latin typeface="Kalpurush" pitchFamily="2" charset="0"/>
                    <a:cs typeface="Kalpurush" pitchFamily="2" charset="0"/>
                  </a:rPr>
                  <a:t> = </a:t>
                </a:r>
                <a:r>
                  <a:rPr lang="bn-BD" sz="1600" dirty="0">
                    <a:latin typeface="Kalpurush" pitchFamily="2" charset="0"/>
                    <a:cs typeface="Kalpurush" pitchFamily="2" charset="0"/>
                  </a:rPr>
                  <a:t>৮</a:t>
                </a:r>
                <a:r>
                  <a:rPr lang="bn-BD" sz="1600" dirty="0" smtClean="0">
                    <a:latin typeface="Kalpurush" pitchFamily="2" charset="0"/>
                    <a:cs typeface="Kalpurush" pitchFamily="2" charset="0"/>
                  </a:rPr>
                  <a:t>৬ </a:t>
                </a:r>
                <a14:m>
                  <m:oMath xmlns:m="http://schemas.openxmlformats.org/officeDocument/2006/math">
                    <m:r>
                      <a:rPr lang="bn-BD" sz="16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1600" b="0" i="1" smtClean="0">
                        <a:latin typeface="Cambria Math"/>
                        <a:ea typeface="Cambria Math"/>
                      </a:rPr>
                      <m:t>১০</m:t>
                    </m:r>
                    <m:r>
                      <a:rPr lang="bn-BD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BD" sz="1600" b="0" i="1" smtClean="0">
                        <a:latin typeface="Cambria Math"/>
                        <a:ea typeface="Cambria Math"/>
                      </a:rPr>
                      <m:t>৮৬০</m:t>
                    </m:r>
                  </m:oMath>
                </a14:m>
                <a:r>
                  <a:rPr lang="bn-BD" sz="1600" dirty="0" smtClean="0">
                    <a:latin typeface="Kalpurush" pitchFamily="2" charset="0"/>
                    <a:cs typeface="Kalpurush" pitchFamily="2" charset="0"/>
                  </a:rPr>
                  <a:t>		</a:t>
                </a: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সুতরাং, প্রথম ২০ টি চিত্র তৈরি করতে মোট </a:t>
                </a:r>
                <a:r>
                  <a:rPr lang="bn-BD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৮৬০ টি রেখাংশ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দরকার। </a:t>
                </a:r>
                <a:r>
                  <a:rPr lang="bn-BD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		</a:t>
                </a:r>
                <a:r>
                  <a:rPr lang="bn-BD" b="1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                         (</a:t>
                </a:r>
                <a:r>
                  <a:rPr lang="bn-BD" b="1" dirty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উত্তর) </a:t>
                </a:r>
              </a:p>
              <a:p>
                <a:r>
                  <a:rPr lang="bn-BD" sz="1600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                  </a:t>
                </a:r>
              </a:p>
              <a:p>
                <a:endParaRPr lang="en-US" sz="16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68" y="4376691"/>
                <a:ext cx="5431632" cy="2709909"/>
              </a:xfrm>
              <a:prstGeom prst="rect">
                <a:avLst/>
              </a:prstGeom>
              <a:blipFill rotWithShape="1">
                <a:blip r:embed="rId6"/>
                <a:stretch>
                  <a:fillRect l="-1122" t="-1124" b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0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4100" y="228600"/>
            <a:ext cx="34671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ম্যাজিক বর্গ গঠন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371600"/>
            <a:ext cx="2667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৩ ক্রমের ম্যাজিক বর্গ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1981200"/>
            <a:ext cx="0" cy="14388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2000" y="1981200"/>
                <a:ext cx="30861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সংখ্যাঃ ১ থেকে ৯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ঘর হবে ৯টি (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/>
                      </a:rPr>
                      <m:t>৩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৩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bn-BD" sz="20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ম্যাজিক বর্গ সংখ্যা= ১৫ 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30861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581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47222"/>
              </p:ext>
            </p:extLst>
          </p:nvPr>
        </p:nvGraphicFramePr>
        <p:xfrm>
          <a:off x="3981450" y="1600200"/>
          <a:ext cx="2057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99533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32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1676400"/>
            <a:ext cx="2743200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Kalpurush" pitchFamily="2" charset="0"/>
                <a:cs typeface="Kalpurush" pitchFamily="2" charset="0"/>
              </a:rPr>
              <a:t>১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.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 কেন্দ্রে ৫ বসবে। </a:t>
            </a:r>
          </a:p>
          <a:p>
            <a:r>
              <a:rPr lang="bn-BD" dirty="0" smtClean="0">
                <a:latin typeface="Kalpurush" pitchFamily="2" charset="0"/>
                <a:cs typeface="Kalpurush" pitchFamily="2" charset="0"/>
              </a:rPr>
              <a:t>২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.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 চার কোণায় ৪টি জোড় সংখ্যা </a:t>
            </a:r>
          </a:p>
          <a:p>
            <a:r>
              <a:rPr lang="bn-BD" dirty="0" smtClean="0">
                <a:latin typeface="Kalpurush" pitchFamily="2" charset="0"/>
                <a:cs typeface="Kalpurush" pitchFamily="2" charset="0"/>
              </a:rPr>
              <a:t>৩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.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 খালি ঘরগুলো এমনভাবে </a:t>
            </a:r>
            <a:endParaRPr lang="en-US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পূরণ করতে হবে যেন,</a:t>
            </a:r>
            <a:endParaRPr lang="en-US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 যোগফল ১৫ হয়।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>
              <a:xfrm>
                <a:off x="1447800" y="3695700"/>
                <a:ext cx="5791200" cy="7620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bg1"/>
                    </a:solidFill>
                    <a:latin typeface="Kalpurush" pitchFamily="2" charset="0"/>
                    <a:cs typeface="Kalpurush" pitchFamily="2" charset="0"/>
                  </a:rPr>
                  <a:t>“ক” ক্রমের ম্যাজিক বর্গ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BD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ক</m:t>
                        </m:r>
                        <m:d>
                          <m:dPr>
                            <m:ctrlPr>
                              <a:rPr lang="bn-BD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bn-BD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ক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bn-BD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১</m:t>
                            </m:r>
                          </m:e>
                        </m:d>
                      </m:num>
                      <m:den>
                        <m:r>
                          <a:rPr lang="bn-BD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২</m:t>
                        </m:r>
                      </m:den>
                    </m:f>
                    <m:r>
                      <a:rPr lang="bn-BD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95700"/>
                <a:ext cx="5791200" cy="762000"/>
              </a:xfrm>
              <a:prstGeom prst="roundRect">
                <a:avLst/>
              </a:prstGeom>
              <a:blipFill rotWithShape="1">
                <a:blip r:embed="rId3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5800" y="4800600"/>
            <a:ext cx="6553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কাজঃ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৪ ও ৫ ক্রমের ম্যাজিক বর্গ গঠন কর।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8600" y="5638800"/>
            <a:ext cx="1295400" cy="762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নোট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00200" y="5638800"/>
            <a:ext cx="61722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৪ ক্রমের ম্যাজিক বর্গ সংখ্যা = ৩৪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৫ ক্রমের ম্যাজিক বর্গ সংখ্যা = ৬৫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7650" y="16764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২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7650" y="21844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৭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5" y="167388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৯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3450" y="21971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৫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3050" y="27559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৬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550" y="16383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৪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6550" y="22479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৩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3450" y="28067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১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250" y="2781300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৮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uiExpand="1" build="p"/>
      <p:bldP spid="11" grpId="0" build="p" animBg="1"/>
      <p:bldP spid="12" grpId="0" animBg="1"/>
      <p:bldP spid="13" grpId="0" animBg="1"/>
      <p:bldP spid="14" grpId="0" animBg="1"/>
      <p:bldP spid="15" grpId="0" build="p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81000"/>
            <a:ext cx="3581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মূল্যায়ন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400" y="1570738"/>
                <a:ext cx="6781800" cy="116801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১। ৯৯৯৯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কোন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বীজগণিতীয়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রাশির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শততম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পদ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ক)  ৯৯ক+১   খ)  ৯৯ক- ১    গ)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ক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২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+১       ঘ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ক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২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-১ 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70738"/>
                <a:ext cx="6781800" cy="11680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2667000"/>
                <a:ext cx="6781800" cy="10141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২। ক’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সংখ্যক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ক্রমিক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স্বাভাবিক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বিজোর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সংখ্যার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যোগফল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কত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Kalpurush" pitchFamily="2" charset="0"/>
                    <a:cs typeface="Kalpurush" pitchFamily="2" charset="0"/>
                  </a:rPr>
                  <a:t>ক)  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ক   </a:t>
                </a:r>
                <a:r>
                  <a:rPr lang="en-US" sz="2000" dirty="0">
                    <a:latin typeface="Kalpurush" pitchFamily="2" charset="0"/>
                    <a:cs typeface="Kalpurush" pitchFamily="2" charset="0"/>
                  </a:rPr>
                  <a:t>খ)  ২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ক- </a:t>
                </a:r>
                <a:r>
                  <a:rPr lang="en-US" sz="2000" dirty="0">
                    <a:latin typeface="Kalpurush" pitchFamily="2" charset="0"/>
                    <a:cs typeface="Kalpurush" pitchFamily="2" charset="0"/>
                  </a:rPr>
                  <a:t>১    গ)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ক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২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     </a:t>
                </a:r>
                <a:r>
                  <a:rPr lang="en-US" sz="2000" dirty="0">
                    <a:latin typeface="Kalpurush" pitchFamily="2" charset="0"/>
                    <a:cs typeface="Kalpurush" pitchFamily="2" charset="0"/>
                  </a:rPr>
                  <a:t>ঘ)  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২ক+১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67000"/>
                <a:ext cx="6781800" cy="1014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3681124"/>
            <a:ext cx="67818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৩।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কোন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ফলাফলটি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৯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দ্বারা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বিভাজ্য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সংখ্যা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Kalpurush" pitchFamily="2" charset="0"/>
                <a:cs typeface="Kalpurush" pitchFamily="2" charset="0"/>
              </a:rPr>
              <a:t>ক)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৫২+২৫  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খ) 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৫২৫+৭২৫   গ)  ৪১২+২৩৪  ঘ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) )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৭৫-৫৭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696787"/>
            <a:ext cx="6781800" cy="1323439"/>
          </a:xfrm>
          <a:prstGeom prst="rect">
            <a:avLst/>
          </a:prstGeom>
          <a:solidFill>
            <a:schemeClr val="accent3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Kalpurush" pitchFamily="2" charset="0"/>
                <a:cs typeface="Kalpurush" pitchFamily="2" charset="0"/>
              </a:rPr>
              <a:t>৪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। ১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১০০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কতটি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সংখ্যাকে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বর্গের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যোগফল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আকারে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প্রকাশ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?</a:t>
            </a:r>
          </a:p>
          <a:p>
            <a:r>
              <a:rPr lang="en-US" sz="2000" dirty="0">
                <a:latin typeface="Kalpurush" pitchFamily="2" charset="0"/>
                <a:cs typeface="Kalpurush" pitchFamily="2" charset="0"/>
              </a:rPr>
              <a:t>ক) 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১০টি   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খ) 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২০টি    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গ)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৩৫টি   ঘ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) 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৫০টি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2154744"/>
            <a:ext cx="1447800" cy="4360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13300" y="4163555"/>
            <a:ext cx="1447800" cy="4360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05100" y="3111500"/>
            <a:ext cx="1447800" cy="4360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95600" y="5571470"/>
            <a:ext cx="1028700" cy="4360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362201" y="533400"/>
            <a:ext cx="4419600" cy="103327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শিক্ষক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পরিচিতি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ea typeface="Cambria" pitchFamily="18" charset="0"/>
              <a:cs typeface="Kalpuru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209800"/>
            <a:ext cx="3438144" cy="3429000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457200" y="2057400"/>
            <a:ext cx="4953000" cy="3962400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মোঃ আবদুল মতিন </a:t>
            </a:r>
          </a:p>
          <a:p>
            <a:pPr algn="ctr"/>
            <a:r>
              <a:rPr lang="bn-BD" sz="24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সহকারী শিক্ষক (গণিত) </a:t>
            </a:r>
          </a:p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হালিশহর হাউজিং এস্টেট উচ্চ বিদ্যালয়</a:t>
            </a:r>
          </a:p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চট্টগ্রাম 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01716</a:t>
            </a:r>
            <a:r>
              <a:rPr lang="bn-BD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en-US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738704</a:t>
            </a:r>
            <a:endParaRPr lang="en-US" sz="24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0410" y="533400"/>
            <a:ext cx="3260405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373425" y="1714500"/>
            <a:ext cx="6041735" cy="1219200"/>
            <a:chOff x="152400" y="838200"/>
            <a:chExt cx="6477000" cy="12192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" name="Group 9"/>
            <p:cNvGrpSpPr/>
            <p:nvPr/>
          </p:nvGrpSpPr>
          <p:grpSpPr>
            <a:xfrm>
              <a:off x="1676400" y="914400"/>
              <a:ext cx="2106370" cy="1143000"/>
              <a:chOff x="609600" y="1447800"/>
              <a:chExt cx="2106370" cy="1143000"/>
            </a:xfrm>
            <a:grpFill/>
          </p:grpSpPr>
          <p:sp>
            <p:nvSpPr>
              <p:cNvPr id="11" name="Isosceles Triangle 10"/>
              <p:cNvSpPr/>
              <p:nvPr/>
            </p:nvSpPr>
            <p:spPr>
              <a:xfrm>
                <a:off x="609600" y="1447800"/>
                <a:ext cx="1371600" cy="1143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Merge 11"/>
              <p:cNvSpPr/>
              <p:nvPr/>
            </p:nvSpPr>
            <p:spPr>
              <a:xfrm>
                <a:off x="1268170" y="1447800"/>
                <a:ext cx="1447800" cy="1143000"/>
              </a:xfrm>
              <a:prstGeom prst="flowChartMer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52400" y="838200"/>
              <a:ext cx="1371600" cy="12192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3581400" y="914400"/>
              <a:ext cx="3048000" cy="1143000"/>
              <a:chOff x="4343400" y="1371600"/>
              <a:chExt cx="3048000" cy="1143000"/>
            </a:xfrm>
            <a:grpFill/>
          </p:grpSpPr>
          <p:sp>
            <p:nvSpPr>
              <p:cNvPr id="8" name="Isosceles Triangle 7"/>
              <p:cNvSpPr/>
              <p:nvPr/>
            </p:nvSpPr>
            <p:spPr>
              <a:xfrm>
                <a:off x="4343400" y="1371600"/>
                <a:ext cx="1524000" cy="1143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Merge 8"/>
              <p:cNvSpPr/>
              <p:nvPr/>
            </p:nvSpPr>
            <p:spPr>
              <a:xfrm>
                <a:off x="5105400" y="1371600"/>
                <a:ext cx="1524000" cy="1143000"/>
              </a:xfrm>
              <a:prstGeom prst="flowChartMer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5791200" y="1371600"/>
                <a:ext cx="1600200" cy="11430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75000" y="31358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১ম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676" y="31358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২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3576" y="31358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৩য়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3425" y="3962400"/>
            <a:ext cx="7084775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ক.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চতুর্থ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চিত্রে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দিয়াশলাইয়ের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কাঠির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সংখ্যা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খ.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প্যাটার্নটির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পরবর্তী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সংখ্যাটি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কীভাবে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করবে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ব্যাখ্যা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bn-BD" sz="24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গ.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শততম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প্যাটার্ন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তৈরিতে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কতগুলো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দিয়াশলাইয়ের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কাঠির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bn-BD" sz="24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প্রয়োজন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Flowchart: Multidocument 4"/>
          <p:cNvSpPr/>
          <p:nvPr/>
        </p:nvSpPr>
        <p:spPr>
          <a:xfrm>
            <a:off x="1219199" y="3048000"/>
            <a:ext cx="6705600" cy="266700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ধন্যবাদ </a:t>
            </a:r>
            <a:endParaRPr lang="en-US" sz="9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311400" y="331197"/>
            <a:ext cx="3556000" cy="9906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BottomLeft">
              <a:rot lat="1800000" lon="0" rev="0"/>
            </a:camera>
            <a:lightRig rig="balanced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28600" y="2133600"/>
            <a:ext cx="4114800" cy="31242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অষ্টম শ্রেণি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সাধারণ গণিত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অধ্যায়ঃ প্রথম অধ্যায় 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 শিরোনামঃ প্যাটার্ন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50" name="Picture 2" descr="C:\Users\Dell\AppData\Local\Microsoft\Windows\INetCache\IE\EZ1ADGXU\61de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11" y="317342"/>
            <a:ext cx="3480571" cy="34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AppData\Local\Microsoft\Windows\INetCache\IE\N0Z1AJNY\7tW63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81000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4800" y="457200"/>
            <a:ext cx="4572000" cy="1143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নিচের চিত্রগুলো লক্ষ্য করঃ </a:t>
            </a:r>
            <a:endParaRPr lang="en-US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076" name="Picture 4" descr="C:\Users\Dell\AppData\Local\Microsoft\Windows\INetCache\IE\HYCOYMG3\screen-shot-2015-12-07-at-11-26-00-a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77469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AppData\Local\Microsoft\Windows\INetCache\IE\N0Z1AJNY\staircase-300x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1" y="4440382"/>
            <a:ext cx="4631399" cy="188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l\AppData\Local\Microsoft\Windows\INetCache\IE\86OLU6JJ\colors-154048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81300"/>
            <a:ext cx="3252138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600200" y="2362200"/>
            <a:ext cx="5181600" cy="238298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আজকের পাঠ 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প্যাটার্ন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9281341"/>
              </p:ext>
            </p:extLst>
          </p:nvPr>
        </p:nvGraphicFramePr>
        <p:xfrm>
          <a:off x="381000" y="381000"/>
          <a:ext cx="8610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Predefined Process 3"/>
          <p:cNvSpPr/>
          <p:nvPr/>
        </p:nvSpPr>
        <p:spPr>
          <a:xfrm>
            <a:off x="2514600" y="304800"/>
            <a:ext cx="3886200" cy="838200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শিখনফল </a:t>
            </a:r>
            <a:endParaRPr lang="en-US" sz="4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5026F-BCE2-4149-9B09-A8C9F7F3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115026F-BCE2-4149-9B09-A8C9F7F3C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44CA50-F911-4594-82E7-128D0C604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D44CA50-F911-4594-82E7-128D0C604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1AF23-7CAD-4B6F-BC2D-164C6E004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AF1AF23-7CAD-4B6F-BC2D-164C6E004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92BA6-77C0-41FD-B48D-E315987C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3D92BA6-77C0-41FD-B48D-E315987CA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6B099-0135-4FC4-AF3F-17CB6D0B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456B099-0135-4FC4-AF3F-17CB6D0B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1B7CA-53B2-4DD5-B370-490A5789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381B7CA-53B2-4DD5-B370-490A57894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C33E96-D8A9-4E20-8931-D4501F856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68C33E96-D8A9-4E20-8931-D4501F856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CD70E3-B505-434F-BF98-AE68B4B79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DCD70E3-B505-434F-BF98-AE68B4B79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C37571-85E1-48FA-ADCD-C83A316C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1C37571-85E1-48FA-ADCD-C83A316C9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0C0CAD-B11A-4FB5-BDBC-4D218C220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30C0CAD-B11A-4FB5-BDBC-4D218C220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228600"/>
            <a:ext cx="88392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895" y="4155183"/>
            <a:ext cx="350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প্যাটার্নটির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১ম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=২, </a:t>
            </a:r>
            <a:endParaRPr lang="bn-BD" sz="24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প্যাটার্নটির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২য়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= ৪</a:t>
            </a: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প্যাটার্নটির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৩য়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=৬, </a:t>
            </a:r>
            <a:endParaRPr lang="bn-BD" sz="24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প্যাটার্নটির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৪র্থ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=৮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8247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প্যাটার্নঃ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বাস্তব জগতে কোনো বস্তু উপাদান বা ঘটনা যদি কোনো সুনির্দিষ্ট নিয়ম মেনে চলে তবে তাকে ঐ বস্তু উপাদান বা ঘটনার প্যাটার্ন বলে।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9272"/>
            <a:ext cx="1143000" cy="76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6" y="381000"/>
            <a:ext cx="1447799" cy="7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4"/>
            <a:ext cx="12192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71" y="381000"/>
            <a:ext cx="1227729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39" y="388623"/>
            <a:ext cx="1098761" cy="7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9272"/>
            <a:ext cx="1371601" cy="74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02183" y="4322051"/>
            <a:ext cx="563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Kalpurush" pitchFamily="2" charset="0"/>
                <a:cs typeface="Kalpurush" pitchFamily="2" charset="0"/>
              </a:rPr>
              <a:t>প্যাটার্নটির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dirty="0" smtClean="0">
                <a:latin typeface="Kalpurush" pitchFamily="2" charset="0"/>
                <a:cs typeface="Kalpurush" pitchFamily="2" charset="0"/>
              </a:rPr>
              <a:t>,</a:t>
            </a:r>
          </a:p>
          <a:p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১ম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ও ২য়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পদের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পার্থক্য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=৪-২=২</a:t>
            </a:r>
          </a:p>
          <a:p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২য়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ও ৩য়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পদের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পার্থক্য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=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৬-৪=২</a:t>
            </a:r>
            <a:endParaRPr lang="bn-BD" sz="2000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৩য়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পদ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ও ৪র্থ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পদের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পার্থক্য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=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৮-৬=২</a:t>
            </a:r>
            <a:endParaRPr lang="bn-BD" sz="2000" dirty="0" smtClean="0">
              <a:latin typeface="Kalpurush" pitchFamily="2" charset="0"/>
              <a:cs typeface="Kalpurush" pitchFamily="2" charset="0"/>
            </a:endParaRPr>
          </a:p>
          <a:p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262" y="3200400"/>
            <a:ext cx="6702938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চিত্রে,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 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৪ 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৬ 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৮ 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85455" y="685800"/>
            <a:ext cx="4572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63470" y="655879"/>
            <a:ext cx="457201" cy="323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671456" y="5734230"/>
            <a:ext cx="5015345" cy="5967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প্রতিবার পার্থক্য ২ করে বাড়ছে।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54265" y="838200"/>
            <a:ext cx="6041735" cy="1219200"/>
            <a:chOff x="152400" y="838200"/>
            <a:chExt cx="6477000" cy="12192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" name="Group 9"/>
            <p:cNvGrpSpPr/>
            <p:nvPr/>
          </p:nvGrpSpPr>
          <p:grpSpPr>
            <a:xfrm>
              <a:off x="1676400" y="914400"/>
              <a:ext cx="2133600" cy="1143000"/>
              <a:chOff x="609600" y="1447800"/>
              <a:chExt cx="2133600" cy="1143000"/>
            </a:xfrm>
            <a:grpFill/>
          </p:grpSpPr>
          <p:sp>
            <p:nvSpPr>
              <p:cNvPr id="11" name="Isosceles Triangle 10"/>
              <p:cNvSpPr/>
              <p:nvPr/>
            </p:nvSpPr>
            <p:spPr>
              <a:xfrm>
                <a:off x="609600" y="1447800"/>
                <a:ext cx="1371600" cy="1143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Merge 11"/>
              <p:cNvSpPr/>
              <p:nvPr/>
            </p:nvSpPr>
            <p:spPr>
              <a:xfrm>
                <a:off x="1295400" y="1447800"/>
                <a:ext cx="1447800" cy="1143000"/>
              </a:xfrm>
              <a:prstGeom prst="flowChartMer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52400" y="838200"/>
              <a:ext cx="1371600" cy="12192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3581400" y="914400"/>
              <a:ext cx="3048000" cy="1143000"/>
              <a:chOff x="4343400" y="1371600"/>
              <a:chExt cx="3048000" cy="1143000"/>
            </a:xfrm>
            <a:grpFill/>
          </p:grpSpPr>
          <p:sp>
            <p:nvSpPr>
              <p:cNvPr id="8" name="Isosceles Triangle 7"/>
              <p:cNvSpPr/>
              <p:nvPr/>
            </p:nvSpPr>
            <p:spPr>
              <a:xfrm>
                <a:off x="4343400" y="1371600"/>
                <a:ext cx="1524000" cy="1143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Merge 8"/>
              <p:cNvSpPr/>
              <p:nvPr/>
            </p:nvSpPr>
            <p:spPr>
              <a:xfrm>
                <a:off x="5105400" y="1371600"/>
                <a:ext cx="1524000" cy="1143000"/>
              </a:xfrm>
              <a:prstGeom prst="flowChartMer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5791200" y="1371600"/>
                <a:ext cx="1600200" cy="11430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24"/>
          <p:cNvGrpSpPr/>
          <p:nvPr/>
        </p:nvGrpSpPr>
        <p:grpSpPr>
          <a:xfrm>
            <a:off x="5943599" y="1008797"/>
            <a:ext cx="2786565" cy="830997"/>
            <a:chOff x="6477000" y="838200"/>
            <a:chExt cx="2410003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7399638" y="838200"/>
              <a:ext cx="1487365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জ্যামিতিক</a:t>
              </a:r>
              <a:r>
                <a:rPr lang="en-US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প্যাটা</a:t>
              </a:r>
              <a:r>
                <a:rPr lang="bn-BD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র্ন </a:t>
              </a:r>
              <a:endParaRPr lang="en-US" sz="24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7" name="Notched Right Arrow 16"/>
            <p:cNvSpPr/>
            <p:nvPr/>
          </p:nvSpPr>
          <p:spPr>
            <a:xfrm>
              <a:off x="6477000" y="1066800"/>
              <a:ext cx="838200" cy="484632"/>
            </a:xfrm>
            <a:prstGeom prst="notched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:\Users\Dell\AppData\Local\Microsoft\Windows\INetCache\IE\N0Z1AJNY\staircase-300x98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/>
        </p:blipFill>
        <p:spPr bwMode="auto">
          <a:xfrm>
            <a:off x="138544" y="4280779"/>
            <a:ext cx="5848350" cy="133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24"/>
          <p:cNvGrpSpPr/>
          <p:nvPr/>
        </p:nvGrpSpPr>
        <p:grpSpPr>
          <a:xfrm>
            <a:off x="6082144" y="4544018"/>
            <a:ext cx="2786565" cy="830997"/>
            <a:chOff x="6477000" y="838200"/>
            <a:chExt cx="2410003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7399638" y="838200"/>
              <a:ext cx="1487365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জ্যামিতিক</a:t>
              </a:r>
              <a:r>
                <a:rPr lang="en-US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প্যাটার্</a:t>
              </a:r>
              <a:r>
                <a:rPr lang="bn-BD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ন </a:t>
              </a:r>
              <a:endParaRPr lang="en-US" sz="24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40" name="Notched Right Arrow 39"/>
            <p:cNvSpPr/>
            <p:nvPr/>
          </p:nvSpPr>
          <p:spPr>
            <a:xfrm>
              <a:off x="6477000" y="1066800"/>
              <a:ext cx="838200" cy="484632"/>
            </a:xfrm>
            <a:prstGeom prst="notched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34797" y="230832"/>
            <a:ext cx="419729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জ্যামিতিক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প্যাটার্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 </a:t>
            </a:r>
            <a:endParaRPr lang="en-US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4385" y="2211710"/>
            <a:ext cx="199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কাঠি সংখ্যা 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262117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৩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63452" y="262117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৫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33444" y="262117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৭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47" name="Straight Connector 46"/>
          <p:cNvCxnSpPr>
            <a:stCxn id="6" idx="2"/>
            <a:endCxn id="6" idx="0"/>
          </p:cNvCxnSpPr>
          <p:nvPr/>
        </p:nvCxnSpPr>
        <p:spPr>
          <a:xfrm flipV="1">
            <a:off x="54265" y="838200"/>
            <a:ext cx="639713" cy="1219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4"/>
          </p:cNvCxnSpPr>
          <p:nvPr/>
        </p:nvCxnSpPr>
        <p:spPr>
          <a:xfrm flipV="1">
            <a:off x="2755277" y="894950"/>
            <a:ext cx="682178" cy="1162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979587" y="910137"/>
            <a:ext cx="694829" cy="11472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484929" y="914400"/>
            <a:ext cx="630634" cy="11749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0" idx="2"/>
          </p:cNvCxnSpPr>
          <p:nvPr/>
        </p:nvCxnSpPr>
        <p:spPr>
          <a:xfrm>
            <a:off x="3262766" y="2057400"/>
            <a:ext cx="13405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632851" y="914400"/>
            <a:ext cx="675252" cy="1143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8" idx="2"/>
          </p:cNvCxnSpPr>
          <p:nvPr/>
        </p:nvCxnSpPr>
        <p:spPr>
          <a:xfrm flipV="1">
            <a:off x="3252831" y="914400"/>
            <a:ext cx="710792" cy="1143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57172" y="2057400"/>
            <a:ext cx="13405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0" idx="4"/>
          </p:cNvCxnSpPr>
          <p:nvPr/>
        </p:nvCxnSpPr>
        <p:spPr>
          <a:xfrm>
            <a:off x="4632851" y="2057400"/>
            <a:ext cx="146314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50980" y="907473"/>
            <a:ext cx="13405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127457" y="914400"/>
            <a:ext cx="13405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1" idx="4"/>
          </p:cNvCxnSpPr>
          <p:nvPr/>
        </p:nvCxnSpPr>
        <p:spPr>
          <a:xfrm flipH="1" flipV="1">
            <a:off x="2130624" y="921299"/>
            <a:ext cx="624653" cy="113610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364425" y="907473"/>
            <a:ext cx="715613" cy="11680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" idx="4"/>
          </p:cNvCxnSpPr>
          <p:nvPr/>
        </p:nvCxnSpPr>
        <p:spPr>
          <a:xfrm flipH="1" flipV="1">
            <a:off x="693979" y="857592"/>
            <a:ext cx="639712" cy="11998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" idx="4"/>
          </p:cNvCxnSpPr>
          <p:nvPr/>
        </p:nvCxnSpPr>
        <p:spPr>
          <a:xfrm>
            <a:off x="54265" y="2057400"/>
            <a:ext cx="127942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609600" y="3144392"/>
            <a:ext cx="5015345" cy="59678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প্রতিবার পার্থক্য ২ করে বাড়ছে।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105" name="TextBox 4104"/>
          <p:cNvSpPr txBox="1"/>
          <p:nvPr/>
        </p:nvSpPr>
        <p:spPr>
          <a:xfrm>
            <a:off x="228599" y="3755460"/>
            <a:ext cx="173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অনুরুপভাবে,  </a:t>
            </a:r>
            <a:endParaRPr lang="en-US" sz="2400" b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106" name="TextBox 4105"/>
          <p:cNvSpPr txBox="1"/>
          <p:nvPr/>
        </p:nvSpPr>
        <p:spPr>
          <a:xfrm>
            <a:off x="1975971" y="5753160"/>
            <a:ext cx="265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চতুর্ভুজ সংখ্যা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107" name="TextBox 4106"/>
          <p:cNvSpPr txBox="1"/>
          <p:nvPr/>
        </p:nvSpPr>
        <p:spPr>
          <a:xfrm>
            <a:off x="228600" y="6153270"/>
            <a:ext cx="57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 	     ৩ 		৬ 	              ১০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5" grpId="0"/>
      <p:bldP spid="46" grpId="0"/>
      <p:bldP spid="79" grpId="0" animBg="1"/>
      <p:bldP spid="4105" grpId="0"/>
      <p:bldP spid="4106" grpId="0"/>
      <p:bldP spid="4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4100" y="228600"/>
            <a:ext cx="34671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একক কাজ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122" name="Picture 2" descr="C:\Users\Dell\AppData\Local\Microsoft\Windows\INetCache\IE\HYCOYMG3\screen-shot-2015-12-07-at-11-26-00-a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1372"/>
            <a:ext cx="6172201" cy="19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390900"/>
            <a:ext cx="579120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জ্যামিতিক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চিত্রটি হতে প্যাটার্নটি নির্ণয়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ক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রে তার পরবর্তী দুটি সংখ্যা নির্ণয় কর।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4800" y="4546600"/>
            <a:ext cx="1295400" cy="7620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51000" y="4696767"/>
                <a:ext cx="5892800" cy="16303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প্যাটার্নটি হলঃ ৪, ৯, ১৬, 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… … … </a:t>
                </a:r>
                <a:endParaRPr lang="bn-BD" sz="24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এখানে, প্রতিবার পার্থক্য ২ করে বাড়ছে।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৪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র্থ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সংখ্যাটি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১৬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d>
                      <m:dPr>
                        <m:ctrlPr>
                          <a:rPr lang="bn-BD" sz="24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৭</m:t>
                        </m:r>
                        <m:r>
                          <a:rPr lang="bn-BD" sz="24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২</m:t>
                        </m:r>
                      </m:e>
                    </m:d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১৬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৯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২৫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∴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৫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ম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সংখ্যাটি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২৫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+</m:t>
                      </m:r>
                      <m:d>
                        <m:dPr>
                          <m:ctrlPr>
                            <a:rPr lang="bn-BD" sz="2400" i="1">
                              <a:latin typeface="Cambria Math"/>
                              <a:ea typeface="Cambria Math"/>
                              <a:cs typeface="Kalpurush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ea typeface="Cambria Math"/>
                              <a:cs typeface="Kalpurush" pitchFamily="2" charset="0"/>
                            </a:rPr>
                            <m:t>৯</m:t>
                          </m:r>
                          <m:r>
                            <a:rPr lang="bn-BD" sz="2400" i="1">
                              <a:latin typeface="Cambria Math"/>
                              <a:ea typeface="Cambria Math"/>
                              <a:cs typeface="Kalpurush" pitchFamily="2" charset="0"/>
                            </a:rPr>
                            <m:t>+</m:t>
                          </m:r>
                          <m:r>
                            <a:rPr lang="bn-BD" sz="2400" i="1">
                              <a:latin typeface="Cambria Math"/>
                              <a:ea typeface="Cambria Math"/>
                              <a:cs typeface="Kalpurush" pitchFamily="2" charset="0"/>
                            </a:rPr>
                            <m:t>২</m:t>
                          </m:r>
                        </m:e>
                      </m:d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২৫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+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১১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৩৬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bn-BD" sz="2400" dirty="0">
                  <a:latin typeface="Kalpurush" pitchFamily="2" charset="0"/>
                  <a:ea typeface="Cambria Math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4696767"/>
                <a:ext cx="5892800" cy="1630318"/>
              </a:xfrm>
              <a:prstGeom prst="rect">
                <a:avLst/>
              </a:prstGeom>
              <a:blipFill rotWithShape="1">
                <a:blip r:embed="rId3"/>
                <a:stretch>
                  <a:fillRect l="-1655" t="-2985" r="-310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7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4100" y="228600"/>
            <a:ext cx="34671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মৌলিক সংখ্যা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মৌলিক সংখ্যাঃ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১ থেকে বড় যেসকল সংখ্যার ১ ও ঐ সংখ্যাটি ছাড়া অন্য কোনো গুণনীয়ক নেই সেসকল সংখ্যাকে মৌলিক সংখা বলে। </a:t>
            </a:r>
          </a:p>
          <a:p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যেমনঃ ২, ৩, ৫, ৭, ১১, ১৩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…….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1162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ইরাটোস্থিনিস ছাঁকনির সাহায্যে মৌলিক সংখ্যা নির্ণয় করা যায়।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সবচেয়ে ছোট এবং একমাত্র জোড় মৌলিক সংখ্যা ২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 থেকে ১০০ পর্যন্ত মৌলিক সংখ্যা ২৫টি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356100"/>
            <a:ext cx="40386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প্রতি দশকে মৌলিক সংখ্যাঃ </a:t>
            </a:r>
          </a:p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৪ ৪ ২ ২ ৩ ২ ২ ৩ ২ ১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1073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64</cp:revision>
  <dcterms:created xsi:type="dcterms:W3CDTF">2021-03-23T15:19:46Z</dcterms:created>
  <dcterms:modified xsi:type="dcterms:W3CDTF">2021-04-08T07:23:54Z</dcterms:modified>
</cp:coreProperties>
</file>