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74" r:id="rId3"/>
    <p:sldId id="275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6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8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2BD6E-503A-4856-A048-912F8599837F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91A6A-5F1E-402D-8988-F5E6A9D44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95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91A6A-5F1E-402D-8988-F5E6A9D44F6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80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CF19-661C-4A10-B9F2-71AB5AFD59DD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746C-19D0-4B27-B493-B221ECD22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69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CF19-661C-4A10-B9F2-71AB5AFD59DD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746C-19D0-4B27-B493-B221ECD22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15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CF19-661C-4A10-B9F2-71AB5AFD59DD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746C-19D0-4B27-B493-B221ECD22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83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CF19-661C-4A10-B9F2-71AB5AFD59DD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746C-19D0-4B27-B493-B221ECD22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63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CF19-661C-4A10-B9F2-71AB5AFD59DD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746C-19D0-4B27-B493-B221ECD22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7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CF19-661C-4A10-B9F2-71AB5AFD59DD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746C-19D0-4B27-B493-B221ECD22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45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CF19-661C-4A10-B9F2-71AB5AFD59DD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746C-19D0-4B27-B493-B221ECD22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53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CF19-661C-4A10-B9F2-71AB5AFD59DD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746C-19D0-4B27-B493-B221ECD22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0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CF19-661C-4A10-B9F2-71AB5AFD59DD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746C-19D0-4B27-B493-B221ECD22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34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CF19-661C-4A10-B9F2-71AB5AFD59DD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746C-19D0-4B27-B493-B221ECD22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01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CF19-661C-4A10-B9F2-71AB5AFD59DD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746C-19D0-4B27-B493-B221ECD22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2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CCF19-661C-4A10-B9F2-71AB5AFD59DD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4746C-19D0-4B27-B493-B221ECD22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7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4798" y="502355"/>
            <a:ext cx="8225837" cy="6169378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216482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ss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1" y="1371600"/>
            <a:ext cx="6263639" cy="4985392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200400" y="381000"/>
            <a:ext cx="51054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শিক্ষকের আদর্শ পাঠ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43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0778" y="18626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শিক্ষকের আদর্শ পাঠ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990601"/>
            <a:ext cx="4114800" cy="555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3181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762001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যুক্তবর্ন সহযোগে শব্দ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1981200"/>
            <a:ext cx="6705600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জিজ্ঞেস, রাজ্য, মিষ্টি, গল্প,জঙ্গল, সুন্দর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23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09601"/>
            <a:ext cx="7162800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>
                <a:latin typeface="NikoshBAN" pitchFamily="2" charset="0"/>
                <a:cs typeface="NikoshBAN" pitchFamily="2" charset="0"/>
              </a:rPr>
              <a:t>যুক্তবর্ন ভেঙ্গ লিখি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1828800"/>
            <a:ext cx="7010400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জিজ্ঞেস   জ্ঞ = জ + ঞ</a:t>
            </a:r>
          </a:p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রাজ্য      জ্য =জ+য-ফলা </a:t>
            </a:r>
          </a:p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মিষ্টি       ষ্ট =ষ +ট</a:t>
            </a:r>
          </a:p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গল্প         ল্প=ল+প  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87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7178" y="301979"/>
            <a:ext cx="6324600" cy="83099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4133" y="1634068"/>
            <a:ext cx="8551333" cy="424731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যুক্ত্রবর্ন ভেঙ্গে লিখ।</a:t>
            </a:r>
          </a:p>
          <a:p>
            <a:r>
              <a:rPr lang="bn-BD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 দলঃ ন্য,ন্ত, ন্দ</a:t>
            </a:r>
          </a:p>
          <a:p>
            <a:r>
              <a:rPr lang="bn-BD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 দলঃ ষ্ট,জ্ঞ</a:t>
            </a:r>
          </a:p>
          <a:p>
            <a:r>
              <a:rPr lang="bn-BD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 দলঃ রাজার কয়টি কন্যা ছিল?তাদের নাম কী?</a:t>
            </a:r>
            <a:endParaRPr lang="en-US" sz="5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83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304801"/>
            <a:ext cx="4953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শিক্ষার্থীর নিরব পাঠ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023" y="1306689"/>
            <a:ext cx="3981450" cy="51102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857" y="1205089"/>
            <a:ext cx="6284093" cy="533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3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4290" y="719669"/>
            <a:ext cx="7010400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6889" y="2133600"/>
            <a:ext cx="9843911" cy="28623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যুক্ত্রবর্</a:t>
            </a:r>
            <a:r>
              <a:rPr lang="bn-IN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ভেঙ্গে </a:t>
            </a:r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bn-IN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bn-BD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জ্য,স্থ</a:t>
            </a:r>
            <a:r>
              <a:rPr lang="bn-BD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ষ্ট</a:t>
            </a:r>
          </a:p>
          <a:p>
            <a:r>
              <a:rPr lang="bn-BD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২। রাজা রানির দিন কেমন কাটছিল?</a:t>
            </a:r>
          </a:p>
        </p:txBody>
      </p:sp>
    </p:spTree>
    <p:extLst>
      <p:ext uri="{BB962C8B-B14F-4D97-AF65-F5344CB8AC3E}">
        <p14:creationId xmlns:p14="http://schemas.microsoft.com/office/powerpoint/2010/main" val="52414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5778" y="508000"/>
            <a:ext cx="5655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নেচের প্রশ্নগুলোর উত্তর দাওঃ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7867" y="1512711"/>
            <a:ext cx="101035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রাজার  প্রথম কন্যার নাম কী?</a:t>
            </a:r>
          </a:p>
          <a:p>
            <a:r>
              <a:rPr lang="bn-IN" sz="7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রাজা কী প্রশ্ন করলেন?</a:t>
            </a:r>
          </a:p>
          <a:p>
            <a:r>
              <a:rPr lang="bn-IN" sz="7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বকুল কার মতো ভালো বাসে?</a:t>
            </a:r>
            <a:endParaRPr lang="en-US" sz="7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60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971" y="0"/>
            <a:ext cx="12434216" cy="755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066801"/>
            <a:ext cx="7772400" cy="1470025"/>
          </a:xfrm>
        </p:spPr>
        <p:txBody>
          <a:bodyPr>
            <a:noAutofit/>
          </a:bodyPr>
          <a:lstStyle/>
          <a:p>
            <a:r>
              <a:rPr lang="en-US" sz="13800" dirty="0">
                <a:solidFill>
                  <a:srgbClr val="F00D84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</a:p>
        </p:txBody>
      </p:sp>
      <p:sp>
        <p:nvSpPr>
          <p:cNvPr id="6" name="Rectangle 5"/>
          <p:cNvSpPr/>
          <p:nvPr/>
        </p:nvSpPr>
        <p:spPr>
          <a:xfrm>
            <a:off x="3125501" y="2057400"/>
            <a:ext cx="5867400" cy="36576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মুহাঃগোলাম নবী</a:t>
            </a:r>
          </a:p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 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bn-IN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মেদপুর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প্রাথমিক বিদ্যালয়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শৈলকপা,ঝিনাইদহ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79877">
            <a:off x="2369078" y="3142011"/>
            <a:ext cx="1514475" cy="57944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79969" flipH="1">
            <a:off x="8389521" y="3088731"/>
            <a:ext cx="1514475" cy="56805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09" y="457200"/>
            <a:ext cx="465944" cy="51493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4" y="1165226"/>
            <a:ext cx="2607391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96316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C:\Users\US\Desktop\picture of content\lotus-1205631__340.webp"/>
          <p:cNvSpPr>
            <a:spLocks noChangeAspect="1" noChangeArrowheads="1"/>
          </p:cNvSpPr>
          <p:nvPr/>
        </p:nvSpPr>
        <p:spPr bwMode="auto">
          <a:xfrm>
            <a:off x="1340095" y="207218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5-Point Star 1"/>
          <p:cNvSpPr/>
          <p:nvPr/>
        </p:nvSpPr>
        <p:spPr>
          <a:xfrm>
            <a:off x="11798104" y="4192607"/>
            <a:ext cx="393895" cy="389032"/>
          </a:xfrm>
          <a:prstGeom prst="star5">
            <a:avLst/>
          </a:prstGeom>
          <a:solidFill>
            <a:srgbClr val="29AA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11798105" y="3553673"/>
            <a:ext cx="393895" cy="389032"/>
          </a:xfrm>
          <a:prstGeom prst="star5">
            <a:avLst/>
          </a:prstGeom>
          <a:solidFill>
            <a:srgbClr val="29AA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1832303" y="2809282"/>
            <a:ext cx="393895" cy="389032"/>
          </a:xfrm>
          <a:prstGeom prst="star5">
            <a:avLst/>
          </a:prstGeom>
          <a:solidFill>
            <a:srgbClr val="29AA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11805138" y="2133599"/>
            <a:ext cx="393895" cy="389032"/>
          </a:xfrm>
          <a:prstGeom prst="star5">
            <a:avLst/>
          </a:prstGeom>
          <a:solidFill>
            <a:srgbClr val="29AA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0" y="4060995"/>
            <a:ext cx="393895" cy="389032"/>
          </a:xfrm>
          <a:prstGeom prst="star5">
            <a:avLst/>
          </a:prstGeom>
          <a:solidFill>
            <a:srgbClr val="AE5D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0" y="3448216"/>
            <a:ext cx="393895" cy="389032"/>
          </a:xfrm>
          <a:prstGeom prst="star5">
            <a:avLst/>
          </a:prstGeom>
          <a:solidFill>
            <a:srgbClr val="AE5D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0" y="2874565"/>
            <a:ext cx="393895" cy="389032"/>
          </a:xfrm>
          <a:prstGeom prst="star5">
            <a:avLst/>
          </a:prstGeom>
          <a:solidFill>
            <a:srgbClr val="AE5D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-3516" y="2182469"/>
            <a:ext cx="393895" cy="389032"/>
          </a:xfrm>
          <a:prstGeom prst="star5">
            <a:avLst/>
          </a:prstGeom>
          <a:solidFill>
            <a:srgbClr val="AE5D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4-Point Star 31"/>
          <p:cNvSpPr/>
          <p:nvPr/>
        </p:nvSpPr>
        <p:spPr>
          <a:xfrm>
            <a:off x="11699631" y="1496469"/>
            <a:ext cx="492369" cy="318520"/>
          </a:xfrm>
          <a:prstGeom prst="star4">
            <a:avLst/>
          </a:prstGeom>
          <a:solidFill>
            <a:srgbClr val="ED1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30" name="4-Point Star 29"/>
          <p:cNvSpPr/>
          <p:nvPr/>
        </p:nvSpPr>
        <p:spPr>
          <a:xfrm>
            <a:off x="11558953" y="130044"/>
            <a:ext cx="492369" cy="318520"/>
          </a:xfrm>
          <a:prstGeom prst="star4">
            <a:avLst/>
          </a:prstGeom>
          <a:solidFill>
            <a:srgbClr val="ED1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31" name="4-Point Star 30"/>
          <p:cNvSpPr/>
          <p:nvPr/>
        </p:nvSpPr>
        <p:spPr>
          <a:xfrm>
            <a:off x="11620467" y="767174"/>
            <a:ext cx="492369" cy="318520"/>
          </a:xfrm>
          <a:prstGeom prst="star4">
            <a:avLst/>
          </a:prstGeom>
          <a:solidFill>
            <a:srgbClr val="ED1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79877">
            <a:off x="2369078" y="3142011"/>
            <a:ext cx="1514475" cy="579449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79969" flipH="1">
            <a:off x="8395203" y="3260496"/>
            <a:ext cx="1514475" cy="56805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32925" y="154025"/>
            <a:ext cx="6266706" cy="47274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600" b="1" dirty="0">
                <a:solidFill>
                  <a:srgbClr val="438E2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</a:t>
            </a:r>
            <a:r>
              <a:rPr lang="bn-IN" sz="6600" b="1" dirty="0" smtClean="0">
                <a:solidFill>
                  <a:srgbClr val="438E2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চিতিঃ</a:t>
            </a:r>
            <a:endParaRPr lang="en-US" sz="6600" b="1" dirty="0" smtClean="0">
              <a:solidFill>
                <a:srgbClr val="438E2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bn-IN" sz="6600" b="1" dirty="0" smtClean="0">
                <a:solidFill>
                  <a:srgbClr val="438E2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  <a:endParaRPr lang="en-US" sz="6600" b="1" dirty="0" smtClean="0">
              <a:solidFill>
                <a:srgbClr val="438E2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600" b="1" dirty="0" err="1" smtClean="0">
                <a:solidFill>
                  <a:srgbClr val="438E2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6600" b="1" dirty="0" smtClean="0">
                <a:solidFill>
                  <a:srgbClr val="438E2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 smtClean="0">
                <a:solidFill>
                  <a:srgbClr val="438E2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 </a:t>
            </a:r>
            <a:r>
              <a:rPr lang="bn-IN" sz="5400" b="1" dirty="0" smtClean="0">
                <a:solidFill>
                  <a:srgbClr val="438E2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5400" b="1" dirty="0" smtClean="0">
                <a:solidFill>
                  <a:srgbClr val="438E2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5400" b="1" dirty="0" smtClean="0">
                <a:solidFill>
                  <a:srgbClr val="438E2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5400" b="1" dirty="0" smtClean="0">
                <a:solidFill>
                  <a:srgbClr val="438E2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5400" dirty="0" smtClean="0">
                <a:solidFill>
                  <a:srgbClr val="438E26"/>
                </a:solidFill>
                <a:latin typeface="NikoshBAN" pitchFamily="2" charset="0"/>
                <a:cs typeface="NikoshBAN" pitchFamily="2" charset="0"/>
              </a:rPr>
              <a:t>রাজাও</a:t>
            </a:r>
            <a:r>
              <a:rPr lang="en-US" sz="5400" dirty="0" err="1" smtClean="0">
                <a:solidFill>
                  <a:srgbClr val="438E26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5400" dirty="0" smtClean="0">
                <a:solidFill>
                  <a:srgbClr val="438E26"/>
                </a:solidFill>
                <a:latin typeface="NikoshBAN" pitchFamily="2" charset="0"/>
                <a:cs typeface="NikoshBAN" pitchFamily="2" charset="0"/>
              </a:rPr>
              <a:t> তিন</a:t>
            </a:r>
            <a:r>
              <a:rPr lang="bn-IN" sz="5400" dirty="0">
                <a:solidFill>
                  <a:srgbClr val="438E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solidFill>
                  <a:srgbClr val="438E26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IN" sz="5400" dirty="0" smtClean="0">
                <a:solidFill>
                  <a:srgbClr val="438E26"/>
                </a:solidFill>
                <a:latin typeface="NikoshBAN" pitchFamily="2" charset="0"/>
                <a:cs typeface="NikoshBAN" pitchFamily="2" charset="0"/>
              </a:rPr>
              <a:t>ন্যা</a:t>
            </a:r>
            <a:endParaRPr lang="en-US" sz="5400" dirty="0">
              <a:solidFill>
                <a:srgbClr val="438E26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600" b="1" dirty="0" smtClean="0">
                <a:solidFill>
                  <a:srgbClr val="438E2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6600" b="1" dirty="0" smtClean="0">
                <a:solidFill>
                  <a:srgbClr val="438E2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মিনিট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403" y="299884"/>
            <a:ext cx="465944" cy="51493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5569" y="767174"/>
            <a:ext cx="3050967" cy="41407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540190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533401"/>
            <a:ext cx="8001000" cy="66787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১.১.২ 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র্ণ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যুক্তবর</a:t>
            </a:r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্ণ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সহযোগে তৈরি শব্দ যুক্ত বাক্য শুনে স্পষ্ট ও শুদ্ধ ভাবে বলতে পারবে।</a:t>
            </a:r>
          </a:p>
          <a:p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১.৩.২ প্রশ্ন করতে ও উত্তর দিতে পারবে।</a:t>
            </a:r>
          </a:p>
          <a:p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১.৩.১যুক্তব্যঞ্জন ভেঙ্গে লিখতে পারবে।</a:t>
            </a:r>
          </a:p>
          <a:p>
            <a:endPara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98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6822" y="849489"/>
            <a:ext cx="8892822" cy="43396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3800" dirty="0" smtClean="0"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74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799" y="152400"/>
            <a:ext cx="6287911" cy="62729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70779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28600"/>
            <a:ext cx="6945238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2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219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228601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তোমরা ছবিতে কি দেখছো?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9178" y="874932"/>
            <a:ext cx="5353050" cy="4719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0" y="6019801"/>
            <a:ext cx="7010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উত্তরঃ রাজা রানি ও তার তিন মেয়ে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23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2192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533400"/>
            <a:ext cx="70866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2590801"/>
            <a:ext cx="7543800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রাজা ও তাঁর তিন কন্যা</a:t>
            </a:r>
            <a:endParaRPr lang="en-US" sz="8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47244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পাঠ্যাংশঃ (অনেক অনেক দিন...............দাও তাকে ।)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82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209</Words>
  <Application>Microsoft Office PowerPoint</Application>
  <PresentationFormat>Widescreen</PresentationFormat>
  <Paragraphs>43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উপস্থাপনায়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13</cp:revision>
  <dcterms:created xsi:type="dcterms:W3CDTF">2021-04-08T03:43:37Z</dcterms:created>
  <dcterms:modified xsi:type="dcterms:W3CDTF">2021-04-08T05:50:46Z</dcterms:modified>
</cp:coreProperties>
</file>