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3900-7E63-4CC5-A1C3-263C724DB984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B810-C880-4A75-B711-6278A1AAA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7617_380014372119706_197914252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52400" y="152401"/>
            <a:ext cx="86868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কুর্মিটোলা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হাই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স্কুলএন্ড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কলেজ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।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খিলক্ষেত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ঢাকা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১২২৯</a:t>
            </a:r>
          </a:p>
        </p:txBody>
      </p:sp>
      <p:pic>
        <p:nvPicPr>
          <p:cNvPr id="4" name="Picture 3" descr="74587354_105824440842663_74553161978992394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28600"/>
            <a:ext cx="762000" cy="828262"/>
          </a:xfrm>
          <a:prstGeom prst="rect">
            <a:avLst/>
          </a:prstGeom>
        </p:spPr>
      </p:pic>
      <p:pic>
        <p:nvPicPr>
          <p:cNvPr id="5" name="Picture 4" descr="74587354_105824440842663_74553161978992394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762000" cy="828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3657600"/>
            <a:ext cx="3810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অধ্যায়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৬ষ্ঠ</a:t>
            </a:r>
          </a:p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দশম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শ্রেণী</a:t>
            </a:r>
            <a:endParaRPr lang="en-US" sz="4400" dirty="0" smtClean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হিসাব</a:t>
            </a:r>
            <a:r>
              <a:rPr lang="en-US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বিজ্ঞান</a:t>
            </a:r>
            <a:endParaRPr lang="en-US" sz="3600" dirty="0" smtClean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360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endParaRPr lang="en-US" sz="3600" dirty="0" smtClean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endParaRPr lang="en-US" sz="2400" dirty="0" smtClean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620209-83CB-4F89-8837-9922C237D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19200"/>
            <a:ext cx="1946065" cy="243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5000" y="13716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as-IN" sz="2800" b="1" dirty="0" smtClean="0">
                <a:solidFill>
                  <a:srgbClr val="FF0000"/>
                </a:solidFill>
              </a:rPr>
              <a:t>পাঠ শিরোনাম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Flowchart: Or 10"/>
          <p:cNvSpPr/>
          <p:nvPr/>
        </p:nvSpPr>
        <p:spPr>
          <a:xfrm>
            <a:off x="5638800" y="2209800"/>
            <a:ext cx="3276600" cy="41910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olaimanLipi" pitchFamily="65" charset="0"/>
                <a:cs typeface="SolaimanLipi" pitchFamily="65" charset="0"/>
              </a:rPr>
              <a:t>ক্রয়,বিক্রয়,ক্রয়</a:t>
            </a:r>
            <a:r>
              <a:rPr lang="en-US" sz="4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4400" dirty="0" smtClean="0">
                <a:latin typeface="SolaimanLipi" pitchFamily="65" charset="0"/>
                <a:cs typeface="SolaimanLipi" pitchFamily="65" charset="0"/>
              </a:rPr>
              <a:t>,</a:t>
            </a:r>
          </a:p>
          <a:p>
            <a:pPr algn="ctr"/>
            <a:r>
              <a:rPr lang="en-US" sz="4400" dirty="0" err="1" smtClean="0"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4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4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latin typeface="SolaimanLipi" pitchFamily="65" charset="0"/>
                <a:cs typeface="SolaimanLipi" pitchFamily="65" charset="0"/>
              </a:rPr>
              <a:t>জাবেদা</a:t>
            </a:r>
            <a:endParaRPr lang="en-US" sz="4400" dirty="0" smtClean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- 2021-04-03T121226.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30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			</a:t>
            </a:r>
            <a:r>
              <a:rPr lang="en-US" sz="40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প্রিয়</a:t>
            </a:r>
            <a:r>
              <a:rPr lang="en-US" sz="40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শিক্ষার্থী</a:t>
            </a:r>
            <a:r>
              <a:rPr lang="en-US" sz="40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বৃন্দ</a:t>
            </a:r>
            <a:r>
              <a:rPr lang="en-US" sz="40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আজকের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ক্লাসে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আমরা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যা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শিখব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তা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এক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নজরে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দেখে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নেয়া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যাক</a:t>
            </a:r>
            <a:r>
              <a:rPr lang="en-US" sz="40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-</a:t>
            </a:r>
          </a:p>
          <a:p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    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##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          ##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                  ##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endParaRPr lang="en-US" sz="4400" dirty="0" smtClean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                      ##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endParaRPr lang="en-US" sz="4400" dirty="0" smtClean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          ##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কারবারী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নির্ণয়</a:t>
            </a:r>
            <a:r>
              <a:rPr lang="en-US" sz="4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করন</a:t>
            </a:r>
            <a:endParaRPr lang="en-US" sz="4400" dirty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228601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0"/>
            <a:ext cx="693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1000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991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প্রথমে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জানতে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হবে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জাবেদা,বিক্রয়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জাবেদা,ক্রয়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কাকে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বলে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একজন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ব্যবসায়ী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তার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ব্যবসা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প্রতিষ্ঠানের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যাবতীয়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ধারে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ক্রয়,বিক্রয়,ক্রয়ফেরত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,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সংক্রান্ত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লেনেদেন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লিপিবদ্ধ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সংরক্ষন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করেন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তাকে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ক্রয়ফেরত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বলে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এখন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আমরা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দেখে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নিব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জাবেদা,বিক্রয়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জাবেদা,বিক্রয়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জাবেদার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ছকটি</a:t>
            </a:r>
            <a:endParaRPr lang="en-US" sz="2400" dirty="0" smtClean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কেমন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। 			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       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ছক</a:t>
            </a:r>
            <a:endParaRPr lang="en-US" sz="2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##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হিসাব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খাতের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ঘরে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হলে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ক্রেডিট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হিসাব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খাত,বিক্রয়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হলে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ডেবিট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হিসাব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খাত,ক্রয়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হলে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ডেবিট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হিসাব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খাত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ক্রেডিট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হিসাব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খাত</a:t>
            </a:r>
            <a:endParaRPr lang="en-US" sz="2400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     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লিখতে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হবে।ক্রয়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হলে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চালান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নম্বর,ক্রয়ফেরত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জাবেদায়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ডেবিট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নোট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নম্বর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      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জাবেদায়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ক্রেডিট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নোট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নম্বর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লিখতে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হবে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2800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2400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2819400"/>
          <a:ext cx="7239000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dirty="0" err="1" smtClean="0">
                          <a:latin typeface="SolaimanLipi" pitchFamily="65" charset="0"/>
                          <a:cs typeface="SolaimanLipi" pitchFamily="65" charset="0"/>
                        </a:rPr>
                        <a:t>তারিখ</a:t>
                      </a:r>
                      <a:endParaRPr lang="en-US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olaimanLipi" pitchFamily="65" charset="0"/>
                          <a:cs typeface="SolaimanLipi" pitchFamily="65" charset="0"/>
                        </a:rPr>
                        <a:t>----</a:t>
                      </a:r>
                      <a:r>
                        <a:rPr lang="en-US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dirty="0" err="1" smtClean="0">
                          <a:latin typeface="SolaimanLipi" pitchFamily="65" charset="0"/>
                          <a:cs typeface="SolaimanLipi" pitchFamily="65" charset="0"/>
                        </a:rPr>
                        <a:t>খাত</a:t>
                      </a:r>
                      <a:endParaRPr lang="en-US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olaimanLipi" pitchFamily="65" charset="0"/>
                          <a:cs typeface="SolaimanLipi" pitchFamily="65" charset="0"/>
                        </a:rPr>
                        <a:t>---</a:t>
                      </a:r>
                      <a:r>
                        <a:rPr lang="en-US" dirty="0" err="1" smtClean="0">
                          <a:latin typeface="SolaimanLipi" pitchFamily="65" charset="0"/>
                          <a:cs typeface="SolaimanLipi" pitchFamily="65" charset="0"/>
                        </a:rPr>
                        <a:t>নম্বর</a:t>
                      </a:r>
                      <a:endParaRPr lang="en-US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olaimanLipi" pitchFamily="65" charset="0"/>
                          <a:cs typeface="SolaimanLipi" pitchFamily="65" charset="0"/>
                        </a:rPr>
                        <a:t>সূত্র</a:t>
                      </a:r>
                      <a:endParaRPr lang="en-US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olaimanLipi" pitchFamily="65" charset="0"/>
                          <a:cs typeface="SolaimanLipi" pitchFamily="65" charset="0"/>
                        </a:rPr>
                        <a:t>বই</a:t>
                      </a:r>
                      <a:r>
                        <a:rPr lang="en-US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অনুসারে</a:t>
                      </a:r>
                      <a:r>
                        <a:rPr lang="en-US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জাবেদা</a:t>
                      </a:r>
                      <a:endParaRPr lang="en-US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4421_370343209753489_6988996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6040" cy="6858000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-228600" y="152400"/>
            <a:ext cx="3505200" cy="6324600"/>
          </a:xfrm>
          <a:prstGeom prst="verticalScroll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pPr algn="ctr"/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ময়না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ঢাকার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নিকট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১৫০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দরে৭০কেজি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ডাল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বিক্রয়,বাট্টা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৫%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চালান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৫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শর্ত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৩/১০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নীট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২০</a:t>
            </a: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524001"/>
            <a:ext cx="25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৬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ময়ূর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কুমিল্লার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নিকট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হতে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১০০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দরে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৬০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ডাল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৫%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চালান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নং</a:t>
            </a:r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৬শর্ত৫/১৫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নীট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৩০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2438401"/>
            <a:ext cx="251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১৫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টিয়া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নিকট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২০০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দরে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৭৫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ঘি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৮%   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চালান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১৮</a:t>
            </a:r>
          </a:p>
          <a:p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শর্ত১১/১২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নীট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২৫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352800"/>
            <a:ext cx="25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২২ময়ূরী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টংগী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নিকট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হতে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২০০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দরে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১০০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চা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৬%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চালান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১০</a:t>
            </a:r>
          </a:p>
          <a:p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শর্ত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৭/২৫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নীট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১৮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4267200"/>
            <a:ext cx="2514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২৫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কোকিল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ঢাকার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নিকট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হতে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৮০০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দরে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১০০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এলাচ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  ১০%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চালান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১৯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শর্ত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১৭/৩০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নীট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১৫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5410200"/>
            <a:ext cx="2590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৩০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ময়ূরী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টংগী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নিকট</a:t>
            </a:r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হতে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২০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মাল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আসল।ক্রেডিট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নোট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latin typeface="SolaimanLipi" pitchFamily="65" charset="0"/>
                <a:cs typeface="SolaimanLipi" pitchFamily="65" charset="0"/>
              </a:rPr>
              <a:t> ১০ </a:t>
            </a: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1" y="152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উদ্দীপক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48000" y="685801"/>
          <a:ext cx="6096000" cy="205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209800"/>
                <a:gridCol w="685800"/>
                <a:gridCol w="457200"/>
                <a:gridCol w="198120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তাং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ক্রেডিট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খাত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শর্ত</a:t>
                      </a:r>
                      <a:endParaRPr lang="en-US" sz="1400" b="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চা</a:t>
                      </a:r>
                      <a:r>
                        <a:rPr lang="en-US" sz="1000" dirty="0" err="1" smtClean="0">
                          <a:latin typeface="SolaimanLipi" pitchFamily="65" charset="0"/>
                          <a:cs typeface="SolaimanLipi" pitchFamily="65" charset="0"/>
                        </a:rPr>
                        <a:t>লান</a:t>
                      </a:r>
                      <a:r>
                        <a:rPr lang="en-US" sz="10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নং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ক্রয়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ডেবিট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পাওনাদার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হিঃ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ক্রেডিট</a:t>
                      </a:r>
                      <a:endParaRPr lang="en-US" sz="1400" b="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  <a:tr h="1539239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জানু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৬</a:t>
                      </a:r>
                    </a:p>
                    <a:p>
                      <a:endParaRPr lang="en-US" sz="1400" baseline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জানু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২২</a:t>
                      </a:r>
                    </a:p>
                    <a:p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ময়ূর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স্টোরস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</a:t>
                      </a:r>
                      <a:endParaRPr lang="en-US" sz="1400" baseline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বাট্টা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৫%</a:t>
                      </a:r>
                    </a:p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ময়ূরী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স্টোর্স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</a:t>
                      </a:r>
                      <a:endParaRPr lang="en-US" sz="1400" baseline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বাট্টা</a:t>
                      </a:r>
                      <a:endParaRPr lang="en-US" sz="1400" baseline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endParaRPr lang="en-US" sz="1400" baseline="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৫/১৫</a:t>
                      </a:r>
                    </a:p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৭/২৫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৬</a:t>
                      </a:r>
                    </a:p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১০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৬০০০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(৩০০)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২০০০০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(১২০০)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------------------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২৪৫০০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048000" y="4267199"/>
          <a:ext cx="60198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209800"/>
                <a:gridCol w="609600"/>
                <a:gridCol w="457200"/>
                <a:gridCol w="19050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তাং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ডেবিট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খাত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চালান</a:t>
                      </a:r>
                      <a:endParaRPr lang="en-US" sz="1400" b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নঙ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সূত্র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দেনাদর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ডেবিট</a:t>
                      </a:r>
                      <a:endParaRPr lang="en-US" sz="1400" b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বিক্রয়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ক্রেডিট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  <a:tr h="16208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জানু১</a:t>
                      </a:r>
                    </a:p>
                    <a:p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</a:p>
                    <a:p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জানু১৫</a:t>
                      </a:r>
                    </a:p>
                    <a:p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জানু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২৫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ময়না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স্টোর্স</a:t>
                      </a:r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বাট্টা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৫%</a:t>
                      </a:r>
                    </a:p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টিয়া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স্টোর্স</a:t>
                      </a:r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বাট্টা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৮%</a:t>
                      </a:r>
                    </a:p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কোকিল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স্টোর্স</a:t>
                      </a:r>
                      <a:endParaRPr lang="en-US" sz="1400" baseline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বাট্টা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১০%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৫</a:t>
                      </a:r>
                    </a:p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১৮</a:t>
                      </a:r>
                    </a:p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১৯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১০৫০০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(৫২৫)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১৫০০০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(১২০০)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৮০০০০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 (৮০০০)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---------------------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৯৫৭৭৫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00601" y="152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2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latin typeface="SolaimanLipi" pitchFamily="65" charset="0"/>
                <a:cs typeface="SolaimanLipi" pitchFamily="65" charset="0"/>
              </a:rPr>
              <a:t>জাবেদা</a:t>
            </a:r>
            <a:endParaRPr lang="en-US" sz="2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3505200"/>
            <a:ext cx="2438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endParaRPr lang="en-US" sz="24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8" y="0"/>
            <a:ext cx="9047564" cy="6858000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-304800" y="0"/>
            <a:ext cx="3429000" cy="6705600"/>
          </a:xfrm>
          <a:prstGeom prst="verticalScroll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          </a:t>
            </a:r>
          </a:p>
          <a:p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        </a:t>
            </a:r>
            <a:endParaRPr lang="en-US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ময়না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ঢাকার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নিকট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১৫০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দরে৭০কেজি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ডাল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পাঠানো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হল।বাট্টা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৫%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ডেবট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নোট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৫ </a:t>
            </a: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৬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ময়ূর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কুমিল্লার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নিকট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হতে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১০০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দরে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৬০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ডাল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আসল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৫%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ক্রেডিট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নোট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৬</a:t>
            </a: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১৫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টিয়া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নিকট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২০০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দরে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৭৫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ঘি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ফেরেত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দেয়া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হল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৮%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ডেবিট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নোট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১৮</a:t>
            </a: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২২ময়ূরী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টংগী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নিকট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হতে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২০০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দরে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১০০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চা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৬%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চালান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১০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শর্ত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৭/২৫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নীট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১৮</a:t>
            </a: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২৫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কোকিল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ঢাকার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নিকট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হতে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৮০০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দরে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১কুইন্টাল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এলাচ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আসল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১০%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ক্রেডিট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নোট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৯ </a:t>
            </a: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জানু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৩০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ময়ূরী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স্টোরস্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টংগী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নিকট</a:t>
            </a:r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হতে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২০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মাল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আসল।ক্রেডিট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নোট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নং</a:t>
            </a:r>
            <a:r>
              <a:rPr lang="en-US" sz="1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১০ </a:t>
            </a: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685801"/>
          <a:ext cx="5943600" cy="251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209800"/>
                <a:gridCol w="685800"/>
                <a:gridCol w="457200"/>
                <a:gridCol w="182880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তাং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ডেবিট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খাত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ডেবিট</a:t>
                      </a:r>
                      <a:r>
                        <a:rPr lang="en-US" sz="1400" b="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</a:p>
                    <a:p>
                      <a:r>
                        <a:rPr lang="en-US" sz="1400" b="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নোট</a:t>
                      </a:r>
                      <a:r>
                        <a:rPr lang="en-US" sz="1400" b="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নং</a:t>
                      </a:r>
                      <a:endParaRPr lang="en-US" sz="1400" b="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সূত্র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পাওনাদার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ডেবিট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ক্রয়</a:t>
                      </a:r>
                      <a:r>
                        <a:rPr lang="en-US" sz="1400" b="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ফেরত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হিঃ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ক্রেডিট</a:t>
                      </a:r>
                      <a:endParaRPr lang="en-US" sz="1400" b="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  <a:tr h="1996439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জানু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১</a:t>
                      </a:r>
                    </a:p>
                    <a:p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জানু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১৫</a:t>
                      </a:r>
                    </a:p>
                    <a:p>
                      <a:endParaRPr lang="en-US" sz="1400" baseline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endParaRPr lang="en-US" sz="1400" baseline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ময়ূর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স্টোরস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</a:t>
                      </a:r>
                      <a:endParaRPr lang="en-US" sz="1400" baseline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বাট্টা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৫%</a:t>
                      </a:r>
                    </a:p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টিয়া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স্টোর্স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</a:t>
                      </a:r>
                      <a:endParaRPr lang="en-US" sz="1400" baseline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বাট্টা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৮%</a:t>
                      </a:r>
                    </a:p>
                    <a:p>
                      <a:endParaRPr lang="en-US" sz="1400" baseline="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৫</a:t>
                      </a:r>
                    </a:p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১৮</a:t>
                      </a:r>
                    </a:p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১০৫০০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(৫২৫)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১৫০০০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(১২০০)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------------------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২৩৭৭৫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0" y="3962400"/>
          <a:ext cx="6019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133600"/>
                <a:gridCol w="685800"/>
                <a:gridCol w="381000"/>
                <a:gridCol w="19812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তাং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ক্রেডিট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খাত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ক্রেডিট</a:t>
                      </a:r>
                      <a:r>
                        <a:rPr lang="en-US" sz="1400" b="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endParaRPr lang="en-US" sz="1400" b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নোট</a:t>
                      </a:r>
                      <a:r>
                        <a:rPr lang="en-US" sz="1400" b="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নং</a:t>
                      </a:r>
                      <a:endParaRPr lang="en-US" sz="1400" b="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সূত্র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বিক্রয়</a:t>
                      </a:r>
                      <a:r>
                        <a:rPr lang="en-US" sz="1400" b="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ফেরত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ডেবিট</a:t>
                      </a:r>
                      <a:endParaRPr lang="en-US" sz="1400" b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দেনাদার</a:t>
                      </a:r>
                      <a:r>
                        <a:rPr lang="en-US" sz="1400" b="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হিসাব</a:t>
                      </a:r>
                      <a:r>
                        <a:rPr lang="en-US" sz="1400" b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SolaimanLipi" pitchFamily="65" charset="0"/>
                          <a:cs typeface="SolaimanLipi" pitchFamily="65" charset="0"/>
                        </a:rPr>
                        <a:t>ক্রেডিট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  <a:tr h="19202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জানু৬</a:t>
                      </a:r>
                    </a:p>
                    <a:p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</a:p>
                    <a:p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জানু২৫</a:t>
                      </a:r>
                    </a:p>
                    <a:p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জানু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৩০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ময়না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স্টোর্স</a:t>
                      </a:r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বাট্টা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৫%</a:t>
                      </a:r>
                    </a:p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কোকিলস্টোর্স</a:t>
                      </a:r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বাট্টা</a:t>
                      </a:r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১০%</a:t>
                      </a:r>
                    </a:p>
                    <a:p>
                      <a:r>
                        <a:rPr lang="en-US" sz="1400" dirty="0" err="1" smtClean="0">
                          <a:latin typeface="SolaimanLipi" pitchFamily="65" charset="0"/>
                          <a:cs typeface="SolaimanLipi" pitchFamily="65" charset="0"/>
                        </a:rPr>
                        <a:t>কোকিল</a:t>
                      </a:r>
                      <a:r>
                        <a:rPr lang="en-US" sz="14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olaimanLipi" pitchFamily="65" charset="0"/>
                          <a:cs typeface="SolaimanLipi" pitchFamily="65" charset="0"/>
                        </a:rPr>
                        <a:t>স্টোর্স</a:t>
                      </a:r>
                      <a:endParaRPr lang="en-US" sz="1400" baseline="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৬</a:t>
                      </a:r>
                    </a:p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৯</a:t>
                      </a:r>
                    </a:p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১০</a:t>
                      </a:r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৬০০০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(৩০০)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৮০০০০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(৮০০০)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৪০০০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----------------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৮১৭০০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SolaimanLipi" pitchFamily="65" charset="0"/>
                          <a:cs typeface="SolaimanLipi" pitchFamily="65" charset="0"/>
                        </a:rPr>
                        <a:t>  </a:t>
                      </a:r>
                    </a:p>
                    <a:p>
                      <a:pPr algn="ctr"/>
                      <a:endParaRPr lang="en-US" sz="14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endParaRPr lang="en-US" sz="1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152400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24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endParaRPr lang="en-US" sz="2400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352801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জাবেদা</a:t>
            </a:r>
            <a:endParaRPr lang="en-US" sz="24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উদ্দীপক</a:t>
            </a:r>
            <a:endParaRPr lang="en-US" sz="2400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6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" y="0"/>
            <a:ext cx="91167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			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কারবারী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নির্ণয়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করনঃ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-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মনে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প্রতি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১০০টাকা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দরে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১.৫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কুইন্টাল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চা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কারবারী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বাট্টা৭%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সমাধান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হলো</a:t>
            </a:r>
            <a:endParaRPr lang="en-US" sz="28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জানি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১০০কেজি =১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কুইন্টাল</a:t>
            </a:r>
            <a:endParaRPr lang="en-US" sz="28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সুতরাং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১.৫×১০০=১৫০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কেজি</a:t>
            </a:r>
            <a:endParaRPr lang="en-US" sz="28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১৫০×১০০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 ১৫০০০×৭%=১০৫০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 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কারবারী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১০৫০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টাকা</a:t>
            </a:r>
            <a:endParaRPr lang="en-US" sz="28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/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জাবেদায়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নীট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মূল্য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হিসাবে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তোমাকে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দেখাতে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হবে</a:t>
            </a:r>
            <a:endParaRPr lang="en-US" sz="28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১৫০০০- ১০৫০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টাকা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=১৩৯৫০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টাকা</a:t>
            </a:r>
            <a:endParaRPr lang="en-US" sz="28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###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মনে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রাখবে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প্রত্যেকটি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জাবেদায়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সমজাতীয়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লেনদেন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অর্ন্তভুক্ত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হবে।নগদে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/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বিক্রয়কৃত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লেনদেন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লিপিবদ্ধ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যাবেনা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ইচ্ছা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করলে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অংকের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ভিতরে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(-)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দেখাতে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বাহিরে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নির্ণয়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নীট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মূল্য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দেখালে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সমস্যা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হবে</a:t>
            </a:r>
            <a:r>
              <a:rPr lang="en-US" sz="2800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না</a:t>
            </a:r>
            <a:endParaRPr lang="en-US" sz="2800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11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download (3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600199" cy="762000"/>
          </a:xfrm>
          <a:prstGeom prst="rect">
            <a:avLst/>
          </a:prstGeom>
        </p:spPr>
      </p:pic>
      <p:pic>
        <p:nvPicPr>
          <p:cNvPr id="4" name="Picture 3" descr="Penguin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Decagon 4"/>
          <p:cNvSpPr/>
          <p:nvPr/>
        </p:nvSpPr>
        <p:spPr>
          <a:xfrm rot="2608798">
            <a:off x="551453" y="-237556"/>
            <a:ext cx="2514600" cy="4069711"/>
          </a:xfrm>
          <a:prstGeom prst="decagon">
            <a:avLst/>
          </a:prstGeom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বাড়িতে</a:t>
            </a:r>
            <a:r>
              <a:rPr lang="en-US" sz="5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বসে</a:t>
            </a:r>
            <a:r>
              <a:rPr lang="en-US" sz="5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যা</a:t>
            </a:r>
            <a:r>
              <a:rPr lang="en-US" sz="5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করবে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Decagon 5"/>
          <p:cNvSpPr/>
          <p:nvPr/>
        </p:nvSpPr>
        <p:spPr>
          <a:xfrm rot="18976193">
            <a:off x="5877206" y="-183590"/>
            <a:ext cx="2590800" cy="3934092"/>
          </a:xfrm>
          <a:prstGeom prst="dec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উদ্দীপক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প্রস্তুুত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algn="ctr"/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ক্রয়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/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/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ক্রয়ফেরত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/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বিক্রয়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ফেরত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জাবেদা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কারবারী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বাট্টা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algn="ctr"/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নির্ণয়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করন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algn="ctr"/>
            <a:r>
              <a:rPr lang="en-US" sz="2400" dirty="0" err="1" smtClean="0">
                <a:latin typeface="SolaimanLipi" pitchFamily="65" charset="0"/>
                <a:cs typeface="SolaimanLipi" pitchFamily="65" charset="0"/>
              </a:rPr>
              <a:t>শিখবে</a:t>
            </a:r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2743200"/>
            <a:ext cx="9144000" cy="4114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3528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আজকের</a:t>
            </a:r>
            <a:r>
              <a:rPr lang="en-US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মত</a:t>
            </a:r>
            <a:r>
              <a:rPr lang="en-US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এখানেই</a:t>
            </a:r>
            <a:r>
              <a:rPr lang="en-US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বিদায়</a:t>
            </a:r>
            <a:endParaRPr lang="en-US" sz="5400" dirty="0" smtClean="0">
              <a:solidFill>
                <a:srgbClr val="00B05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তোমরা</a:t>
            </a:r>
            <a:r>
              <a:rPr lang="en-US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প্রত্যেকেই</a:t>
            </a:r>
            <a:r>
              <a:rPr lang="en-US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ভাল</a:t>
            </a:r>
            <a:r>
              <a:rPr lang="en-US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থাকবে</a:t>
            </a:r>
            <a:endParaRPr lang="en-US" sz="5400" dirty="0" smtClean="0">
              <a:solidFill>
                <a:srgbClr val="00B05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আল্লাহ</a:t>
            </a:r>
            <a:r>
              <a:rPr lang="en-US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তোমাদের</a:t>
            </a:r>
            <a:r>
              <a:rPr lang="en-US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সহায়</a:t>
            </a:r>
            <a:r>
              <a:rPr lang="en-US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হউন</a:t>
            </a:r>
            <a:r>
              <a:rPr lang="en-US" sz="54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5400" dirty="0">
              <a:solidFill>
                <a:srgbClr val="00B05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608</Words>
  <Application>Microsoft Office PowerPoint</Application>
  <PresentationFormat>On-screen Show (4:3)</PresentationFormat>
  <Paragraphs>236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Jasim Uddin</cp:lastModifiedBy>
  <cp:revision>85</cp:revision>
  <dcterms:created xsi:type="dcterms:W3CDTF">2021-03-20T15:13:06Z</dcterms:created>
  <dcterms:modified xsi:type="dcterms:W3CDTF">2021-04-08T06:13:47Z</dcterms:modified>
</cp:coreProperties>
</file>