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0" r:id="rId3"/>
    <p:sldId id="259" r:id="rId4"/>
    <p:sldId id="256" r:id="rId5"/>
    <p:sldId id="257" r:id="rId6"/>
    <p:sldId id="258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4/8/2021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505795" y="533697"/>
            <a:ext cx="2589609" cy="1294804"/>
            <a:chOff x="3505795" y="533697"/>
            <a:chExt cx="2589609" cy="1294804"/>
          </a:xfrm>
        </p:grpSpPr>
        <p:sp>
          <p:nvSpPr>
            <p:cNvPr id="5" name="Arc 4"/>
            <p:cNvSpPr/>
            <p:nvPr/>
          </p:nvSpPr>
          <p:spPr>
            <a:xfrm>
              <a:off x="4153197" y="533697"/>
              <a:ext cx="1294804" cy="1294804"/>
            </a:xfrm>
            <a:prstGeom prst="arc">
              <a:avLst>
                <a:gd name="adj1" fmla="val 13200000"/>
                <a:gd name="adj2" fmla="val 19200000"/>
              </a:avLst>
            </a:prstGeom>
            <a:scene3d>
              <a:camera prst="orthographicFront"/>
              <a:lightRig rig="threePt" dir="t">
                <a:rot lat="0" lon="0" rev="7500000"/>
              </a:lightRig>
            </a:scene3d>
            <a:sp3d z="-40000" prstMaterial="matte"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Arc 5"/>
            <p:cNvSpPr/>
            <p:nvPr/>
          </p:nvSpPr>
          <p:spPr>
            <a:xfrm>
              <a:off x="4153197" y="533697"/>
              <a:ext cx="1294804" cy="1294804"/>
            </a:xfrm>
            <a:prstGeom prst="arc">
              <a:avLst>
                <a:gd name="adj1" fmla="val 2400000"/>
                <a:gd name="adj2" fmla="val 8400000"/>
              </a:avLst>
            </a:prstGeom>
            <a:scene3d>
              <a:camera prst="orthographicFront"/>
              <a:lightRig rig="threePt" dir="t">
                <a:rot lat="0" lon="0" rev="7500000"/>
              </a:lightRig>
            </a:scene3d>
            <a:sp3d z="-40000" prstMaterial="matte"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Freeform 6"/>
            <p:cNvSpPr/>
            <p:nvPr/>
          </p:nvSpPr>
          <p:spPr>
            <a:xfrm>
              <a:off x="3505795" y="766762"/>
              <a:ext cx="2589609" cy="828675"/>
            </a:xfrm>
            <a:custGeom>
              <a:avLst/>
              <a:gdLst>
                <a:gd name="connsiteX0" fmla="*/ 0 w 2589609"/>
                <a:gd name="connsiteY0" fmla="*/ 0 h 828675"/>
                <a:gd name="connsiteX1" fmla="*/ 2589609 w 2589609"/>
                <a:gd name="connsiteY1" fmla="*/ 0 h 828675"/>
                <a:gd name="connsiteX2" fmla="*/ 2589609 w 2589609"/>
                <a:gd name="connsiteY2" fmla="*/ 828675 h 828675"/>
                <a:gd name="connsiteX3" fmla="*/ 0 w 2589609"/>
                <a:gd name="connsiteY3" fmla="*/ 828675 h 828675"/>
                <a:gd name="connsiteX4" fmla="*/ 0 w 2589609"/>
                <a:gd name="connsiteY4" fmla="*/ 0 h 828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89609" h="828675">
                  <a:moveTo>
                    <a:pt x="0" y="0"/>
                  </a:moveTo>
                  <a:lnTo>
                    <a:pt x="2589609" y="0"/>
                  </a:lnTo>
                  <a:lnTo>
                    <a:pt x="2589609" y="828675"/>
                  </a:lnTo>
                  <a:lnTo>
                    <a:pt x="0" y="828675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scene3d>
              <a:camera prst="orthographicFront"/>
              <a:lightRig rig="threePt" dir="t">
                <a:rot lat="0" lon="0" rev="7500000"/>
              </a:lightRig>
            </a:scene3d>
            <a:sp3d/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9210" tIns="29210" rIns="29210" bIns="29210" numCol="1" spcCol="1270" anchor="ctr" anchorCtr="0">
              <a:noAutofit/>
            </a:bodyPr>
            <a:lstStyle/>
            <a:p>
              <a:pPr lvl="0" algn="ctr" defTabSz="20447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4600" b="1" kern="1200" dirty="0" err="1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পরিচিতি</a:t>
              </a:r>
              <a:endParaRPr lang="en-US" sz="4600" kern="1200" dirty="0"/>
            </a:p>
          </p:txBody>
        </p:sp>
      </p:grpSp>
      <p:sp>
        <p:nvSpPr>
          <p:cNvPr id="8" name="Vertical Scroll 7"/>
          <p:cNvSpPr/>
          <p:nvPr/>
        </p:nvSpPr>
        <p:spPr>
          <a:xfrm>
            <a:off x="152400" y="1828501"/>
            <a:ext cx="8686800" cy="4572300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r>
              <a:rPr lang="en-US" sz="2000" dirty="0" err="1" smtClean="0"/>
              <a:t>মোঃ</a:t>
            </a:r>
            <a:r>
              <a:rPr lang="en-US" sz="2000" dirty="0" smtClean="0"/>
              <a:t> </a:t>
            </a:r>
            <a:r>
              <a:rPr lang="en-US" sz="2000" dirty="0" err="1" smtClean="0"/>
              <a:t>ইউনুস</a:t>
            </a:r>
            <a:r>
              <a:rPr lang="en-US" sz="2000" dirty="0" smtClean="0"/>
              <a:t> </a:t>
            </a:r>
            <a:r>
              <a:rPr lang="en-US" sz="2000" dirty="0" err="1" smtClean="0"/>
              <a:t>আলী</a:t>
            </a:r>
            <a:r>
              <a:rPr lang="en-US" sz="2000" dirty="0" smtClean="0"/>
              <a:t> </a:t>
            </a:r>
          </a:p>
          <a:p>
            <a:r>
              <a:rPr lang="en-US" sz="2000" dirty="0" err="1" smtClean="0"/>
              <a:t>সিনিয়র</a:t>
            </a:r>
            <a:r>
              <a:rPr lang="en-US" sz="2000" dirty="0" smtClean="0"/>
              <a:t> </a:t>
            </a:r>
            <a:r>
              <a:rPr lang="en-US" sz="2000" dirty="0" err="1" smtClean="0"/>
              <a:t>সহকারী</a:t>
            </a:r>
            <a:r>
              <a:rPr lang="en-US" sz="2000" dirty="0" smtClean="0"/>
              <a:t> </a:t>
            </a:r>
            <a:r>
              <a:rPr lang="en-US" sz="2000" dirty="0" err="1" smtClean="0"/>
              <a:t>শিক্ষক</a:t>
            </a:r>
            <a:endParaRPr lang="en-US" sz="2000" dirty="0" smtClean="0"/>
          </a:p>
          <a:p>
            <a:r>
              <a:rPr lang="en-US" sz="2000" dirty="0" err="1" smtClean="0"/>
              <a:t>রাজাপুর</a:t>
            </a:r>
            <a:r>
              <a:rPr lang="en-US" sz="2000" dirty="0" smtClean="0"/>
              <a:t>  </a:t>
            </a:r>
            <a:r>
              <a:rPr lang="en-US" sz="2000" dirty="0" err="1" smtClean="0"/>
              <a:t>এস</a:t>
            </a:r>
            <a:r>
              <a:rPr lang="en-US" sz="2000" dirty="0" smtClean="0"/>
              <a:t> </a:t>
            </a:r>
            <a:r>
              <a:rPr lang="en-US" sz="2000" dirty="0" err="1" smtClean="0"/>
              <a:t>সি</a:t>
            </a:r>
            <a:r>
              <a:rPr lang="en-US" sz="2000" dirty="0" smtClean="0"/>
              <a:t> </a:t>
            </a:r>
            <a:r>
              <a:rPr lang="en-US" sz="2000" dirty="0" err="1" smtClean="0"/>
              <a:t>উচ্চ</a:t>
            </a:r>
            <a:r>
              <a:rPr lang="en-US" sz="2000" dirty="0" smtClean="0"/>
              <a:t> </a:t>
            </a:r>
            <a:r>
              <a:rPr lang="en-US" sz="2000" dirty="0" err="1" smtClean="0"/>
              <a:t>বিদ্যালয়</a:t>
            </a:r>
            <a:r>
              <a:rPr lang="en-US" sz="2000" dirty="0" smtClean="0"/>
              <a:t>  </a:t>
            </a:r>
          </a:p>
          <a:p>
            <a:r>
              <a:rPr lang="en-US" sz="2000" dirty="0" err="1" smtClean="0"/>
              <a:t>চিরিরবন্দর,দিনাজপুর</a:t>
            </a:r>
            <a:endParaRPr lang="en-US" sz="2000" dirty="0"/>
          </a:p>
          <a:p>
            <a:r>
              <a:rPr lang="en-US" sz="2000" dirty="0" err="1" smtClean="0"/>
              <a:t>মোবাইল</a:t>
            </a:r>
            <a:r>
              <a:rPr lang="en-US" sz="2000" dirty="0" smtClean="0"/>
              <a:t> নং০১৭৩৮৪৩১৭৩৪</a:t>
            </a:r>
          </a:p>
          <a:p>
            <a:r>
              <a:rPr lang="en-US" sz="2000" dirty="0" smtClean="0"/>
              <a:t>Gmail-younsali691255@gmail.com</a:t>
            </a:r>
          </a:p>
          <a:p>
            <a:pPr algn="ctr"/>
            <a:endParaRPr lang="en-US" sz="2000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4848" y="2667000"/>
            <a:ext cx="1368552" cy="16764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" name="Plaque 1"/>
          <p:cNvSpPr/>
          <p:nvPr/>
        </p:nvSpPr>
        <p:spPr>
          <a:xfrm>
            <a:off x="4800599" y="3505200"/>
            <a:ext cx="3124201" cy="2743200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dirty="0" err="1" smtClean="0"/>
              <a:t>নবম</a:t>
            </a:r>
            <a:r>
              <a:rPr lang="en-US" dirty="0" smtClean="0"/>
              <a:t> –</a:t>
            </a:r>
            <a:r>
              <a:rPr lang="en-US" dirty="0" err="1" smtClean="0"/>
              <a:t>দশম</a:t>
            </a:r>
            <a:r>
              <a:rPr lang="en-US" dirty="0" smtClean="0"/>
              <a:t> </a:t>
            </a:r>
            <a:r>
              <a:rPr lang="en-US" dirty="0" err="1" smtClean="0"/>
              <a:t>শ্রেণী</a:t>
            </a:r>
            <a:endParaRPr lang="en-US" dirty="0" smtClean="0"/>
          </a:p>
          <a:p>
            <a:pPr algn="ctr"/>
            <a:r>
              <a:rPr lang="en-US" dirty="0" err="1" smtClean="0"/>
              <a:t>অধ্যায়</a:t>
            </a:r>
            <a:r>
              <a:rPr lang="en-US" dirty="0" smtClean="0"/>
              <a:t> -৯</a:t>
            </a:r>
          </a:p>
          <a:p>
            <a:pPr algn="ctr"/>
            <a:r>
              <a:rPr lang="en-US" dirty="0" err="1" smtClean="0"/>
              <a:t>ত্রিকোণমিতিক</a:t>
            </a:r>
            <a:r>
              <a:rPr lang="en-US" dirty="0" smtClean="0"/>
              <a:t> </a:t>
            </a:r>
            <a:r>
              <a:rPr lang="en-US" dirty="0" err="1" smtClean="0"/>
              <a:t>অনুপাত</a:t>
            </a:r>
            <a:endParaRPr lang="en-US" dirty="0" smtClean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75810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loud Callout 2"/>
          <p:cNvSpPr/>
          <p:nvPr/>
        </p:nvSpPr>
        <p:spPr>
          <a:xfrm>
            <a:off x="1752600" y="152400"/>
            <a:ext cx="5791200" cy="1143000"/>
          </a:xfrm>
          <a:prstGeom prst="cloudCallou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 err="1">
                <a:solidFill>
                  <a:srgbClr val="002060"/>
                </a:solidFill>
              </a:rPr>
              <a:t>পূর্ব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 err="1">
                <a:solidFill>
                  <a:srgbClr val="002060"/>
                </a:solidFill>
              </a:rPr>
              <a:t>জ্ঞান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 err="1">
                <a:solidFill>
                  <a:srgbClr val="002060"/>
                </a:solidFill>
              </a:rPr>
              <a:t>যাচাই</a:t>
            </a:r>
            <a:r>
              <a:rPr lang="en-US" sz="3600" b="1" dirty="0">
                <a:solidFill>
                  <a:srgbClr val="002060"/>
                </a:solidFill>
              </a:rPr>
              <a:t>-</a:t>
            </a:r>
          </a:p>
        </p:txBody>
      </p:sp>
      <p:sp>
        <p:nvSpPr>
          <p:cNvPr id="5" name="Vertical Scroll 4"/>
          <p:cNvSpPr/>
          <p:nvPr/>
        </p:nvSpPr>
        <p:spPr>
          <a:xfrm>
            <a:off x="1295400" y="1524000"/>
            <a:ext cx="4191000" cy="914400"/>
          </a:xfrm>
          <a:prstGeom prst="verticalScroll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/>
              <a:t>কোণ</a:t>
            </a:r>
            <a:r>
              <a:rPr lang="en-US" dirty="0"/>
              <a:t> </a:t>
            </a:r>
            <a:r>
              <a:rPr lang="en-US" dirty="0" err="1"/>
              <a:t>ভেদে</a:t>
            </a:r>
            <a:r>
              <a:rPr lang="en-US" dirty="0"/>
              <a:t> </a:t>
            </a:r>
            <a:r>
              <a:rPr lang="en-US" dirty="0" err="1"/>
              <a:t>ত্রিভুজ</a:t>
            </a:r>
            <a:r>
              <a:rPr lang="en-US" dirty="0"/>
              <a:t> </a:t>
            </a:r>
            <a:r>
              <a:rPr lang="en-US" dirty="0" err="1"/>
              <a:t>কত</a:t>
            </a:r>
            <a:r>
              <a:rPr lang="en-US" dirty="0"/>
              <a:t> </a:t>
            </a:r>
            <a:r>
              <a:rPr lang="en-US" dirty="0" err="1"/>
              <a:t>প্রকার</a:t>
            </a:r>
            <a:r>
              <a:rPr lang="en-US" dirty="0"/>
              <a:t> ?</a:t>
            </a:r>
          </a:p>
          <a:p>
            <a:endParaRPr lang="en-US" dirty="0"/>
          </a:p>
        </p:txBody>
      </p:sp>
      <p:sp>
        <p:nvSpPr>
          <p:cNvPr id="6" name="Curved Down Ribbon 5"/>
          <p:cNvSpPr/>
          <p:nvPr/>
        </p:nvSpPr>
        <p:spPr>
          <a:xfrm>
            <a:off x="5562600" y="1905000"/>
            <a:ext cx="3276600" cy="457200"/>
          </a:xfrm>
          <a:prstGeom prst="ellipseRibbon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তিন</a:t>
            </a:r>
            <a:r>
              <a:rPr lang="en-US" dirty="0"/>
              <a:t> </a:t>
            </a:r>
            <a:r>
              <a:rPr lang="en-US" dirty="0" err="1"/>
              <a:t>প্রকার</a:t>
            </a:r>
            <a:endParaRPr lang="en-US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6553200" y="2514600"/>
            <a:ext cx="1676400" cy="685800"/>
          </a:xfrm>
          <a:prstGeom prst="wedgeRoundRectCallo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/>
              <a:t>কি</a:t>
            </a:r>
            <a:r>
              <a:rPr lang="en-US" dirty="0"/>
              <a:t> </a:t>
            </a:r>
            <a:r>
              <a:rPr lang="en-US" dirty="0" err="1"/>
              <a:t>কি</a:t>
            </a:r>
            <a:r>
              <a:rPr lang="en-US" dirty="0"/>
              <a:t> ?</a:t>
            </a:r>
          </a:p>
        </p:txBody>
      </p:sp>
      <p:sp>
        <p:nvSpPr>
          <p:cNvPr id="8" name="Right Triangle 7"/>
          <p:cNvSpPr/>
          <p:nvPr/>
        </p:nvSpPr>
        <p:spPr>
          <a:xfrm>
            <a:off x="228600" y="2514600"/>
            <a:ext cx="8839200" cy="1524000"/>
          </a:xfrm>
          <a:prstGeom prst="rtTriangl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/>
              <a:t>সমকোণী</a:t>
            </a:r>
            <a:r>
              <a:rPr lang="en-US" dirty="0"/>
              <a:t> </a:t>
            </a:r>
            <a:r>
              <a:rPr lang="en-US" dirty="0" err="1"/>
              <a:t>ত্রিভুজ</a:t>
            </a:r>
            <a:r>
              <a:rPr lang="en-US" dirty="0"/>
              <a:t> , </a:t>
            </a:r>
            <a:r>
              <a:rPr lang="en-US" dirty="0" err="1"/>
              <a:t>সুক্ষ্ণকোণী</a:t>
            </a:r>
            <a:r>
              <a:rPr lang="en-US" dirty="0"/>
              <a:t> </a:t>
            </a:r>
            <a:r>
              <a:rPr lang="en-US" dirty="0" err="1"/>
              <a:t>ত্রিভুজ</a:t>
            </a:r>
            <a:r>
              <a:rPr lang="en-US" dirty="0"/>
              <a:t> ,</a:t>
            </a:r>
            <a:r>
              <a:rPr lang="en-US" dirty="0" err="1"/>
              <a:t>স্থুল</a:t>
            </a:r>
            <a:r>
              <a:rPr lang="en-US" dirty="0"/>
              <a:t> </a:t>
            </a:r>
            <a:r>
              <a:rPr lang="en-US" dirty="0" err="1"/>
              <a:t>কোণী</a:t>
            </a:r>
            <a:r>
              <a:rPr lang="en-US" dirty="0"/>
              <a:t> </a:t>
            </a:r>
            <a:r>
              <a:rPr lang="en-US" dirty="0" err="1"/>
              <a:t>ত্রিভুজ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90500" y="4267200"/>
            <a:ext cx="6438900" cy="990600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/>
              <a:t>সমকোণী</a:t>
            </a:r>
            <a:r>
              <a:rPr lang="en-US" dirty="0"/>
              <a:t> </a:t>
            </a:r>
            <a:r>
              <a:rPr lang="en-US" dirty="0" err="1"/>
              <a:t>ত্রিভুজ</a:t>
            </a:r>
            <a:r>
              <a:rPr lang="en-US" dirty="0"/>
              <a:t> </a:t>
            </a:r>
            <a:r>
              <a:rPr lang="en-US" dirty="0" err="1"/>
              <a:t>কাকে</a:t>
            </a:r>
            <a:r>
              <a:rPr lang="en-US" dirty="0"/>
              <a:t> </a:t>
            </a:r>
            <a:r>
              <a:rPr lang="en-US" dirty="0" err="1"/>
              <a:t>বলে</a:t>
            </a:r>
            <a:r>
              <a:rPr lang="en-US" dirty="0"/>
              <a:t> ?</a:t>
            </a:r>
          </a:p>
        </p:txBody>
      </p:sp>
      <p:sp>
        <p:nvSpPr>
          <p:cNvPr id="10" name="Right Triangle 9"/>
          <p:cNvSpPr/>
          <p:nvPr/>
        </p:nvSpPr>
        <p:spPr>
          <a:xfrm>
            <a:off x="228600" y="5334000"/>
            <a:ext cx="7162800" cy="1447800"/>
          </a:xfrm>
          <a:prstGeom prst="rtTriangle">
            <a:avLst/>
          </a:prstGeom>
          <a:solidFill>
            <a:srgbClr val="92D05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/>
              <a:t>যে</a:t>
            </a:r>
            <a:r>
              <a:rPr lang="en-US" dirty="0"/>
              <a:t> </a:t>
            </a:r>
            <a:r>
              <a:rPr lang="en-US" dirty="0" err="1"/>
              <a:t>ত্রিভুজের</a:t>
            </a:r>
            <a:r>
              <a:rPr lang="en-US" dirty="0"/>
              <a:t> </a:t>
            </a:r>
            <a:r>
              <a:rPr lang="en-US" dirty="0" err="1"/>
              <a:t>একটি</a:t>
            </a:r>
            <a:r>
              <a:rPr lang="en-US" dirty="0"/>
              <a:t> </a:t>
            </a:r>
            <a:r>
              <a:rPr lang="en-US" dirty="0" err="1"/>
              <a:t>কোণ</a:t>
            </a:r>
            <a:r>
              <a:rPr lang="en-US" dirty="0"/>
              <a:t> </a:t>
            </a:r>
            <a:r>
              <a:rPr lang="en-US" dirty="0" err="1"/>
              <a:t>সমকোণ</a:t>
            </a:r>
            <a:r>
              <a:rPr lang="en-US" dirty="0"/>
              <a:t>  </a:t>
            </a:r>
            <a:r>
              <a:rPr lang="en-US" dirty="0" err="1"/>
              <a:t>বা</a:t>
            </a:r>
            <a:r>
              <a:rPr lang="en-US" dirty="0"/>
              <a:t> ৯০ </a:t>
            </a:r>
            <a:r>
              <a:rPr lang="en-US" dirty="0" err="1"/>
              <a:t>ডিগ্রী</a:t>
            </a:r>
            <a:r>
              <a:rPr lang="en-US" dirty="0"/>
              <a:t> </a:t>
            </a:r>
            <a:r>
              <a:rPr lang="en-US" dirty="0" err="1"/>
              <a:t>তাকে</a:t>
            </a:r>
            <a:r>
              <a:rPr lang="en-US" dirty="0"/>
              <a:t> </a:t>
            </a:r>
            <a:r>
              <a:rPr lang="en-US" dirty="0" err="1"/>
              <a:t>সমকোণী</a:t>
            </a:r>
            <a:r>
              <a:rPr lang="en-US" dirty="0"/>
              <a:t> </a:t>
            </a:r>
            <a:r>
              <a:rPr lang="en-US" dirty="0" err="1"/>
              <a:t>ত্রিভুজ</a:t>
            </a:r>
            <a:r>
              <a:rPr lang="en-US" dirty="0"/>
              <a:t> </a:t>
            </a:r>
            <a:r>
              <a:rPr lang="en-US" dirty="0" err="1"/>
              <a:t>বলে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435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  <p:bldP spid="9" grpId="1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6933" y="2721114"/>
            <a:ext cx="121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A</a:t>
            </a:r>
            <a:endParaRPr lang="en-US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3493533" y="4930914"/>
            <a:ext cx="76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216933" y="4930914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B</a:t>
            </a:r>
            <a:endParaRPr lang="en-US" sz="4000" dirty="0"/>
          </a:p>
        </p:txBody>
      </p:sp>
      <p:sp>
        <p:nvSpPr>
          <p:cNvPr id="6" name="Flowchart: Process 5"/>
          <p:cNvSpPr/>
          <p:nvPr/>
        </p:nvSpPr>
        <p:spPr>
          <a:xfrm>
            <a:off x="457200" y="4572000"/>
            <a:ext cx="457200" cy="457200"/>
          </a:xfrm>
          <a:prstGeom prst="flowChartProcess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c 6"/>
          <p:cNvSpPr/>
          <p:nvPr/>
        </p:nvSpPr>
        <p:spPr>
          <a:xfrm flipH="1">
            <a:off x="2857500" y="4599057"/>
            <a:ext cx="190500" cy="811143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 rot="1656966">
            <a:off x="938657" y="3711714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rgbClr val="92D050"/>
                </a:solidFill>
              </a:rPr>
              <a:t>অতিভুজ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rot="16200000">
            <a:off x="-539234" y="4098548"/>
            <a:ext cx="1447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C000"/>
                </a:solidFill>
              </a:rPr>
              <a:t>বিপরীত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বাহু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59932" y="5171182"/>
            <a:ext cx="1748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সন্নিহিত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বাহু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" name="Vertical Scroll 18"/>
          <p:cNvSpPr/>
          <p:nvPr/>
        </p:nvSpPr>
        <p:spPr>
          <a:xfrm>
            <a:off x="304800" y="5486400"/>
            <a:ext cx="5867400" cy="1143000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এবং</a:t>
            </a:r>
            <a:r>
              <a:rPr lang="en-US" dirty="0"/>
              <a:t> </a:t>
            </a:r>
            <a:r>
              <a:rPr lang="en-US" dirty="0" err="1"/>
              <a:t>যে</a:t>
            </a:r>
            <a:r>
              <a:rPr lang="en-US" dirty="0"/>
              <a:t> </a:t>
            </a:r>
            <a:r>
              <a:rPr lang="en-US" dirty="0" err="1"/>
              <a:t>কোণ</a:t>
            </a:r>
            <a:r>
              <a:rPr lang="en-US" dirty="0"/>
              <a:t> </a:t>
            </a:r>
            <a:r>
              <a:rPr lang="en-US" dirty="0" err="1"/>
              <a:t>নিয়ে</a:t>
            </a:r>
            <a:r>
              <a:rPr lang="en-US" dirty="0"/>
              <a:t> </a:t>
            </a:r>
            <a:r>
              <a:rPr lang="en-US" dirty="0" err="1"/>
              <a:t>কাজ</a:t>
            </a:r>
            <a:r>
              <a:rPr lang="en-US" dirty="0"/>
              <a:t> </a:t>
            </a:r>
            <a:r>
              <a:rPr lang="en-US" dirty="0" err="1"/>
              <a:t>করব</a:t>
            </a:r>
            <a:r>
              <a:rPr lang="en-US" dirty="0"/>
              <a:t> </a:t>
            </a:r>
            <a:r>
              <a:rPr lang="en-US" dirty="0" err="1"/>
              <a:t>তার</a:t>
            </a:r>
            <a:r>
              <a:rPr lang="en-US" dirty="0"/>
              <a:t> </a:t>
            </a:r>
            <a:r>
              <a:rPr lang="en-US" dirty="0" err="1"/>
              <a:t>সাথে</a:t>
            </a:r>
            <a:r>
              <a:rPr lang="en-US" dirty="0"/>
              <a:t> </a:t>
            </a:r>
            <a:r>
              <a:rPr lang="en-US" dirty="0" err="1"/>
              <a:t>লাগানো</a:t>
            </a:r>
            <a:r>
              <a:rPr lang="en-US" dirty="0"/>
              <a:t> </a:t>
            </a:r>
            <a:r>
              <a:rPr lang="en-US" dirty="0" err="1"/>
              <a:t>বাহুকে</a:t>
            </a:r>
            <a:r>
              <a:rPr lang="en-US" dirty="0"/>
              <a:t> </a:t>
            </a:r>
            <a:r>
              <a:rPr lang="en-US" dirty="0" err="1"/>
              <a:t>সন্নিহিত</a:t>
            </a:r>
            <a:r>
              <a:rPr lang="en-US" dirty="0"/>
              <a:t> </a:t>
            </a:r>
            <a:r>
              <a:rPr lang="en-US" dirty="0" err="1"/>
              <a:t>বাহু</a:t>
            </a:r>
            <a:r>
              <a:rPr lang="en-US" dirty="0"/>
              <a:t> </a:t>
            </a:r>
            <a:r>
              <a:rPr lang="en-US" dirty="0" err="1"/>
              <a:t>বলে</a:t>
            </a:r>
            <a:r>
              <a:rPr lang="en-US" dirty="0"/>
              <a:t> </a:t>
            </a:r>
            <a:r>
              <a:rPr lang="en-US" dirty="0" err="1"/>
              <a:t>যেমন</a:t>
            </a:r>
            <a:r>
              <a:rPr lang="en-US" dirty="0"/>
              <a:t>- </a:t>
            </a:r>
            <a:r>
              <a:rPr lang="en-US" dirty="0" err="1"/>
              <a:t>চিত্রে</a:t>
            </a:r>
            <a:r>
              <a:rPr lang="en-US" dirty="0"/>
              <a:t>   C  </a:t>
            </a:r>
            <a:r>
              <a:rPr lang="en-US" dirty="0" err="1"/>
              <a:t>কোনের</a:t>
            </a:r>
            <a:r>
              <a:rPr lang="en-US" dirty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সন্নিহিত</a:t>
            </a:r>
            <a:r>
              <a:rPr lang="en-US" dirty="0" smtClean="0"/>
              <a:t> </a:t>
            </a:r>
            <a:r>
              <a:rPr lang="en-US" dirty="0" err="1"/>
              <a:t>বাহু</a:t>
            </a:r>
            <a:r>
              <a:rPr lang="en-US" dirty="0"/>
              <a:t> BC </a:t>
            </a:r>
          </a:p>
        </p:txBody>
      </p:sp>
      <p:sp>
        <p:nvSpPr>
          <p:cNvPr id="20" name="Curved Down Ribbon 19"/>
          <p:cNvSpPr/>
          <p:nvPr/>
        </p:nvSpPr>
        <p:spPr>
          <a:xfrm>
            <a:off x="2895600" y="76200"/>
            <a:ext cx="4599709" cy="1143000"/>
          </a:xfrm>
          <a:prstGeom prst="ellipseRibb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/>
              <a:t>সমকোণী</a:t>
            </a:r>
            <a:r>
              <a:rPr lang="en-US" dirty="0"/>
              <a:t> </a:t>
            </a:r>
            <a:r>
              <a:rPr lang="en-US" dirty="0" err="1"/>
              <a:t>ত্রিভুজের</a:t>
            </a:r>
            <a:r>
              <a:rPr lang="en-US" dirty="0"/>
              <a:t> </a:t>
            </a:r>
            <a:r>
              <a:rPr lang="en-US" dirty="0" err="1"/>
              <a:t>তিনটি</a:t>
            </a:r>
            <a:r>
              <a:rPr lang="en-US" dirty="0"/>
              <a:t> </a:t>
            </a:r>
            <a:r>
              <a:rPr lang="en-US" dirty="0" err="1"/>
              <a:t>বাহুর</a:t>
            </a:r>
            <a:r>
              <a:rPr lang="en-US" dirty="0"/>
              <a:t> ৩টি  </a:t>
            </a:r>
            <a:r>
              <a:rPr lang="en-US" dirty="0" err="1"/>
              <a:t>নাম</a:t>
            </a:r>
            <a:r>
              <a:rPr lang="en-US" dirty="0"/>
              <a:t> </a:t>
            </a:r>
            <a:r>
              <a:rPr lang="en-US" dirty="0" err="1"/>
              <a:t>রয়েছে</a:t>
            </a:r>
            <a:r>
              <a:rPr lang="en-US" dirty="0"/>
              <a:t> ।</a:t>
            </a:r>
          </a:p>
        </p:txBody>
      </p:sp>
      <p:sp>
        <p:nvSpPr>
          <p:cNvPr id="21" name="Wave 20"/>
          <p:cNvSpPr/>
          <p:nvPr/>
        </p:nvSpPr>
        <p:spPr>
          <a:xfrm>
            <a:off x="152400" y="914400"/>
            <a:ext cx="3308866" cy="838200"/>
          </a:xfrm>
          <a:prstGeom prst="wave">
            <a:avLst>
              <a:gd name="adj1" fmla="val 12500"/>
              <a:gd name="adj2" fmla="val 49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/>
              <a:t>যথা</a:t>
            </a:r>
            <a:r>
              <a:rPr lang="en-US" dirty="0"/>
              <a:t> - </a:t>
            </a:r>
            <a:r>
              <a:rPr lang="en-US" dirty="0" err="1"/>
              <a:t>অতিভুজ</a:t>
            </a:r>
            <a:r>
              <a:rPr lang="en-US" dirty="0"/>
              <a:t> ,</a:t>
            </a:r>
            <a:r>
              <a:rPr lang="en-US" dirty="0" err="1"/>
              <a:t>বিপরীত</a:t>
            </a:r>
            <a:r>
              <a:rPr lang="en-US" dirty="0"/>
              <a:t> </a:t>
            </a:r>
            <a:r>
              <a:rPr lang="en-US" dirty="0" err="1"/>
              <a:t>বাহু,সন্নিহিত</a:t>
            </a:r>
            <a:r>
              <a:rPr lang="en-US" dirty="0"/>
              <a:t> </a:t>
            </a:r>
            <a:r>
              <a:rPr lang="en-US" dirty="0" err="1"/>
              <a:t>বাহু</a:t>
            </a:r>
            <a:endParaRPr lang="en-US" dirty="0"/>
          </a:p>
        </p:txBody>
      </p:sp>
      <p:sp>
        <p:nvSpPr>
          <p:cNvPr id="22" name="Left-Up Arrow 21"/>
          <p:cNvSpPr/>
          <p:nvPr/>
        </p:nvSpPr>
        <p:spPr>
          <a:xfrm>
            <a:off x="2094224" y="1371600"/>
            <a:ext cx="6059176" cy="762000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/>
              <a:t>সমকোণের</a:t>
            </a:r>
            <a:r>
              <a:rPr lang="en-US" dirty="0"/>
              <a:t> </a:t>
            </a:r>
            <a:r>
              <a:rPr lang="en-US" dirty="0" err="1"/>
              <a:t>বিপরীত</a:t>
            </a:r>
            <a:r>
              <a:rPr lang="en-US" dirty="0"/>
              <a:t> </a:t>
            </a:r>
            <a:r>
              <a:rPr lang="en-US" dirty="0" err="1"/>
              <a:t>বাহুকে</a:t>
            </a:r>
            <a:r>
              <a:rPr lang="en-US" dirty="0"/>
              <a:t> </a:t>
            </a:r>
            <a:r>
              <a:rPr lang="en-US" dirty="0" err="1"/>
              <a:t>সব</a:t>
            </a:r>
            <a:r>
              <a:rPr lang="en-US" dirty="0"/>
              <a:t> </a:t>
            </a:r>
            <a:r>
              <a:rPr lang="en-US" dirty="0" err="1"/>
              <a:t>সময়</a:t>
            </a:r>
            <a:r>
              <a:rPr lang="en-US" dirty="0"/>
              <a:t>  </a:t>
            </a:r>
            <a:r>
              <a:rPr lang="en-US" dirty="0" err="1"/>
              <a:t>অতিভুজ</a:t>
            </a:r>
            <a:r>
              <a:rPr lang="en-US" dirty="0"/>
              <a:t> </a:t>
            </a:r>
            <a:r>
              <a:rPr lang="en-US" dirty="0" err="1"/>
              <a:t>বলা</a:t>
            </a:r>
            <a:r>
              <a:rPr lang="en-US" dirty="0"/>
              <a:t> </a:t>
            </a:r>
            <a:r>
              <a:rPr lang="en-US" dirty="0" err="1"/>
              <a:t>হয়</a:t>
            </a:r>
            <a:r>
              <a:rPr lang="en-US" dirty="0"/>
              <a:t> । </a:t>
            </a:r>
          </a:p>
        </p:txBody>
      </p:sp>
      <p:sp>
        <p:nvSpPr>
          <p:cNvPr id="23" name="L-Shape 22"/>
          <p:cNvSpPr/>
          <p:nvPr/>
        </p:nvSpPr>
        <p:spPr>
          <a:xfrm>
            <a:off x="762000" y="1905000"/>
            <a:ext cx="7391400" cy="83820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/>
              <a:t>যেমন</a:t>
            </a:r>
            <a:r>
              <a:rPr lang="en-US" dirty="0"/>
              <a:t> </a:t>
            </a:r>
            <a:r>
              <a:rPr lang="en-US" dirty="0" err="1"/>
              <a:t>চিত্রে</a:t>
            </a:r>
            <a:r>
              <a:rPr lang="en-US" dirty="0"/>
              <a:t> -  B </a:t>
            </a:r>
            <a:r>
              <a:rPr lang="en-US" dirty="0" err="1"/>
              <a:t>কোণ</a:t>
            </a:r>
            <a:r>
              <a:rPr lang="en-US" dirty="0"/>
              <a:t> </a:t>
            </a:r>
            <a:r>
              <a:rPr lang="en-US" dirty="0" err="1"/>
              <a:t>সমকোণ</a:t>
            </a:r>
            <a:r>
              <a:rPr lang="en-US" dirty="0"/>
              <a:t>  । </a:t>
            </a:r>
            <a:r>
              <a:rPr lang="en-US" dirty="0" err="1"/>
              <a:t>আর</a:t>
            </a:r>
            <a:r>
              <a:rPr lang="en-US" dirty="0"/>
              <a:t> B </a:t>
            </a:r>
            <a:r>
              <a:rPr lang="en-US" dirty="0" err="1"/>
              <a:t>কোণের</a:t>
            </a:r>
            <a:r>
              <a:rPr lang="en-US" dirty="0"/>
              <a:t> </a:t>
            </a:r>
            <a:r>
              <a:rPr lang="en-US" dirty="0" err="1"/>
              <a:t>বিপরীত</a:t>
            </a:r>
            <a:r>
              <a:rPr lang="en-US" dirty="0"/>
              <a:t> </a:t>
            </a:r>
            <a:r>
              <a:rPr lang="en-US" dirty="0" err="1"/>
              <a:t>বাহু</a:t>
            </a:r>
            <a:r>
              <a:rPr lang="en-US" dirty="0"/>
              <a:t> AC </a:t>
            </a:r>
            <a:r>
              <a:rPr lang="en-US" dirty="0" err="1"/>
              <a:t>হচ্ছে</a:t>
            </a:r>
            <a:r>
              <a:rPr lang="en-US" dirty="0"/>
              <a:t> </a:t>
            </a:r>
            <a:r>
              <a:rPr lang="en-US" dirty="0" err="1">
                <a:solidFill>
                  <a:srgbClr val="92D050"/>
                </a:solidFill>
              </a:rPr>
              <a:t>অতিভুজ</a:t>
            </a:r>
            <a:r>
              <a:rPr lang="en-US" dirty="0">
                <a:solidFill>
                  <a:srgbClr val="92D050"/>
                </a:solidFill>
              </a:rPr>
              <a:t> </a:t>
            </a:r>
          </a:p>
        </p:txBody>
      </p:sp>
      <p:sp>
        <p:nvSpPr>
          <p:cNvPr id="24" name="Explosion 2 23"/>
          <p:cNvSpPr/>
          <p:nvPr/>
        </p:nvSpPr>
        <p:spPr>
          <a:xfrm>
            <a:off x="2209800" y="2743201"/>
            <a:ext cx="6934201" cy="160901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/>
              <a:t>আর</a:t>
            </a:r>
            <a:r>
              <a:rPr lang="en-US" dirty="0"/>
              <a:t> </a:t>
            </a:r>
            <a:r>
              <a:rPr lang="en-US" dirty="0" err="1"/>
              <a:t>যে</a:t>
            </a:r>
            <a:r>
              <a:rPr lang="en-US" dirty="0"/>
              <a:t> </a:t>
            </a:r>
            <a:r>
              <a:rPr lang="en-US" dirty="0" err="1"/>
              <a:t>কোণ</a:t>
            </a:r>
            <a:r>
              <a:rPr lang="en-US" dirty="0"/>
              <a:t> </a:t>
            </a:r>
            <a:r>
              <a:rPr lang="en-US" dirty="0" err="1"/>
              <a:t>নিয়ে</a:t>
            </a:r>
            <a:r>
              <a:rPr lang="en-US" dirty="0"/>
              <a:t> </a:t>
            </a:r>
            <a:r>
              <a:rPr lang="en-US" dirty="0" err="1"/>
              <a:t>কাজ</a:t>
            </a:r>
            <a:r>
              <a:rPr lang="en-US" dirty="0"/>
              <a:t> </a:t>
            </a:r>
            <a:r>
              <a:rPr lang="en-US" dirty="0" err="1"/>
              <a:t>করব</a:t>
            </a:r>
            <a:r>
              <a:rPr lang="en-US" dirty="0"/>
              <a:t> </a:t>
            </a:r>
            <a:r>
              <a:rPr lang="en-US" dirty="0" err="1"/>
              <a:t>তার</a:t>
            </a:r>
            <a:r>
              <a:rPr lang="en-US" dirty="0"/>
              <a:t> </a:t>
            </a:r>
            <a:r>
              <a:rPr lang="en-US" dirty="0" err="1"/>
              <a:t>বিপরীত</a:t>
            </a:r>
            <a:r>
              <a:rPr lang="en-US" dirty="0"/>
              <a:t> </a:t>
            </a:r>
            <a:r>
              <a:rPr lang="en-US" dirty="0" err="1"/>
              <a:t>পার্শ্বের</a:t>
            </a:r>
            <a:r>
              <a:rPr lang="en-US" dirty="0"/>
              <a:t> </a:t>
            </a:r>
            <a:r>
              <a:rPr lang="en-US" dirty="0" err="1"/>
              <a:t>বাহুকে</a:t>
            </a:r>
            <a:r>
              <a:rPr lang="en-US" dirty="0"/>
              <a:t> </a:t>
            </a:r>
            <a:r>
              <a:rPr lang="en-US" dirty="0" err="1"/>
              <a:t>বিপরীত</a:t>
            </a:r>
            <a:r>
              <a:rPr lang="en-US" dirty="0"/>
              <a:t> </a:t>
            </a:r>
            <a:r>
              <a:rPr lang="en-US" dirty="0" err="1"/>
              <a:t>বাহু</a:t>
            </a:r>
            <a:r>
              <a:rPr lang="en-US" dirty="0"/>
              <a:t> </a:t>
            </a:r>
            <a:r>
              <a:rPr lang="en-US" dirty="0" err="1"/>
              <a:t>বলা</a:t>
            </a:r>
            <a:r>
              <a:rPr lang="en-US" dirty="0"/>
              <a:t> </a:t>
            </a:r>
            <a:r>
              <a:rPr lang="en-US" dirty="0" err="1"/>
              <a:t>হয়</a:t>
            </a:r>
            <a:endParaRPr lang="en-US" dirty="0"/>
          </a:p>
        </p:txBody>
      </p:sp>
      <p:sp>
        <p:nvSpPr>
          <p:cNvPr id="25" name="Flowchart: Sequential Access Storage 24"/>
          <p:cNvSpPr/>
          <p:nvPr/>
        </p:nvSpPr>
        <p:spPr>
          <a:xfrm>
            <a:off x="3810001" y="4419600"/>
            <a:ext cx="5257799" cy="990600"/>
          </a:xfrm>
          <a:prstGeom prst="flowChartMagnetic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 </a:t>
            </a:r>
            <a:r>
              <a:rPr lang="en-US" dirty="0" err="1"/>
              <a:t>যেমন</a:t>
            </a:r>
            <a:r>
              <a:rPr lang="en-US" dirty="0"/>
              <a:t> – </a:t>
            </a:r>
            <a:r>
              <a:rPr lang="en-US" dirty="0" err="1"/>
              <a:t>যদি</a:t>
            </a:r>
            <a:r>
              <a:rPr lang="en-US" dirty="0"/>
              <a:t> C </a:t>
            </a:r>
            <a:r>
              <a:rPr lang="en-US" dirty="0" err="1"/>
              <a:t>কোণ</a:t>
            </a:r>
            <a:r>
              <a:rPr lang="en-US" dirty="0"/>
              <a:t> </a:t>
            </a:r>
            <a:r>
              <a:rPr lang="en-US" dirty="0" err="1"/>
              <a:t>নিয়ে</a:t>
            </a:r>
            <a:r>
              <a:rPr lang="en-US" dirty="0"/>
              <a:t> </a:t>
            </a:r>
            <a:r>
              <a:rPr lang="en-US" dirty="0" err="1"/>
              <a:t>কাজ</a:t>
            </a:r>
            <a:r>
              <a:rPr lang="en-US" dirty="0"/>
              <a:t> </a:t>
            </a:r>
            <a:r>
              <a:rPr lang="en-US" dirty="0" err="1"/>
              <a:t>করি</a:t>
            </a:r>
            <a:r>
              <a:rPr lang="en-US" dirty="0"/>
              <a:t> </a:t>
            </a:r>
            <a:r>
              <a:rPr lang="en-US" dirty="0" err="1"/>
              <a:t>তবে</a:t>
            </a:r>
            <a:r>
              <a:rPr lang="en-US" dirty="0"/>
              <a:t>, </a:t>
            </a:r>
            <a:r>
              <a:rPr lang="en-US" dirty="0" err="1"/>
              <a:t>চিত্রে</a:t>
            </a:r>
            <a:r>
              <a:rPr lang="en-US" dirty="0"/>
              <a:t>  C  </a:t>
            </a:r>
            <a:r>
              <a:rPr lang="en-US" dirty="0" err="1"/>
              <a:t>কোনের</a:t>
            </a:r>
            <a:r>
              <a:rPr lang="en-US" dirty="0"/>
              <a:t> </a:t>
            </a:r>
            <a:r>
              <a:rPr lang="en-US" dirty="0" err="1">
                <a:solidFill>
                  <a:srgbClr val="FFC000"/>
                </a:solidFill>
              </a:rPr>
              <a:t>বিপরীত</a:t>
            </a:r>
            <a:r>
              <a:rPr lang="en-US" dirty="0"/>
              <a:t> </a:t>
            </a:r>
            <a:r>
              <a:rPr lang="en-US" dirty="0" err="1"/>
              <a:t>বাহু</a:t>
            </a:r>
            <a:r>
              <a:rPr lang="en-US" dirty="0"/>
              <a:t> AB </a:t>
            </a:r>
          </a:p>
        </p:txBody>
      </p:sp>
      <p:sp>
        <p:nvSpPr>
          <p:cNvPr id="30" name="Right Triangle 29"/>
          <p:cNvSpPr/>
          <p:nvPr/>
        </p:nvSpPr>
        <p:spPr>
          <a:xfrm>
            <a:off x="457200" y="3429000"/>
            <a:ext cx="3276600" cy="1600200"/>
          </a:xfrm>
          <a:prstGeom prst="rtTriangl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399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3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3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8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 animBg="1"/>
      <p:bldP spid="7" grpId="0" animBg="1"/>
      <p:bldP spid="8" grpId="0"/>
      <p:bldP spid="9" grpId="0"/>
      <p:bldP spid="10" grpId="0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3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Triangle 1"/>
          <p:cNvSpPr/>
          <p:nvPr/>
        </p:nvSpPr>
        <p:spPr>
          <a:xfrm>
            <a:off x="1219200" y="1524000"/>
            <a:ext cx="3276600" cy="1600200"/>
          </a:xfrm>
          <a:prstGeom prst="rtTriangl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990600" y="838200"/>
            <a:ext cx="121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A</a:t>
            </a:r>
            <a:endParaRPr lang="en-US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304800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B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4267200" y="3048000"/>
            <a:ext cx="76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</a:t>
            </a:r>
            <a:endParaRPr lang="en-US" sz="4000" dirty="0"/>
          </a:p>
        </p:txBody>
      </p:sp>
      <p:sp>
        <p:nvSpPr>
          <p:cNvPr id="6" name="Arc 5"/>
          <p:cNvSpPr/>
          <p:nvPr/>
        </p:nvSpPr>
        <p:spPr>
          <a:xfrm flipH="1">
            <a:off x="3543300" y="2694057"/>
            <a:ext cx="190500" cy="811143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Process 6"/>
          <p:cNvSpPr/>
          <p:nvPr/>
        </p:nvSpPr>
        <p:spPr>
          <a:xfrm>
            <a:off x="1219200" y="2667000"/>
            <a:ext cx="457200" cy="457200"/>
          </a:xfrm>
          <a:prstGeom prst="flowChartProcess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0600" y="4038600"/>
            <a:ext cx="716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সমকোণী</a:t>
            </a:r>
            <a:r>
              <a:rPr lang="en-US" dirty="0" smtClean="0"/>
              <a:t> </a:t>
            </a:r>
            <a:r>
              <a:rPr lang="en-US" dirty="0" err="1" smtClean="0"/>
              <a:t>ত্রিভুজের</a:t>
            </a:r>
            <a:r>
              <a:rPr lang="en-US" dirty="0" smtClean="0"/>
              <a:t> </a:t>
            </a:r>
            <a:r>
              <a:rPr lang="en-US" dirty="0" err="1" smtClean="0"/>
              <a:t>যে</a:t>
            </a:r>
            <a:r>
              <a:rPr lang="en-US" dirty="0" smtClean="0"/>
              <a:t> </a:t>
            </a:r>
            <a:r>
              <a:rPr lang="en-US" dirty="0" err="1" smtClean="0"/>
              <a:t>কোন</a:t>
            </a:r>
            <a:r>
              <a:rPr lang="en-US" dirty="0" smtClean="0"/>
              <a:t> ১টি </a:t>
            </a:r>
            <a:r>
              <a:rPr lang="en-US" dirty="0" err="1" smtClean="0"/>
              <a:t>সুক্ষ্ণ</a:t>
            </a:r>
            <a:r>
              <a:rPr lang="en-US" dirty="0" smtClean="0"/>
              <a:t> </a:t>
            </a:r>
            <a:r>
              <a:rPr lang="en-US" dirty="0" err="1" smtClean="0"/>
              <a:t>কোণের</a:t>
            </a:r>
            <a:r>
              <a:rPr lang="en-US" dirty="0" smtClean="0"/>
              <a:t> সাপেক্ষে৩টি </a:t>
            </a:r>
            <a:r>
              <a:rPr lang="en-US" dirty="0" err="1" smtClean="0"/>
              <a:t>বাহুকে</a:t>
            </a:r>
            <a:r>
              <a:rPr lang="en-US" dirty="0" smtClean="0"/>
              <a:t> </a:t>
            </a:r>
            <a:r>
              <a:rPr lang="en-US" dirty="0" err="1" smtClean="0"/>
              <a:t>পরস্পরের</a:t>
            </a:r>
            <a:r>
              <a:rPr lang="en-US" dirty="0" smtClean="0"/>
              <a:t> </a:t>
            </a:r>
            <a:r>
              <a:rPr lang="en-US" dirty="0" err="1" smtClean="0"/>
              <a:t>সাথে</a:t>
            </a:r>
            <a:r>
              <a:rPr lang="en-US" dirty="0" smtClean="0"/>
              <a:t> ৬টি </a:t>
            </a:r>
            <a:r>
              <a:rPr lang="en-US" dirty="0" err="1" smtClean="0"/>
              <a:t>অনুপাতে</a:t>
            </a:r>
            <a:r>
              <a:rPr lang="en-US" dirty="0" smtClean="0"/>
              <a:t>  </a:t>
            </a:r>
            <a:r>
              <a:rPr lang="en-US" dirty="0" err="1" smtClean="0"/>
              <a:t>লেখা</a:t>
            </a:r>
            <a:r>
              <a:rPr lang="en-US" dirty="0" smtClean="0"/>
              <a:t>  </a:t>
            </a:r>
            <a:r>
              <a:rPr lang="en-US" dirty="0" err="1" smtClean="0"/>
              <a:t>যায়</a:t>
            </a:r>
            <a:r>
              <a:rPr lang="en-US" dirty="0" smtClean="0"/>
              <a:t> ।</a:t>
            </a:r>
            <a:endParaRPr lang="en-US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6341299"/>
              </p:ext>
            </p:extLst>
          </p:nvPr>
        </p:nvGraphicFramePr>
        <p:xfrm>
          <a:off x="4514850" y="3321050"/>
          <a:ext cx="114300" cy="808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0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14850" y="3321050"/>
                        <a:ext cx="114300" cy="808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 rot="1656966">
            <a:off x="1712324" y="18288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অতিভুজ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 rot="16200000">
            <a:off x="207926" y="1819438"/>
            <a:ext cx="1500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বিপরীত</a:t>
            </a:r>
            <a:r>
              <a:rPr lang="en-US" dirty="0" smtClean="0"/>
              <a:t> </a:t>
            </a:r>
            <a:r>
              <a:rPr lang="en-US" dirty="0" err="1" smtClean="0"/>
              <a:t>বাহু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33599" y="3288268"/>
            <a:ext cx="1219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সন্নিহিত</a:t>
            </a:r>
            <a:r>
              <a:rPr lang="en-US" dirty="0" smtClean="0"/>
              <a:t> </a:t>
            </a:r>
            <a:r>
              <a:rPr lang="en-US" dirty="0" err="1" smtClean="0"/>
              <a:t>বাহু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2362200" y="457200"/>
            <a:ext cx="6096000" cy="155626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সমকোণী</a:t>
            </a:r>
            <a:r>
              <a:rPr lang="en-US" dirty="0" smtClean="0"/>
              <a:t> </a:t>
            </a:r>
            <a:r>
              <a:rPr lang="en-US" dirty="0" err="1" smtClean="0"/>
              <a:t>ত্রিভুজের</a:t>
            </a:r>
            <a:r>
              <a:rPr lang="en-US" dirty="0" smtClean="0"/>
              <a:t> </a:t>
            </a:r>
            <a:r>
              <a:rPr lang="en-US" dirty="0" err="1" smtClean="0"/>
              <a:t>তিন</a:t>
            </a:r>
            <a:r>
              <a:rPr lang="en-US" dirty="0" smtClean="0"/>
              <a:t> </a:t>
            </a:r>
            <a:r>
              <a:rPr lang="en-US" dirty="0" err="1" smtClean="0"/>
              <a:t>বাহু</a:t>
            </a:r>
            <a:r>
              <a:rPr lang="en-US" dirty="0" smtClean="0"/>
              <a:t> </a:t>
            </a:r>
            <a:r>
              <a:rPr lang="en-US" dirty="0" err="1" smtClean="0"/>
              <a:t>নিয়ে</a:t>
            </a:r>
            <a:r>
              <a:rPr lang="en-US" dirty="0" smtClean="0"/>
              <a:t> </a:t>
            </a:r>
            <a:r>
              <a:rPr lang="en-US" dirty="0" err="1" smtClean="0"/>
              <a:t>রয়েছে</a:t>
            </a:r>
            <a:r>
              <a:rPr lang="en-US" dirty="0" smtClean="0"/>
              <a:t> </a:t>
            </a:r>
            <a:r>
              <a:rPr lang="en-US" dirty="0" err="1" smtClean="0"/>
              <a:t>দারুন</a:t>
            </a:r>
            <a:r>
              <a:rPr lang="en-US" dirty="0" smtClean="0"/>
              <a:t> </a:t>
            </a:r>
            <a:r>
              <a:rPr lang="en-US" dirty="0" err="1" smtClean="0"/>
              <a:t>খেলা</a:t>
            </a:r>
            <a:r>
              <a:rPr lang="en-US" dirty="0" smtClean="0"/>
              <a:t> ।</a:t>
            </a:r>
          </a:p>
          <a:p>
            <a:pPr algn="ctr"/>
            <a:r>
              <a:rPr lang="en-US" dirty="0" err="1" smtClean="0"/>
              <a:t>যা</a:t>
            </a:r>
            <a:r>
              <a:rPr lang="en-US" dirty="0" smtClean="0"/>
              <a:t> </a:t>
            </a:r>
            <a:r>
              <a:rPr lang="en-US" dirty="0" err="1" smtClean="0"/>
              <a:t>আজকে</a:t>
            </a:r>
            <a:r>
              <a:rPr lang="en-US" dirty="0" smtClean="0"/>
              <a:t> </a:t>
            </a:r>
            <a:r>
              <a:rPr lang="en-US" dirty="0" err="1" smtClean="0"/>
              <a:t>আমরা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</a:t>
            </a:r>
            <a:r>
              <a:rPr lang="en-US" dirty="0" err="1" smtClean="0"/>
              <a:t>দেখাব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588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3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3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3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4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4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  <p:bldP spid="6" grpId="0" animBg="1"/>
      <p:bldP spid="7" grpId="0" animBg="1"/>
      <p:bldP spid="8" grpId="0"/>
      <p:bldP spid="11" grpId="0"/>
      <p:bldP spid="12" grpId="0"/>
      <p:bldP spid="13" grpId="0"/>
      <p:bldP spid="9" grpId="0" animBg="1"/>
      <p:bldP spid="9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609600" y="4050268"/>
            <a:ext cx="228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685800" y="6172200"/>
            <a:ext cx="228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609600" y="5105400"/>
            <a:ext cx="228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181600" y="6248400"/>
            <a:ext cx="228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105400" y="5040868"/>
            <a:ext cx="228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029200" y="3974068"/>
            <a:ext cx="228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143000" y="3680936"/>
            <a:ext cx="175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বিপরীত</a:t>
            </a:r>
            <a:r>
              <a:rPr lang="en-US" dirty="0" smtClean="0"/>
              <a:t> </a:t>
            </a:r>
            <a:r>
              <a:rPr lang="en-US" dirty="0" err="1" smtClean="0"/>
              <a:t>বাহু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791200" y="397406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বিপরীত</a:t>
            </a:r>
            <a:r>
              <a:rPr lang="en-US" dirty="0" smtClean="0"/>
              <a:t> </a:t>
            </a:r>
            <a:r>
              <a:rPr lang="en-US" dirty="0" err="1" smtClean="0"/>
              <a:t>বাহু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943600" y="626006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বিপরীত</a:t>
            </a:r>
            <a:r>
              <a:rPr lang="en-US" dirty="0" smtClean="0"/>
              <a:t> </a:t>
            </a:r>
            <a:r>
              <a:rPr lang="en-US" dirty="0" err="1" smtClean="0"/>
              <a:t>বাহু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219200" y="572666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বিপরীত</a:t>
            </a:r>
            <a:r>
              <a:rPr lang="en-US" dirty="0" smtClean="0"/>
              <a:t> </a:t>
            </a:r>
            <a:r>
              <a:rPr lang="en-US" dirty="0" err="1" smtClean="0"/>
              <a:t>বাহু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105400" y="4671536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অতিভুজ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219200" y="5117068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অতিভুজ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33400" y="4050268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অতিভুজ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105400" y="3528536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অতিভুজ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990600" y="47360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সন্নিহিত</a:t>
            </a:r>
            <a:r>
              <a:rPr lang="en-US" dirty="0" smtClean="0"/>
              <a:t> </a:t>
            </a:r>
            <a:r>
              <a:rPr lang="en-US" dirty="0" err="1" smtClean="0"/>
              <a:t>বাহু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714999" y="5117068"/>
            <a:ext cx="1752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সন্নিহিত</a:t>
            </a:r>
            <a:r>
              <a:rPr lang="en-US" dirty="0" smtClean="0"/>
              <a:t> </a:t>
            </a:r>
            <a:r>
              <a:rPr lang="en-US" dirty="0" err="1" smtClean="0"/>
              <a:t>বাহু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562600" y="5879068"/>
            <a:ext cx="1981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সন্নিহিত</a:t>
            </a:r>
            <a:r>
              <a:rPr lang="en-US" dirty="0" smtClean="0"/>
              <a:t> </a:t>
            </a:r>
            <a:r>
              <a:rPr lang="en-US" dirty="0" err="1" smtClean="0"/>
              <a:t>বাহু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990600" y="6183868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সন্নিহিত</a:t>
            </a:r>
            <a:r>
              <a:rPr lang="en-US" dirty="0" smtClean="0"/>
              <a:t> </a:t>
            </a:r>
            <a:r>
              <a:rPr lang="en-US" dirty="0" err="1" smtClean="0"/>
              <a:t>বাহু</a:t>
            </a:r>
            <a:endParaRPr lang="en-US" dirty="0"/>
          </a:p>
        </p:txBody>
      </p:sp>
      <p:sp>
        <p:nvSpPr>
          <p:cNvPr id="24" name="Right Triangle 23"/>
          <p:cNvSpPr/>
          <p:nvPr/>
        </p:nvSpPr>
        <p:spPr>
          <a:xfrm>
            <a:off x="1143001" y="838200"/>
            <a:ext cx="3276600" cy="1600200"/>
          </a:xfrm>
          <a:prstGeom prst="rtTriangl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914401" y="152400"/>
            <a:ext cx="121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A</a:t>
            </a:r>
            <a:endParaRPr lang="en-US" sz="4800" dirty="0"/>
          </a:p>
        </p:txBody>
      </p:sp>
      <p:sp>
        <p:nvSpPr>
          <p:cNvPr id="26" name="TextBox 25"/>
          <p:cNvSpPr txBox="1"/>
          <p:nvPr/>
        </p:nvSpPr>
        <p:spPr>
          <a:xfrm>
            <a:off x="914401" y="236220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B</a:t>
            </a:r>
            <a:endParaRPr lang="en-US" sz="4000" dirty="0"/>
          </a:p>
        </p:txBody>
      </p:sp>
      <p:sp>
        <p:nvSpPr>
          <p:cNvPr id="27" name="TextBox 26"/>
          <p:cNvSpPr txBox="1"/>
          <p:nvPr/>
        </p:nvSpPr>
        <p:spPr>
          <a:xfrm>
            <a:off x="4114800" y="2362200"/>
            <a:ext cx="76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</a:t>
            </a:r>
            <a:endParaRPr lang="en-US" sz="4000" dirty="0"/>
          </a:p>
        </p:txBody>
      </p:sp>
      <p:sp>
        <p:nvSpPr>
          <p:cNvPr id="28" name="Arc 27"/>
          <p:cNvSpPr/>
          <p:nvPr/>
        </p:nvSpPr>
        <p:spPr>
          <a:xfrm flipH="1">
            <a:off x="3467101" y="2030343"/>
            <a:ext cx="190500" cy="811143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lowchart: Process 28"/>
          <p:cNvSpPr/>
          <p:nvPr/>
        </p:nvSpPr>
        <p:spPr>
          <a:xfrm>
            <a:off x="1143001" y="1981200"/>
            <a:ext cx="457200" cy="457200"/>
          </a:xfrm>
          <a:prstGeom prst="flowChartProcess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 rot="1656966">
            <a:off x="1792876" y="1349335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অতিভুজ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 rot="16200000">
            <a:off x="199819" y="1330284"/>
            <a:ext cx="1313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বিপরীত</a:t>
            </a:r>
            <a:r>
              <a:rPr lang="en-US" dirty="0" smtClean="0"/>
              <a:t> </a:t>
            </a:r>
            <a:r>
              <a:rPr lang="en-US" dirty="0" err="1" smtClean="0"/>
              <a:t>বাহু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2057400" y="2602468"/>
            <a:ext cx="1219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সন্নিহিত</a:t>
            </a:r>
            <a:r>
              <a:rPr lang="en-US" dirty="0" smtClean="0"/>
              <a:t> </a:t>
            </a:r>
            <a:r>
              <a:rPr lang="en-US" dirty="0" err="1" smtClean="0"/>
              <a:t>বাহু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657600" y="381000"/>
            <a:ext cx="3886200" cy="8265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err="1">
                <a:solidFill>
                  <a:srgbClr val="FFFF00"/>
                </a:solidFill>
              </a:rPr>
              <a:t>যেমন</a:t>
            </a:r>
            <a:r>
              <a:rPr lang="en-US" sz="2800" dirty="0">
                <a:solidFill>
                  <a:srgbClr val="FFFF00"/>
                </a:solidFill>
              </a:rPr>
              <a:t>- </a:t>
            </a:r>
            <a:r>
              <a:rPr lang="en-US" sz="2800" dirty="0" err="1">
                <a:solidFill>
                  <a:srgbClr val="FFFF00"/>
                </a:solidFill>
              </a:rPr>
              <a:t>কোণ</a:t>
            </a:r>
            <a:r>
              <a:rPr lang="en-US" sz="2800" dirty="0">
                <a:solidFill>
                  <a:srgbClr val="FFFF00"/>
                </a:solidFill>
              </a:rPr>
              <a:t>  C </a:t>
            </a:r>
            <a:r>
              <a:rPr lang="en-US" sz="2800" dirty="0" err="1">
                <a:solidFill>
                  <a:srgbClr val="FFFF00"/>
                </a:solidFill>
              </a:rPr>
              <a:t>এর</a:t>
            </a:r>
            <a:r>
              <a:rPr lang="en-US" sz="2800" dirty="0">
                <a:solidFill>
                  <a:srgbClr val="FFFF00"/>
                </a:solidFill>
              </a:rPr>
              <a:t>  </a:t>
            </a:r>
            <a:r>
              <a:rPr lang="en-US" sz="2800" dirty="0" err="1">
                <a:solidFill>
                  <a:srgbClr val="FFFF00"/>
                </a:solidFill>
              </a:rPr>
              <a:t>সাপেক্ষে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0055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 animBg="1"/>
      <p:bldP spid="25" grpId="0"/>
      <p:bldP spid="26" grpId="0"/>
      <p:bldP spid="27" grpId="0"/>
      <p:bldP spid="28" grpId="0" animBg="1"/>
      <p:bldP spid="29" grpId="0" animBg="1"/>
      <p:bldP spid="30" grpId="0"/>
      <p:bldP spid="31" grpId="0"/>
      <p:bldP spid="32" grpId="0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4442936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সন্নিহিত</a:t>
            </a:r>
            <a:r>
              <a:rPr lang="en-US" dirty="0" smtClean="0"/>
              <a:t> </a:t>
            </a:r>
            <a:r>
              <a:rPr lang="en-US" dirty="0" err="1" smtClean="0"/>
              <a:t>বাহু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5955268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সন্নিহিত</a:t>
            </a:r>
            <a:r>
              <a:rPr lang="en-US" dirty="0" smtClean="0"/>
              <a:t> </a:t>
            </a:r>
            <a:r>
              <a:rPr lang="en-US" dirty="0" err="1" smtClean="0"/>
              <a:t>বাহু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953000" y="48768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সন্নিহিত</a:t>
            </a:r>
            <a:r>
              <a:rPr lang="en-US" dirty="0" smtClean="0"/>
              <a:t> </a:t>
            </a:r>
            <a:r>
              <a:rPr lang="en-US" dirty="0" err="1" smtClean="0"/>
              <a:t>বাহু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48200" y="5562600"/>
            <a:ext cx="14572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সন্নিহিত</a:t>
            </a:r>
            <a:r>
              <a:rPr lang="en-US" dirty="0" smtClean="0"/>
              <a:t> </a:t>
            </a:r>
            <a:r>
              <a:rPr lang="en-US" dirty="0" err="1" smtClean="0"/>
              <a:t>বাহু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495800" y="44958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অতিভুজ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4888468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অতিভুজ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3821668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অতিভুজ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962400" y="33528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অতিভুজ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62000" y="3376136"/>
            <a:ext cx="1381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বিপরীত</a:t>
            </a:r>
            <a:r>
              <a:rPr lang="en-US" dirty="0" smtClean="0"/>
              <a:t> </a:t>
            </a:r>
            <a:r>
              <a:rPr lang="en-US" dirty="0" err="1" smtClean="0"/>
              <a:t>বাহু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495800" y="3886200"/>
            <a:ext cx="1371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বিপরীত</a:t>
            </a:r>
            <a:r>
              <a:rPr lang="en-US" dirty="0" smtClean="0"/>
              <a:t> </a:t>
            </a:r>
            <a:r>
              <a:rPr lang="en-US" dirty="0" err="1" smtClean="0"/>
              <a:t>বাহু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495800" y="5955268"/>
            <a:ext cx="15334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বিপরীত</a:t>
            </a:r>
            <a:r>
              <a:rPr lang="en-US" dirty="0" smtClean="0"/>
              <a:t> </a:t>
            </a:r>
            <a:r>
              <a:rPr lang="en-US" dirty="0" err="1" smtClean="0"/>
              <a:t>বাহু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13264" y="5498068"/>
            <a:ext cx="13393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বিপরীত</a:t>
            </a:r>
            <a:r>
              <a:rPr lang="en-US" dirty="0" smtClean="0"/>
              <a:t> </a:t>
            </a:r>
            <a:r>
              <a:rPr lang="en-US" dirty="0" err="1" smtClean="0"/>
              <a:t>বাহু</a:t>
            </a: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468683" y="3807813"/>
            <a:ext cx="16858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33400" y="5889367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648201" y="5899666"/>
            <a:ext cx="1295399" cy="439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57200" y="4812268"/>
            <a:ext cx="16858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953000" y="4865132"/>
            <a:ext cx="13048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4629151" y="3810000"/>
            <a:ext cx="1296232" cy="116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Equal 20"/>
          <p:cNvSpPr/>
          <p:nvPr/>
        </p:nvSpPr>
        <p:spPr>
          <a:xfrm>
            <a:off x="2209800" y="3669268"/>
            <a:ext cx="457200" cy="260866"/>
          </a:xfrm>
          <a:prstGeom prst="mathEqua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Equal 21"/>
          <p:cNvSpPr/>
          <p:nvPr/>
        </p:nvSpPr>
        <p:spPr>
          <a:xfrm>
            <a:off x="6324600" y="4756666"/>
            <a:ext cx="457200" cy="260866"/>
          </a:xfrm>
          <a:prstGeom prst="mathEqua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Equal 22"/>
          <p:cNvSpPr/>
          <p:nvPr/>
        </p:nvSpPr>
        <p:spPr>
          <a:xfrm>
            <a:off x="6019800" y="5791200"/>
            <a:ext cx="457200" cy="260866"/>
          </a:xfrm>
          <a:prstGeom prst="mathEqua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Equal 23"/>
          <p:cNvSpPr/>
          <p:nvPr/>
        </p:nvSpPr>
        <p:spPr>
          <a:xfrm>
            <a:off x="5943600" y="3657600"/>
            <a:ext cx="457200" cy="260866"/>
          </a:xfrm>
          <a:prstGeom prst="mathEqua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Equal 24"/>
          <p:cNvSpPr/>
          <p:nvPr/>
        </p:nvSpPr>
        <p:spPr>
          <a:xfrm>
            <a:off x="1905000" y="5758934"/>
            <a:ext cx="457200" cy="260866"/>
          </a:xfrm>
          <a:prstGeom prst="mathEqua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Equal 25"/>
          <p:cNvSpPr/>
          <p:nvPr/>
        </p:nvSpPr>
        <p:spPr>
          <a:xfrm>
            <a:off x="2209800" y="4659868"/>
            <a:ext cx="457200" cy="260866"/>
          </a:xfrm>
          <a:prstGeom prst="mathEqua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19200" y="381000"/>
            <a:ext cx="586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মানুষের</a:t>
            </a:r>
            <a:r>
              <a:rPr lang="en-US" dirty="0" smtClean="0"/>
              <a:t> </a:t>
            </a:r>
            <a:r>
              <a:rPr lang="en-US" dirty="0" err="1" smtClean="0"/>
              <a:t>যেমন</a:t>
            </a:r>
            <a:r>
              <a:rPr lang="en-US" dirty="0" smtClean="0"/>
              <a:t> </a:t>
            </a:r>
            <a:r>
              <a:rPr lang="en-US" dirty="0" err="1" smtClean="0"/>
              <a:t>নাম</a:t>
            </a:r>
            <a:r>
              <a:rPr lang="en-US" dirty="0" smtClean="0"/>
              <a:t> </a:t>
            </a:r>
            <a:r>
              <a:rPr lang="en-US" dirty="0" err="1" smtClean="0"/>
              <a:t>রাখা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 </a:t>
            </a:r>
            <a:r>
              <a:rPr lang="en-US" dirty="0" err="1" smtClean="0"/>
              <a:t>তেমনি</a:t>
            </a:r>
            <a:r>
              <a:rPr lang="en-US" dirty="0" smtClean="0"/>
              <a:t> </a:t>
            </a:r>
            <a:r>
              <a:rPr lang="en-US" dirty="0" err="1" smtClean="0"/>
              <a:t>এই</a:t>
            </a:r>
            <a:r>
              <a:rPr lang="en-US" dirty="0" smtClean="0"/>
              <a:t> ৬টি </a:t>
            </a:r>
            <a:r>
              <a:rPr lang="en-US" dirty="0" err="1" smtClean="0"/>
              <a:t>অনুপাতেরও</a:t>
            </a:r>
            <a:r>
              <a:rPr lang="en-US" dirty="0" smtClean="0"/>
              <a:t> ৬টি </a:t>
            </a:r>
            <a:r>
              <a:rPr lang="en-US" dirty="0" err="1" smtClean="0"/>
              <a:t>নাম</a:t>
            </a:r>
            <a:r>
              <a:rPr lang="en-US" dirty="0" smtClean="0"/>
              <a:t> </a:t>
            </a:r>
            <a:r>
              <a:rPr lang="en-US" dirty="0" err="1" smtClean="0"/>
              <a:t>রয়েছে</a:t>
            </a:r>
            <a:r>
              <a:rPr lang="en-US" dirty="0" smtClean="0"/>
              <a:t>  । </a:t>
            </a:r>
            <a:r>
              <a:rPr lang="en-US" dirty="0" err="1" smtClean="0"/>
              <a:t>যথা</a:t>
            </a:r>
            <a:r>
              <a:rPr lang="en-US" dirty="0" smtClean="0"/>
              <a:t> - </a:t>
            </a:r>
            <a:endParaRPr lang="en-US" dirty="0"/>
          </a:p>
        </p:txBody>
      </p:sp>
      <p:sp>
        <p:nvSpPr>
          <p:cNvPr id="27" name="Right Triangle 26"/>
          <p:cNvSpPr/>
          <p:nvPr/>
        </p:nvSpPr>
        <p:spPr>
          <a:xfrm>
            <a:off x="2667001" y="1295400"/>
            <a:ext cx="3276600" cy="1600200"/>
          </a:xfrm>
          <a:prstGeom prst="rtTriangl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5715001" y="2819400"/>
            <a:ext cx="76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</a:t>
            </a:r>
            <a:endParaRPr lang="en-US" sz="4000" dirty="0"/>
          </a:p>
        </p:txBody>
      </p:sp>
      <p:sp>
        <p:nvSpPr>
          <p:cNvPr id="31" name="Arc 30"/>
          <p:cNvSpPr/>
          <p:nvPr/>
        </p:nvSpPr>
        <p:spPr>
          <a:xfrm flipH="1">
            <a:off x="4991101" y="2465457"/>
            <a:ext cx="190500" cy="811143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lowchart: Process 31"/>
          <p:cNvSpPr/>
          <p:nvPr/>
        </p:nvSpPr>
        <p:spPr>
          <a:xfrm>
            <a:off x="2667001" y="2438400"/>
            <a:ext cx="457200" cy="457200"/>
          </a:xfrm>
          <a:prstGeom prst="flowChartProcess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 rot="1656966">
            <a:off x="3160125" y="16002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অতিভুজ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3581400" y="3059668"/>
            <a:ext cx="15049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সন্নিহিত</a:t>
            </a:r>
            <a:r>
              <a:rPr lang="en-US" dirty="0" smtClean="0"/>
              <a:t> </a:t>
            </a:r>
            <a:r>
              <a:rPr lang="en-US" dirty="0" err="1" smtClean="0"/>
              <a:t>বাহু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2667000" y="3593068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sineC</a:t>
            </a:r>
            <a:r>
              <a:rPr lang="en-US" dirty="0" smtClean="0"/>
              <a:t> </a:t>
            </a:r>
            <a:r>
              <a:rPr lang="en-US" dirty="0" err="1" smtClean="0"/>
              <a:t>বা</a:t>
            </a:r>
            <a:r>
              <a:rPr lang="en-US" dirty="0" smtClean="0"/>
              <a:t> </a:t>
            </a:r>
            <a:r>
              <a:rPr lang="en-US" dirty="0" err="1" smtClean="0"/>
              <a:t>sinC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6400800" y="3593068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CosecantC</a:t>
            </a:r>
            <a:r>
              <a:rPr lang="en-US" dirty="0" smtClean="0"/>
              <a:t> </a:t>
            </a:r>
            <a:r>
              <a:rPr lang="en-US" dirty="0" err="1" smtClean="0"/>
              <a:t>বা</a:t>
            </a:r>
            <a:r>
              <a:rPr lang="en-US" dirty="0" smtClean="0"/>
              <a:t> </a:t>
            </a:r>
            <a:r>
              <a:rPr lang="en-US" dirty="0" err="1" smtClean="0"/>
              <a:t>cosecC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2579132" y="4632343"/>
            <a:ext cx="2154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CosineCবা</a:t>
            </a:r>
            <a:r>
              <a:rPr lang="en-US" dirty="0" smtClean="0"/>
              <a:t>  </a:t>
            </a:r>
            <a:r>
              <a:rPr lang="en-US" dirty="0" err="1" smtClean="0"/>
              <a:t>cos</a:t>
            </a:r>
            <a:r>
              <a:rPr lang="en-US" dirty="0" smtClean="0"/>
              <a:t> C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6858000" y="4736068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SecantC</a:t>
            </a:r>
            <a:r>
              <a:rPr lang="en-US" dirty="0" smtClean="0"/>
              <a:t> </a:t>
            </a:r>
            <a:r>
              <a:rPr lang="en-US" dirty="0" err="1" smtClean="0"/>
              <a:t>বা</a:t>
            </a:r>
            <a:r>
              <a:rPr lang="en-US" dirty="0" smtClean="0"/>
              <a:t> </a:t>
            </a:r>
            <a:r>
              <a:rPr lang="en-US" dirty="0" err="1" smtClean="0"/>
              <a:t>secC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2350533" y="5715000"/>
            <a:ext cx="22214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TangentC</a:t>
            </a:r>
            <a:r>
              <a:rPr lang="en-US" dirty="0" smtClean="0"/>
              <a:t> </a:t>
            </a:r>
            <a:r>
              <a:rPr lang="en-US" dirty="0" err="1" smtClean="0"/>
              <a:t>বা</a:t>
            </a:r>
            <a:r>
              <a:rPr lang="en-US" dirty="0" smtClean="0"/>
              <a:t> </a:t>
            </a:r>
            <a:r>
              <a:rPr lang="en-US" dirty="0" err="1" smtClean="0"/>
              <a:t>tanC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6477000" y="57150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cotangentC</a:t>
            </a:r>
            <a:r>
              <a:rPr lang="en-US" dirty="0" smtClean="0"/>
              <a:t> </a:t>
            </a:r>
            <a:r>
              <a:rPr lang="en-US" dirty="0" err="1" smtClean="0"/>
              <a:t>বা</a:t>
            </a:r>
            <a:r>
              <a:rPr lang="en-US" dirty="0" smtClean="0"/>
              <a:t> </a:t>
            </a:r>
            <a:r>
              <a:rPr lang="en-US" dirty="0" err="1" smtClean="0"/>
              <a:t>cotC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2438400" y="616803"/>
            <a:ext cx="121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A</a:t>
            </a:r>
            <a:endParaRPr lang="en-US" sz="4800" dirty="0"/>
          </a:p>
        </p:txBody>
      </p:sp>
      <p:sp>
        <p:nvSpPr>
          <p:cNvPr id="43" name="TextBox 42"/>
          <p:cNvSpPr txBox="1"/>
          <p:nvPr/>
        </p:nvSpPr>
        <p:spPr>
          <a:xfrm>
            <a:off x="2514600" y="281940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B</a:t>
            </a:r>
            <a:endParaRPr lang="en-US" sz="4000" dirty="0"/>
          </a:p>
        </p:txBody>
      </p:sp>
      <p:sp>
        <p:nvSpPr>
          <p:cNvPr id="44" name="TextBox 43"/>
          <p:cNvSpPr txBox="1"/>
          <p:nvPr/>
        </p:nvSpPr>
        <p:spPr>
          <a:xfrm rot="16200000">
            <a:off x="1686043" y="1850111"/>
            <a:ext cx="1416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বিপরীত</a:t>
            </a:r>
            <a:r>
              <a:rPr lang="en-US" dirty="0" smtClean="0"/>
              <a:t> </a:t>
            </a:r>
            <a:r>
              <a:rPr lang="en-US" dirty="0" err="1" smtClean="0"/>
              <a:t>বাহু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928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mph" presetSubtype="0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1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6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9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2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5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8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3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3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3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40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8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0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1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5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7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0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1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2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3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7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6" dur="250" autoRev="1" fill="remov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7" dur="250" autoRev="1" fill="remov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8" dur="250" autoRev="1" fill="remov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" dur="250" autoRev="1" fill="remov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1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92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3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6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97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8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1" dur="250" autoRev="1" fill="remove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02" dur="250" autoRev="1" fill="remove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3" dur="250" autoRev="1" fill="remove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" dur="250" autoRev="1" fill="remove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8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7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21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7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21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7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21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7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21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82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9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8" grpId="1"/>
      <p:bldP spid="9" grpId="0"/>
      <p:bldP spid="10" grpId="0"/>
      <p:bldP spid="10" grpId="1"/>
      <p:bldP spid="11" grpId="0"/>
      <p:bldP spid="12" grpId="0"/>
      <p:bldP spid="13" grpId="0"/>
      <p:bldP spid="21" grpId="0" animBg="1"/>
      <p:bldP spid="21" grpId="1" animBg="1"/>
      <p:bldP spid="22" grpId="0" animBg="1"/>
      <p:bldP spid="23" grpId="0" animBg="1"/>
      <p:bldP spid="24" grpId="0" animBg="1"/>
      <p:bldP spid="25" grpId="0" animBg="1"/>
      <p:bldP spid="26" grpId="0" animBg="1"/>
      <p:bldP spid="14" grpId="0"/>
      <p:bldP spid="14" grpId="1"/>
      <p:bldP spid="27" grpId="0" animBg="1"/>
      <p:bldP spid="27" grpId="1" animBg="1"/>
      <p:bldP spid="30" grpId="0"/>
      <p:bldP spid="30" grpId="1"/>
      <p:bldP spid="31" grpId="0" animBg="1"/>
      <p:bldP spid="31" grpId="1" animBg="1"/>
      <p:bldP spid="32" grpId="0" animBg="1"/>
      <p:bldP spid="32" grpId="1" animBg="1"/>
      <p:bldP spid="33" grpId="0"/>
      <p:bldP spid="33" grpId="1"/>
      <p:bldP spid="35" grpId="0"/>
      <p:bldP spid="35" grpId="1"/>
      <p:bldP spid="36" grpId="0"/>
      <p:bldP spid="36" grpId="1"/>
      <p:bldP spid="37" grpId="0"/>
      <p:bldP spid="38" grpId="0"/>
      <p:bldP spid="39" grpId="0"/>
      <p:bldP spid="40" grpId="0"/>
      <p:bldP spid="41" grpId="0"/>
      <p:bldP spid="42" grpId="0"/>
      <p:bldP spid="42" grpId="1"/>
      <p:bldP spid="43" grpId="0"/>
      <p:bldP spid="43" grpId="1"/>
      <p:bldP spid="44" grpId="0"/>
      <p:bldP spid="44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Triangle 1"/>
          <p:cNvSpPr/>
          <p:nvPr/>
        </p:nvSpPr>
        <p:spPr>
          <a:xfrm>
            <a:off x="1143000" y="838200"/>
            <a:ext cx="3276600" cy="1600200"/>
          </a:xfrm>
          <a:prstGeom prst="rtTriangl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985405" y="152399"/>
            <a:ext cx="121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A</a:t>
            </a:r>
            <a:endParaRPr lang="en-US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914401" y="236220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B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4114800" y="2362200"/>
            <a:ext cx="76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</a:t>
            </a:r>
            <a:endParaRPr lang="en-US" sz="4000" dirty="0"/>
          </a:p>
        </p:txBody>
      </p:sp>
      <p:sp>
        <p:nvSpPr>
          <p:cNvPr id="6" name="Flowchart: Process 5"/>
          <p:cNvSpPr/>
          <p:nvPr/>
        </p:nvSpPr>
        <p:spPr>
          <a:xfrm>
            <a:off x="1143001" y="1981200"/>
            <a:ext cx="457200" cy="457200"/>
          </a:xfrm>
          <a:prstGeom prst="flowChartProcess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05000" y="24384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 rot="1611850">
            <a:off x="1974189" y="1253034"/>
            <a:ext cx="1676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07026" y="1375422"/>
            <a:ext cx="412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0" name="Arc 9"/>
          <p:cNvSpPr/>
          <p:nvPr/>
        </p:nvSpPr>
        <p:spPr>
          <a:xfrm rot="7599043">
            <a:off x="927718" y="625683"/>
            <a:ext cx="838200" cy="454304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013113" y="3276600"/>
            <a:ext cx="6987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উপরের</a:t>
            </a:r>
            <a:r>
              <a:rPr lang="en-US" dirty="0" smtClean="0"/>
              <a:t> </a:t>
            </a:r>
            <a:r>
              <a:rPr lang="en-US" dirty="0" err="1" smtClean="0"/>
              <a:t>চিত্রের</a:t>
            </a:r>
            <a:r>
              <a:rPr lang="en-US" dirty="0" smtClean="0"/>
              <a:t> </a:t>
            </a:r>
            <a:r>
              <a:rPr lang="en-US" dirty="0" err="1" smtClean="0"/>
              <a:t>আলোকে</a:t>
            </a:r>
            <a:r>
              <a:rPr lang="en-US" dirty="0" smtClean="0"/>
              <a:t>  A </a:t>
            </a:r>
            <a:r>
              <a:rPr lang="en-US" dirty="0" err="1" smtClean="0"/>
              <a:t>কোণের</a:t>
            </a:r>
            <a:r>
              <a:rPr lang="en-US" dirty="0" smtClean="0"/>
              <a:t> </a:t>
            </a:r>
            <a:r>
              <a:rPr lang="en-US" dirty="0" err="1" smtClean="0"/>
              <a:t>সাপেক্ষে</a:t>
            </a:r>
            <a:r>
              <a:rPr lang="en-US" dirty="0" smtClean="0"/>
              <a:t> </a:t>
            </a:r>
            <a:r>
              <a:rPr lang="en-US" dirty="0" err="1" smtClean="0"/>
              <a:t>নিম্নের</a:t>
            </a:r>
            <a:r>
              <a:rPr lang="en-US" dirty="0" smtClean="0"/>
              <a:t> </a:t>
            </a:r>
            <a:r>
              <a:rPr lang="en-US" dirty="0" err="1" smtClean="0"/>
              <a:t>অনুপাত</a:t>
            </a:r>
            <a:r>
              <a:rPr lang="en-US" dirty="0" smtClean="0"/>
              <a:t> </a:t>
            </a:r>
            <a:r>
              <a:rPr lang="en-US" dirty="0" err="1" smtClean="0"/>
              <a:t>গুলো</a:t>
            </a:r>
            <a:r>
              <a:rPr lang="en-US" dirty="0" smtClean="0"/>
              <a:t> </a:t>
            </a:r>
            <a:r>
              <a:rPr lang="en-US" dirty="0" err="1" smtClean="0"/>
              <a:t>নির্ণয়</a:t>
            </a:r>
            <a:r>
              <a:rPr lang="en-US" dirty="0" smtClean="0"/>
              <a:t> </a:t>
            </a:r>
            <a:r>
              <a:rPr lang="en-US" dirty="0" err="1" smtClean="0"/>
              <a:t>কর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62000" y="3909536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sineAবা</a:t>
            </a:r>
            <a:r>
              <a:rPr lang="en-US" dirty="0" smtClean="0"/>
              <a:t> </a:t>
            </a:r>
            <a:r>
              <a:rPr lang="en-US" dirty="0" err="1" smtClean="0"/>
              <a:t>sinA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495800" y="3909536"/>
            <a:ext cx="2657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CosecantAবা</a:t>
            </a:r>
            <a:r>
              <a:rPr lang="en-US" dirty="0" smtClean="0"/>
              <a:t> </a:t>
            </a:r>
            <a:r>
              <a:rPr lang="en-US" dirty="0" err="1" smtClean="0"/>
              <a:t>cosecA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62000" y="4976336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CosineAবা</a:t>
            </a:r>
            <a:r>
              <a:rPr lang="en-US" dirty="0" smtClean="0"/>
              <a:t>  </a:t>
            </a:r>
            <a:r>
              <a:rPr lang="en-US" dirty="0" err="1" smtClean="0"/>
              <a:t>cos</a:t>
            </a:r>
            <a:r>
              <a:rPr lang="en-US" dirty="0" smtClean="0"/>
              <a:t> A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953000" y="5052536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SecantA</a:t>
            </a:r>
            <a:r>
              <a:rPr lang="en-US" dirty="0" smtClean="0"/>
              <a:t> </a:t>
            </a:r>
            <a:r>
              <a:rPr lang="en-US" dirty="0" err="1" smtClean="0"/>
              <a:t>বা</a:t>
            </a:r>
            <a:r>
              <a:rPr lang="en-US" dirty="0" smtClean="0"/>
              <a:t> </a:t>
            </a:r>
            <a:r>
              <a:rPr lang="en-US" dirty="0" err="1" smtClean="0"/>
              <a:t>secA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914399" y="6031468"/>
            <a:ext cx="2209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TangentA</a:t>
            </a:r>
            <a:r>
              <a:rPr lang="en-US" dirty="0" smtClean="0"/>
              <a:t> </a:t>
            </a:r>
            <a:r>
              <a:rPr lang="en-US" dirty="0" err="1" smtClean="0"/>
              <a:t>বা</a:t>
            </a:r>
            <a:r>
              <a:rPr lang="en-US" dirty="0" smtClean="0"/>
              <a:t> </a:t>
            </a:r>
            <a:r>
              <a:rPr lang="en-US" dirty="0" err="1" smtClean="0"/>
              <a:t>tanA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953000" y="5955268"/>
            <a:ext cx="19901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cotangentA</a:t>
            </a:r>
            <a:r>
              <a:rPr lang="en-US" dirty="0" smtClean="0"/>
              <a:t> </a:t>
            </a:r>
            <a:r>
              <a:rPr lang="en-US" dirty="0" err="1"/>
              <a:t>বা</a:t>
            </a:r>
            <a:r>
              <a:rPr lang="en-US" dirty="0"/>
              <a:t> </a:t>
            </a:r>
            <a:r>
              <a:rPr lang="en-US" dirty="0" err="1" smtClean="0"/>
              <a:t>cotA</a:t>
            </a:r>
            <a:endParaRPr lang="en-US" dirty="0"/>
          </a:p>
        </p:txBody>
      </p:sp>
      <p:sp>
        <p:nvSpPr>
          <p:cNvPr id="18" name="Equal 17"/>
          <p:cNvSpPr/>
          <p:nvPr/>
        </p:nvSpPr>
        <p:spPr>
          <a:xfrm>
            <a:off x="2667000" y="3962400"/>
            <a:ext cx="457200" cy="260866"/>
          </a:xfrm>
          <a:prstGeom prst="mathEqua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Equal 18"/>
          <p:cNvSpPr/>
          <p:nvPr/>
        </p:nvSpPr>
        <p:spPr>
          <a:xfrm>
            <a:off x="7543800" y="6019800"/>
            <a:ext cx="457200" cy="260866"/>
          </a:xfrm>
          <a:prstGeom prst="mathEqua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Equal 19"/>
          <p:cNvSpPr/>
          <p:nvPr/>
        </p:nvSpPr>
        <p:spPr>
          <a:xfrm>
            <a:off x="3124200" y="5029200"/>
            <a:ext cx="457200" cy="260866"/>
          </a:xfrm>
          <a:prstGeom prst="mathEqua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Equal 20"/>
          <p:cNvSpPr/>
          <p:nvPr/>
        </p:nvSpPr>
        <p:spPr>
          <a:xfrm>
            <a:off x="3352800" y="6096000"/>
            <a:ext cx="457200" cy="260866"/>
          </a:xfrm>
          <a:prstGeom prst="mathEqua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Equal 21"/>
          <p:cNvSpPr/>
          <p:nvPr/>
        </p:nvSpPr>
        <p:spPr>
          <a:xfrm>
            <a:off x="7239000" y="5105400"/>
            <a:ext cx="457200" cy="260866"/>
          </a:xfrm>
          <a:prstGeom prst="mathEqua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Equal 22"/>
          <p:cNvSpPr/>
          <p:nvPr/>
        </p:nvSpPr>
        <p:spPr>
          <a:xfrm>
            <a:off x="7239000" y="3962400"/>
            <a:ext cx="457200" cy="260866"/>
          </a:xfrm>
          <a:prstGeom prst="mathEqua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Oval Callout 23"/>
          <p:cNvSpPr/>
          <p:nvPr/>
        </p:nvSpPr>
        <p:spPr>
          <a:xfrm>
            <a:off x="2895600" y="381000"/>
            <a:ext cx="5943600" cy="1363754"/>
          </a:xfrm>
          <a:prstGeom prst="wedgeEllipseCallou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i="1" dirty="0" err="1" smtClean="0">
                <a:solidFill>
                  <a:srgbClr val="92D050"/>
                </a:solidFill>
              </a:rPr>
              <a:t>মূল্যায়ণ</a:t>
            </a:r>
            <a:endParaRPr lang="en-US" sz="8000" b="1" i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490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250" autoRev="1" fill="remov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5" dur="250" autoRev="1" fill="remov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6" dur="250" autoRev="1" fill="remov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250" autoRev="1" fill="remov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1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4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" dur="25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7" dur="25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8" dur="25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25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4" dur="250" autoRev="1" fill="remove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5" dur="250" autoRev="1" fill="remove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6" dur="250" autoRev="1" fill="remove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" dur="250" autoRev="1" fill="remove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2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3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4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0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1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2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8" dur="250" autoRev="1" fill="remov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9" dur="250" autoRev="1" fill="remov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0" dur="250" autoRev="1" fill="remov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1" dur="250" autoRev="1" fill="remov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6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97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8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9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  <p:bldP spid="6" grpId="0" animBg="1"/>
      <p:bldP spid="7" grpId="0"/>
      <p:bldP spid="8" grpId="0"/>
      <p:bldP spid="9" grpId="0"/>
      <p:bldP spid="10" grpId="0" animBg="1"/>
      <p:bldP spid="11" grpId="0"/>
      <p:bldP spid="12" grpId="0"/>
      <p:bldP spid="12" grpId="1"/>
      <p:bldP spid="13" grpId="0"/>
      <p:bldP spid="14" grpId="0"/>
      <p:bldP spid="15" grpId="0"/>
      <p:bldP spid="16" grpId="0"/>
      <p:bldP spid="17" grpId="0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p Arrow 2"/>
          <p:cNvSpPr/>
          <p:nvPr/>
        </p:nvSpPr>
        <p:spPr>
          <a:xfrm>
            <a:off x="1447800" y="381000"/>
            <a:ext cx="6172200" cy="2362200"/>
          </a:xfrm>
          <a:prstGeom prst="upArrow">
            <a:avLst>
              <a:gd name="adj1" fmla="val 50000"/>
              <a:gd name="adj2" fmla="val 51653"/>
            </a:avLst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i="1" dirty="0" err="1" smtClean="0">
                <a:solidFill>
                  <a:srgbClr val="00B0F0"/>
                </a:solidFill>
              </a:rPr>
              <a:t>বাড়ির</a:t>
            </a:r>
            <a:r>
              <a:rPr lang="en-US" sz="4400" b="1" i="1" dirty="0" smtClean="0">
                <a:solidFill>
                  <a:srgbClr val="00B0F0"/>
                </a:solidFill>
              </a:rPr>
              <a:t> </a:t>
            </a:r>
            <a:r>
              <a:rPr lang="en-US" sz="4400" b="1" i="1" dirty="0" err="1" smtClean="0">
                <a:solidFill>
                  <a:srgbClr val="00B0F0"/>
                </a:solidFill>
              </a:rPr>
              <a:t>কাজ</a:t>
            </a:r>
            <a:endParaRPr lang="en-US" sz="4400" b="1" i="1" dirty="0">
              <a:solidFill>
                <a:srgbClr val="00B0F0"/>
              </a:solidFill>
            </a:endParaRPr>
          </a:p>
        </p:txBody>
      </p:sp>
      <p:sp>
        <p:nvSpPr>
          <p:cNvPr id="9" name="Right Triangle 8"/>
          <p:cNvSpPr/>
          <p:nvPr/>
        </p:nvSpPr>
        <p:spPr>
          <a:xfrm rot="8229947">
            <a:off x="3200400" y="3966084"/>
            <a:ext cx="3276600" cy="1600200"/>
          </a:xfrm>
          <a:prstGeom prst="rtTriangl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638800" y="2590800"/>
            <a:ext cx="121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A</a:t>
            </a:r>
            <a:endParaRPr lang="en-US" sz="4800" dirty="0"/>
          </a:p>
        </p:txBody>
      </p:sp>
      <p:sp>
        <p:nvSpPr>
          <p:cNvPr id="11" name="TextBox 10"/>
          <p:cNvSpPr txBox="1"/>
          <p:nvPr/>
        </p:nvSpPr>
        <p:spPr>
          <a:xfrm>
            <a:off x="2590800" y="5007114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B</a:t>
            </a:r>
            <a:endParaRPr lang="en-US" sz="4000" dirty="0"/>
          </a:p>
        </p:txBody>
      </p:sp>
      <p:sp>
        <p:nvSpPr>
          <p:cNvPr id="12" name="TextBox 11"/>
          <p:cNvSpPr txBox="1"/>
          <p:nvPr/>
        </p:nvSpPr>
        <p:spPr>
          <a:xfrm>
            <a:off x="6553200" y="4114800"/>
            <a:ext cx="76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</a:t>
            </a:r>
            <a:endParaRPr lang="en-US" sz="4000" dirty="0"/>
          </a:p>
        </p:txBody>
      </p:sp>
      <p:sp>
        <p:nvSpPr>
          <p:cNvPr id="13" name="Flowchart: Process 12"/>
          <p:cNvSpPr/>
          <p:nvPr/>
        </p:nvSpPr>
        <p:spPr>
          <a:xfrm rot="19131919">
            <a:off x="5240046" y="3141954"/>
            <a:ext cx="457200" cy="457200"/>
          </a:xfrm>
          <a:prstGeom prst="flowChartProcess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c 13"/>
          <p:cNvSpPr/>
          <p:nvPr/>
        </p:nvSpPr>
        <p:spPr>
          <a:xfrm rot="1829223">
            <a:off x="3219299" y="4622273"/>
            <a:ext cx="838200" cy="454304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62000" y="5867400"/>
            <a:ext cx="784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  <a:r>
              <a:rPr lang="en-US" dirty="0" smtClean="0"/>
              <a:t> ও B </a:t>
            </a:r>
            <a:r>
              <a:rPr lang="en-US" dirty="0" err="1" smtClean="0"/>
              <a:t>কোণের</a:t>
            </a:r>
            <a:r>
              <a:rPr lang="en-US" dirty="0" smtClean="0"/>
              <a:t> </a:t>
            </a:r>
            <a:r>
              <a:rPr lang="en-US" dirty="0" err="1" smtClean="0"/>
              <a:t>জন্য</a:t>
            </a:r>
            <a:r>
              <a:rPr lang="en-US" dirty="0" smtClean="0"/>
              <a:t> </a:t>
            </a:r>
            <a:r>
              <a:rPr lang="en-US" dirty="0" err="1" smtClean="0"/>
              <a:t>অতিভুজ,সন্নিহিত</a:t>
            </a:r>
            <a:r>
              <a:rPr lang="en-US" dirty="0" smtClean="0"/>
              <a:t> </a:t>
            </a:r>
            <a:r>
              <a:rPr lang="en-US" dirty="0" err="1" smtClean="0"/>
              <a:t>বাহু</a:t>
            </a:r>
            <a:r>
              <a:rPr lang="en-US" dirty="0" smtClean="0"/>
              <a:t> ও </a:t>
            </a:r>
            <a:r>
              <a:rPr lang="en-US" dirty="0" err="1" smtClean="0"/>
              <a:t>বিপরীত</a:t>
            </a:r>
            <a:r>
              <a:rPr lang="en-US" dirty="0" smtClean="0"/>
              <a:t> </a:t>
            </a:r>
            <a:r>
              <a:rPr lang="en-US" dirty="0" err="1" smtClean="0"/>
              <a:t>বাহুর</a:t>
            </a:r>
            <a:r>
              <a:rPr lang="en-US" dirty="0" smtClean="0"/>
              <a:t> </a:t>
            </a:r>
            <a:r>
              <a:rPr lang="en-US" dirty="0" err="1" smtClean="0"/>
              <a:t>দৈর্ঘ্য</a:t>
            </a:r>
            <a:r>
              <a:rPr lang="en-US" dirty="0" smtClean="0"/>
              <a:t> </a:t>
            </a:r>
            <a:r>
              <a:rPr lang="en-US" dirty="0" err="1" smtClean="0"/>
              <a:t>নির্ণয়</a:t>
            </a:r>
            <a:r>
              <a:rPr lang="en-US" dirty="0" smtClean="0"/>
              <a:t> </a:t>
            </a:r>
            <a:r>
              <a:rPr lang="en-US" dirty="0" err="1" smtClean="0"/>
              <a:t>কর</a:t>
            </a:r>
            <a:r>
              <a:rPr lang="en-US" dirty="0" smtClean="0"/>
              <a:t> ।</a:t>
            </a:r>
            <a:endParaRPr lang="en-US" dirty="0"/>
          </a:p>
        </p:txBody>
      </p:sp>
      <p:sp>
        <p:nvSpPr>
          <p:cNvPr id="16" name="Arc 15"/>
          <p:cNvSpPr/>
          <p:nvPr/>
        </p:nvSpPr>
        <p:spPr>
          <a:xfrm rot="15768828">
            <a:off x="5954695" y="4129224"/>
            <a:ext cx="838200" cy="454304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 rot="19178305">
            <a:off x="6252471" y="3482000"/>
            <a:ext cx="400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 rot="20556530">
            <a:off x="4674658" y="4632810"/>
            <a:ext cx="1257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9" name="TextBox 18"/>
          <p:cNvSpPr txBox="1"/>
          <p:nvPr/>
        </p:nvSpPr>
        <p:spPr>
          <a:xfrm rot="19252312">
            <a:off x="3803883" y="3865163"/>
            <a:ext cx="476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2477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10" grpId="0"/>
      <p:bldP spid="11" grpId="0"/>
      <p:bldP spid="12" grpId="0"/>
      <p:bldP spid="13" grpId="0" animBg="1"/>
      <p:bldP spid="14" grpId="0" animBg="1"/>
      <p:bldP spid="15" grpId="0"/>
      <p:bldP spid="16" grpId="0" animBg="1"/>
      <p:bldP spid="17" grpId="0"/>
      <p:bldP spid="18" grpId="0"/>
      <p:bldP spid="1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488</TotalTime>
  <Words>351</Words>
  <Application>Microsoft Office PowerPoint</Application>
  <PresentationFormat>On-screen Show (4:3)</PresentationFormat>
  <Paragraphs>117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Aspect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point5</dc:creator>
  <cp:lastModifiedBy>point5</cp:lastModifiedBy>
  <cp:revision>72</cp:revision>
  <dcterms:created xsi:type="dcterms:W3CDTF">2006-08-16T00:00:00Z</dcterms:created>
  <dcterms:modified xsi:type="dcterms:W3CDTF">2021-04-08T06:06:53Z</dcterms:modified>
</cp:coreProperties>
</file>