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56" r:id="rId4"/>
    <p:sldId id="257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65" autoAdjust="0"/>
    <p:restoredTop sz="48555" autoAdjust="0"/>
  </p:normalViewPr>
  <p:slideViewPr>
    <p:cSldViewPr>
      <p:cViewPr>
        <p:scale>
          <a:sx n="73" d="100"/>
          <a:sy n="73" d="100"/>
        </p:scale>
        <p:origin x="-108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A6EF8-3B42-426B-B2E8-2723995E80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26018-FA76-4863-9707-72F734747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2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26018-FA76-4863-9707-72F734747B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52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03741"/>
            <a:ext cx="8991600" cy="156966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" y="1873400"/>
            <a:ext cx="9067800" cy="475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7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62087"/>
            <a:ext cx="8991600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      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3619500" cy="193899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মর্জিনা বেগম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সহঃ শিক্ষক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দইখাওয়া বালিকা উচ্চবিদ্যালয়।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হাতিবান্ধা-লালমনিরহাট।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মোবাইলঃ- ০১৭৬৮৯২০০৬১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-Down Arrow 3"/>
          <p:cNvSpPr/>
          <p:nvPr/>
        </p:nvSpPr>
        <p:spPr>
          <a:xfrm>
            <a:off x="4095750" y="1981200"/>
            <a:ext cx="952500" cy="3429000"/>
          </a:xfrm>
          <a:prstGeom prst="up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2563083"/>
            <a:ext cx="3810000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বিষয়ঃ-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শ্রেণিঃ-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৬ষ্ঠ,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অধ্যায়ঃ-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১ম,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পাঠঃ-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অনুঃ-১,৫( ৩)।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381000"/>
            <a:ext cx="11049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পর্ব-৩।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9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8206" y="228600"/>
                <a:ext cx="8846457" cy="10021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3।  </a:t>
                </a:r>
                <a:r>
                  <a:rPr lang="en-US" sz="2800" dirty="0" err="1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সরল</a:t>
                </a:r>
                <a:r>
                  <a:rPr lang="en-US" sz="28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করঃ</a:t>
                </a:r>
                <a:r>
                  <a:rPr lang="en-US" sz="28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-</a:t>
                </a:r>
                <a:endParaRPr lang="bn-IN" sz="2800" dirty="0" smtClean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000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(ক) ১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এর</a:t>
                </a:r>
                <a:r>
                  <a:rPr lang="bn-IN" sz="2000" dirty="0">
                    <a:solidFill>
                      <a:schemeClr val="accent2">
                        <a:lumMod val="75000"/>
                      </a:schemeClr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00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</m:oMath>
                </a14:m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৯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en-US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(খ)  ৩</a:t>
                </a:r>
                <a:r>
                  <a:rPr lang="bn-IN" sz="2000" dirty="0">
                    <a:solidFill>
                      <a:schemeClr val="accent2">
                        <a:lumMod val="75000"/>
                      </a:schemeClr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00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f>
                      <m:fPr>
                        <m:ctrlPr>
                          <a:rPr lang="bn-IN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৪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এর৪</a:t>
                </a:r>
                <a:r>
                  <a:rPr lang="bn-IN" sz="2000" dirty="0">
                    <a:solidFill>
                      <a:schemeClr val="accent2">
                        <a:lumMod val="75000"/>
                      </a:schemeClr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৭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১২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(গ)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00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  <m:f>
                      <m:fPr>
                        <m:ctrlPr>
                          <a:rPr lang="bn-IN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৩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এর</a:t>
                </a:r>
                <a:r>
                  <a:rPr lang="bn-IN" sz="2000" dirty="0">
                    <a:solidFill>
                      <a:schemeClr val="accent2">
                        <a:lumMod val="75000"/>
                      </a:schemeClr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৮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৯</m:t>
                        </m:r>
                      </m:den>
                    </m:f>
                    <m:r>
                      <a:rPr lang="bn-IN" sz="200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0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১</m:t>
                    </m:r>
                  </m:oMath>
                </a14:m>
                <a:r>
                  <a:rPr lang="bn-IN" sz="2000" dirty="0">
                    <a:solidFill>
                      <a:schemeClr val="accent2">
                        <a:lumMod val="75000"/>
                      </a:schemeClr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৪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2000" dirty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06" y="228600"/>
                <a:ext cx="8846457" cy="1002134"/>
              </a:xfrm>
              <a:prstGeom prst="rect">
                <a:avLst/>
              </a:prstGeom>
              <a:blipFill rotWithShape="1">
                <a:blip r:embed="rId3"/>
                <a:stretch>
                  <a:fillRect l="-1376" t="-4819" b="-241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8206" y="1354499"/>
                <a:ext cx="8842103" cy="5504392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সমাধানঃ</a:t>
                </a:r>
              </a:p>
              <a:p>
                <a:r>
                  <a:rPr lang="bn-IN" sz="3200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(ক) ১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num>
                      <m:den>
                        <m:r>
                          <a:rPr lang="bn-IN" sz="3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3200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এর</a:t>
                </a:r>
                <a:r>
                  <a:rPr lang="bn-IN" sz="3200" dirty="0">
                    <a:solidFill>
                      <a:schemeClr val="accent2">
                        <a:lumMod val="75000"/>
                      </a:schemeClr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sz="3200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</m:oMath>
                </a14:m>
                <a:r>
                  <a:rPr lang="bn-IN" sz="3200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৯</m:t>
                        </m:r>
                      </m:den>
                    </m:f>
                  </m:oMath>
                </a14:m>
                <a:r>
                  <a:rPr lang="bn-IN" sz="3200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sz="3200" dirty="0" smtClean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৫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এর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  <m:r>
                      <a:rPr lang="en-US" sz="320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</m:oMath>
                </a14:m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৯</m:t>
                        </m:r>
                      </m:den>
                    </m:f>
                  </m:oMath>
                </a14:m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sz="3200" dirty="0" smtClean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</a:t>
                </a:r>
              </a:p>
              <a:p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bn-IN" sz="32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  <m:f>
                      <m:fPr>
                        <m:ctrlPr>
                          <a:rPr lang="en-US" sz="32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৯</m:t>
                        </m:r>
                      </m:den>
                    </m:f>
                  </m:oMath>
                </a14:m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sz="3200" dirty="0" smtClean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          ৩ </a:t>
                </a:r>
                <a:endParaRPr lang="bn-IN" sz="3200" dirty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ea typeface="Cambria Math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bn-IN" sz="3200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  <m:r>
                      <a:rPr lang="en-US" sz="320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৯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১</m:t>
                        </m:r>
                      </m:den>
                    </m:f>
                  </m:oMath>
                </a14:m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sz="3200" dirty="0" smtClean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bn-IN" sz="3200" i="1" dirty="0" smtClean="0">
                  <a:solidFill>
                    <a:schemeClr val="accent6">
                      <a:lumMod val="50000"/>
                    </a:schemeClr>
                  </a:solidFill>
                  <a:latin typeface="Cambria Math"/>
                  <a:ea typeface="Cambria Math"/>
                  <a:cs typeface="NikoshBAN" pitchFamily="2" charset="0"/>
                </a:endParaRPr>
              </a:p>
              <a:p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ea typeface="Cambria Math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3200" dirty="0" smtClean="0">
                    <a:solidFill>
                      <a:schemeClr val="accent6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৩   (উত্তর)।</a:t>
                </a:r>
                <a:endParaRPr lang="en-US" sz="3200" dirty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06" y="1354499"/>
                <a:ext cx="8842103" cy="5504392"/>
              </a:xfrm>
              <a:prstGeom prst="rect">
                <a:avLst/>
              </a:prstGeom>
              <a:blipFill rotWithShape="1">
                <a:blip r:embed="rId4"/>
                <a:stretch>
                  <a:fillRect l="-1722" t="-1326" b="-265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23736" y="1613928"/>
                <a:ext cx="52578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BODMAS:-</a:t>
                </a: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Brackets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বন্ধনী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bn-IN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  ( ),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bn-IN" sz="2800" b="0" i="1" smtClean="0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  </m:t>
                        </m:r>
                      </m:e>
                    </m:d>
                    <m:r>
                      <a:rPr lang="bn-IN" sz="2800" b="0" i="1" smtClean="0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,  </m:t>
                    </m:r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{</m:t>
                    </m:r>
                    <m:r>
                      <a:rPr lang="bn-IN" sz="2800" b="0" i="1" smtClean="0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}</m:t>
                    </m:r>
                  </m:oMath>
                </a14:m>
                <a:endParaRPr lang="en-US" sz="2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O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of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(এর)</a:t>
                </a: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D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Division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(ভাগ)</a:t>
                </a: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M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Multiplication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(গুণ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Addition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(যোগ)</a:t>
                </a: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S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Subtraction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IN" sz="32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বিয়োগ</a:t>
                </a:r>
                <a:r>
                  <a:rPr lang="en-US" sz="32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  <a:endParaRPr lang="en-US" sz="32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736" y="1613928"/>
                <a:ext cx="5257800" cy="5324535"/>
              </a:xfrm>
              <a:prstGeom prst="rect">
                <a:avLst/>
              </a:prstGeom>
              <a:blipFill rotWithShape="1">
                <a:blip r:embed="rId5"/>
                <a:stretch>
                  <a:fillRect l="-2317" t="-1031" r="-2897" b="-2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570411" y="2724614"/>
            <a:ext cx="457200" cy="3427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52623" y="3094085"/>
            <a:ext cx="304800" cy="4648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752600" y="5054855"/>
            <a:ext cx="598273" cy="4345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90600" y="5441092"/>
            <a:ext cx="571500" cy="5787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26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6200" y="904539"/>
                <a:ext cx="8763000" cy="5471241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IN" sz="2400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খ)  ৩</a:t>
                </a:r>
                <a:r>
                  <a:rPr lang="bn-IN" sz="2400" dirty="0">
                    <a:solidFill>
                      <a:schemeClr val="accent2">
                        <a:lumMod val="75000"/>
                      </a:schemeClr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num>
                      <m:den>
                        <m:r>
                          <a:rPr lang="bn-IN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2400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f>
                      <m:fPr>
                        <m:ctrlPr>
                          <a:rPr lang="bn-IN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৪</m:t>
                        </m:r>
                      </m:num>
                      <m:den>
                        <m:r>
                          <a:rPr lang="bn-IN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sz="2400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এর৪</a:t>
                </a:r>
                <a:r>
                  <a:rPr lang="bn-IN" sz="2400" dirty="0">
                    <a:solidFill>
                      <a:schemeClr val="accent2">
                        <a:lumMod val="75000"/>
                      </a:schemeClr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৭</m:t>
                        </m:r>
                      </m:num>
                      <m:den>
                        <m:r>
                          <a:rPr lang="bn-IN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১২</m:t>
                        </m:r>
                      </m:den>
                    </m:f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    ১          ১১</a:t>
                </a:r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sz="24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১১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  <m:r>
                      <a:rPr lang="bn-IN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f>
                      <m:fPr>
                        <m:ctrlP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৪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এর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৫৫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১২</m:t>
                        </m:r>
                      </m:den>
                    </m:f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    ১           ৩</a:t>
                </a:r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১১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১১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১২১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৯</m:t>
                        </m:r>
                      </m:den>
                    </m:f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bn-IN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bn-IN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 </m:t>
                    </m:r>
                    <m:f>
                      <m:fPr>
                        <m:ctrlPr>
                          <a:rPr lang="bn-IN" sz="24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dirty="0" smtClean="0">
                            <a:latin typeface="Cambria Math"/>
                            <a:cs typeface="NikoshBAN" pitchFamily="2" charset="0"/>
                          </a:rPr>
                          <m:t>১২১</m:t>
                        </m:r>
                      </m:num>
                      <m:den>
                        <m:r>
                          <a:rPr lang="bn-IN" sz="2400" b="0" i="1" dirty="0" smtClean="0">
                            <a:latin typeface="Cambria Math"/>
                            <a:cs typeface="NikoshBAN" pitchFamily="2" charset="0"/>
                          </a:rPr>
                          <m:t>                </m:t>
                        </m:r>
                        <m:r>
                          <a:rPr lang="bn-IN" sz="2400" b="0" i="1" dirty="0" smtClean="0">
                            <a:latin typeface="Cambria Math"/>
                            <a:cs typeface="NikoshBAN" pitchFamily="2" charset="0"/>
                          </a:rPr>
                          <m:t>৯</m:t>
                        </m:r>
                        <m:r>
                          <a:rPr lang="bn-IN" sz="2400" b="0" i="1" dirty="0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  <m:r>
                          <a:rPr lang="bn-IN" sz="2400" b="0" i="1" dirty="0" smtClean="0">
                            <a:latin typeface="Cambria Math"/>
                            <a:cs typeface="NikoshBAN" pitchFamily="2" charset="0"/>
                          </a:rPr>
                          <m:t>১২১</m:t>
                        </m:r>
                        <m:r>
                          <a:rPr lang="bn-IN" sz="2400" b="0" i="1" dirty="0" smtClean="0">
                            <a:latin typeface="Cambria Math"/>
                            <a:cs typeface="NikoshBAN" pitchFamily="2" charset="0"/>
                          </a:rPr>
                          <m:t>(    </m:t>
                        </m:r>
                        <m:r>
                          <a:rPr lang="bn-IN" sz="2400" b="0" i="1" dirty="0" smtClean="0">
                            <a:latin typeface="Cambria Math"/>
                            <a:cs typeface="NikoshBAN" pitchFamily="2" charset="0"/>
                          </a:rPr>
                          <m:t>১৩</m:t>
                        </m:r>
                        <m:r>
                          <a:rPr lang="bn-IN" sz="2400" b="0" i="1" dirty="0" smtClean="0">
                            <a:latin typeface="Cambria Math"/>
                            <a:cs typeface="NikoshBAN" pitchFamily="2" charset="0"/>
                          </a:rPr>
                          <m:t>   </m:t>
                        </m:r>
                        <m:f>
                          <m:fPr>
                            <m:ctrlPr>
                              <a:rPr lang="bn-IN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bn-IN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৪</m:t>
                            </m:r>
                          </m:num>
                          <m:den>
                            <m:r>
                              <a:rPr lang="bn-IN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৯</m:t>
                            </m:r>
                          </m:den>
                        </m:f>
                      </m:den>
                    </m:f>
                    <m:r>
                      <a:rPr lang="bn-IN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                  ৯</a:t>
                </a:r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         ৩১  </a:t>
                </a: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                   ২৭</a:t>
                </a: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                    ৪       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উত্তরঃ- ১৩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৪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৯</m:t>
                        </m:r>
                      </m:den>
                    </m:f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।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904539"/>
                <a:ext cx="8763000" cy="5471241"/>
              </a:xfrm>
              <a:prstGeom prst="rect">
                <a:avLst/>
              </a:prstGeom>
              <a:blipFill rotWithShape="1">
                <a:blip r:embed="rId2"/>
                <a:stretch>
                  <a:fillRect l="-1042" b="-1222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104900" y="1857101"/>
            <a:ext cx="228600" cy="3396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52600" y="2133600"/>
            <a:ext cx="6096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847850" y="1859276"/>
            <a:ext cx="419100" cy="2286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38200" y="2286000"/>
            <a:ext cx="685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39142" y="5791200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61160" y="5029200"/>
            <a:ext cx="990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50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400" y="226423"/>
                <a:ext cx="8895806" cy="6206892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৩। (গ</a:t>
                </a:r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৩</m:t>
                        </m:r>
                      </m:num>
                      <m:den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এর</a:t>
                </a:r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৮</m:t>
                        </m:r>
                      </m:num>
                      <m:den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৯</m:t>
                        </m:r>
                      </m:den>
                    </m:f>
                    <m:r>
                      <a:rPr lang="bn-IN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১</m:t>
                    </m:r>
                  </m:oMath>
                </a14:m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৪</m:t>
                        </m:r>
                      </m:num>
                      <m:den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</a:t>
                </a:r>
              </a:p>
              <a:p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ea typeface="Cambria Math"/>
                    <a:cs typeface="NikoshBAN" pitchFamily="2" charset="0"/>
                  </a:rPr>
                  <a:t>           ১        ২</a:t>
                </a:r>
              </a:p>
              <a:p>
                <a14:m>
                  <m:oMath xmlns:m="http://schemas.openxmlformats.org/officeDocument/2006/math">
                    <m:r>
                      <a:rPr lang="bn-IN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  <m:r>
                      <a:rPr lang="bn-IN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num>
                      <m:den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এর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৮</m:t>
                        </m:r>
                      </m:num>
                      <m:den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৯</m:t>
                        </m:r>
                      </m:den>
                    </m:f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bn-IN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৯</m:t>
                        </m:r>
                      </m:num>
                      <m:den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     ১        ৩   </a:t>
                </a:r>
              </a:p>
              <a:p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ea typeface="Cambria Math"/>
                    <a:cs typeface="NikoshBAN" pitchFamily="2" charset="0"/>
                  </a:rPr>
                  <a:t>                        </a:t>
                </a:r>
              </a:p>
              <a:p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  <m:r>
                      <a:rPr lang="bn-IN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২</m:t>
                        </m:r>
                      </m:num>
                      <m:den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b="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 </m:t>
                    </m:r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৯</m:t>
                        </m:r>
                      </m:num>
                      <m:den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dirty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      </a:t>
                </a:r>
              </a:p>
              <a:p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bn-IN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</m:t>
                    </m:r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৩</m:t>
                        </m:r>
                      </m:num>
                      <m:den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৯</m:t>
                        </m:r>
                      </m:num>
                      <m:den>
                        <m:r>
                          <a:rPr lang="bn-IN" b="0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bn-IN" dirty="0" smtClean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bn-IN" dirty="0" smtClean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bn-IN" dirty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২৭</m:t>
                        </m:r>
                      </m:num>
                      <m:den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০</m:t>
                        </m:r>
                      </m:den>
                    </m:f>
                  </m:oMath>
                </a14:m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dirty="0" smtClean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  </m:t>
                    </m:r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২৭</m:t>
                        </m:r>
                      </m:num>
                      <m:den>
                        <m:eqArr>
                          <m:eqArrPr>
                            <m:ctrlPr>
                              <a:rPr lang="bn-IN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eqArrPr>
                          <m:e>
                            <m:r>
                              <a:rPr lang="bn-IN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                </m:t>
                            </m:r>
                            <m:r>
                              <a:rPr lang="bn-IN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২০</m:t>
                            </m:r>
                            <m:r>
                              <a:rPr lang="bn-IN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   )  </m:t>
                            </m:r>
                            <m:r>
                              <a:rPr lang="bn-IN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২৭</m:t>
                            </m:r>
                            <m:r>
                              <a:rPr lang="bn-IN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 (</m:t>
                            </m:r>
                            <m:r>
                              <a:rPr lang="bn-IN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১</m:t>
                            </m:r>
                          </m:e>
                          <m:e/>
                        </m:eqArr>
                      </m:den>
                    </m:f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৭</m:t>
                        </m:r>
                      </m:num>
                      <m:den>
                        <m:r>
                          <a:rPr lang="bn-IN" b="0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২০</m:t>
                        </m:r>
                      </m:den>
                    </m:f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</a:t>
                </a:r>
              </a:p>
              <a:p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                      ২০            </a:t>
                </a:r>
              </a:p>
              <a:p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                        ৭</a:t>
                </a:r>
                <a:endParaRPr lang="bn-IN" dirty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bn-IN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১</m:t>
                    </m:r>
                    <m:r>
                      <a:rPr lang="bn-IN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৭</m:t>
                        </m:r>
                      </m:num>
                      <m:den>
                        <m:r>
                          <a:rPr lang="bn-IN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২০</m:t>
                        </m:r>
                      </m:den>
                    </m:f>
                  </m:oMath>
                </a14:m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।</a:t>
                </a:r>
              </a:p>
              <a:p>
                <a:r>
                  <a:rPr lang="bn-IN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     উত্তরঃ- 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১</m:t>
                    </m:r>
                    <m:r>
                      <a:rPr lang="bn-IN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f>
                      <m:fPr>
                        <m:ctrlP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৭</m:t>
                        </m:r>
                      </m:num>
                      <m:den>
                        <m:r>
                          <a:rPr lang="bn-IN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২০</m:t>
                        </m:r>
                      </m:den>
                    </m:f>
                  </m:oMath>
                </a14:m>
                <a:r>
                  <a:rPr lang="bn-IN" dirty="0">
                    <a:solidFill>
                      <a:schemeClr val="accent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।</a:t>
                </a:r>
              </a:p>
              <a:p>
                <a:endParaRPr lang="en-US" dirty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6423"/>
                <a:ext cx="8895806" cy="6206892"/>
              </a:xfrm>
              <a:prstGeom prst="rect">
                <a:avLst/>
              </a:prstGeom>
              <a:blipFill rotWithShape="1">
                <a:blip r:embed="rId2"/>
                <a:stretch>
                  <a:fillRect l="-479" b="-49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143000" y="1214846"/>
            <a:ext cx="359229" cy="124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87977" y="899160"/>
            <a:ext cx="455023" cy="1676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47700" y="1241216"/>
            <a:ext cx="228600" cy="1964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43000" y="899160"/>
            <a:ext cx="304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43000" y="1458884"/>
            <a:ext cx="381000" cy="1193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86247" y="4889861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52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531" y="4876800"/>
            <a:ext cx="8932459" cy="156966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      ধন্যবাদ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0" y="76200"/>
            <a:ext cx="893246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96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453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18</cp:revision>
  <dcterms:created xsi:type="dcterms:W3CDTF">2006-08-16T00:00:00Z</dcterms:created>
  <dcterms:modified xsi:type="dcterms:W3CDTF">2021-04-01T01:57:43Z</dcterms:modified>
</cp:coreProperties>
</file>