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6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42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39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541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6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93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034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359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01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7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288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27269-DF29-4E0C-9B48-08158377629A}" type="datetimeFigureOut">
              <a:rPr lang="en-US" smtClean="0"/>
              <a:t>2/23/2021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5811B-2794-4C75-BAAD-405A4D76DC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60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281970"/>
            <a:ext cx="8991600" cy="156966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b="1" dirty="0" smtClean="0">
                <a:latin typeface="NikoshBAN" pitchFamily="2" charset="0"/>
                <a:cs typeface="NikoshBAN" pitchFamily="2" charset="0"/>
              </a:rPr>
              <a:t>          </a:t>
            </a:r>
            <a:r>
              <a:rPr lang="en-US" sz="9600" b="1" dirty="0" err="1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1981200"/>
            <a:ext cx="90678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562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200" y="262087"/>
            <a:ext cx="3124200" cy="1015663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  পরিচিতি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514600"/>
            <a:ext cx="32385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মর্জিনা বেগম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সহঃ শিক্ষক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দইখাওয়া বালিকা উচ্চবিদ্যালয়।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হাতিবান্ধা-লালমনিরহাট।</a:t>
            </a:r>
          </a:p>
          <a:p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মোবাইলঃ- ০১৭৬৮৯২০০৬১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Up-Down Arrow 3"/>
          <p:cNvSpPr/>
          <p:nvPr/>
        </p:nvSpPr>
        <p:spPr>
          <a:xfrm>
            <a:off x="3924300" y="2209800"/>
            <a:ext cx="952500" cy="2743200"/>
          </a:xfrm>
          <a:prstGeom prst="up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2563083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বিষয়ঃ-  </a:t>
            </a:r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,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শ্রেণিঃ-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৬ষ্ঠ,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অধ্যায়ঃ-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১ম,</a:t>
            </a:r>
            <a:endParaRPr lang="bn-IN" sz="28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800" b="1" dirty="0" smtClean="0">
                <a:latin typeface="NikoshBAN" pitchFamily="2" charset="0"/>
                <a:cs typeface="NikoshBAN" pitchFamily="2" charset="0"/>
              </a:rPr>
              <a:t>পাঠঃ- 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অনুঃ-১,৪(পর্ব-১)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49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646" y="60149"/>
            <a:ext cx="9029133" cy="461665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----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-, 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-----৬ষ্ঠ,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-----১ম,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অনুঃ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 ----১,৪।     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পর্ব</a:t>
            </a:r>
            <a:r>
              <a:rPr lang="en-US" sz="24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-----১ ।</a:t>
            </a:r>
            <a:endParaRPr lang="en-US" sz="24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5059" y="454580"/>
                <a:ext cx="9025721" cy="64034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ভগ্নাংশঃ-</a:t>
                </a:r>
                <a:r>
                  <a:rPr lang="bn-I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কোন বস্তু বা পরিমানের অংশ নির্দেশ করতে যে সংখ্যা শ্রেণি ব্যবহ্রত হয়, তাকে ভগ্নাংশ বলে।</a:t>
                </a:r>
              </a:p>
              <a:p>
                <a:r>
                  <a:rPr lang="bn-IN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 ভগ্নাংশ  তিন(৩)  প্রকার। যথাঃ-</a:t>
                </a:r>
              </a:p>
              <a:p>
                <a:r>
                  <a:rPr lang="bn-IN" sz="2000" dirty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rgbClr val="00B0F0"/>
                    </a:solidFill>
                    <a:latin typeface="NikoshBAN" pitchFamily="2" charset="0"/>
                    <a:cs typeface="NikoshBAN" pitchFamily="2" charset="0"/>
                  </a:rPr>
                  <a:t>   ১। প্রকৃত ভগ্নাংশ, ২। অপ্রকৃত ভগ্নাংশ,  ৩। মিশ্র ভগ্নাংশ।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প্রকৃত ভগ্নাংশঃ-</a:t>
                </a:r>
                <a:r>
                  <a:rPr lang="bn-IN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যে ভগ্নাংশের লব ছোট, এবং হর বড়, অর্থাৎ হরের চেয়ে লব ছোট, তাকে প্রকৃত ভগ্নাংশ বলে।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যেমন-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।(লব&lt;হর)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অপ্রকৃত ভগ্নাংশঃ-</a:t>
                </a:r>
                <a:r>
                  <a:rPr lang="bn-IN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যে ভগ্নাংশের লব </a:t>
                </a:r>
                <a:r>
                  <a:rPr lang="bn-IN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বড়, </a:t>
                </a:r>
                <a:r>
                  <a:rPr lang="bn-I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এবং হর </a:t>
                </a:r>
                <a:r>
                  <a:rPr lang="bn-IN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ছোট, </a:t>
                </a:r>
                <a:r>
                  <a:rPr lang="bn-I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অর্থাৎ হরের চেয়ে লব </a:t>
                </a:r>
                <a:r>
                  <a:rPr lang="bn-IN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বড়, </a:t>
                </a:r>
                <a:r>
                  <a:rPr lang="bn-IN" sz="24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তাকে প্রকৃত ভগ্নাংশ বলে। </a:t>
                </a:r>
                <a:r>
                  <a:rPr lang="bn-IN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যেমন-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।(লব&gt;হর)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মিশ্র ভগ্নাংশঃ-</a:t>
                </a:r>
                <a:r>
                  <a:rPr lang="bn-IN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যে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ভগ্নাংশে একটি পূর্ণ  সংখ্যা/ অংশ এবং একটি প্রকৃত ভগ্নাংশ থাকে তাকে মিশ্র ভগ্নাংশ বলে।</a:t>
                </a:r>
              </a:p>
              <a:p>
                <a:r>
                  <a:rPr lang="bn-IN" sz="24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যেমন-১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chemeClr val="tx1">
                                <a:lumMod val="85000"/>
                                <a:lumOff val="1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0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। (পূর্ণ সংখ্যার সাথে প্রকৃত ভগ্নাংশ) ।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সমতুল ভগ্নাংশঃ- </a:t>
                </a:r>
                <a:r>
                  <a:rPr lang="bn-IN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কোনো ভগ্নাংশেরনলব ও হরকে  শূন্য ছাড়া একই সংখ্যা দিয়ে গুণ  বা ভাগ করলে যে ভগ্নাংশ পাওয়া যায় </a:t>
                </a:r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সেটি ঐ ভগ্নাংশের  সমতুল ভগ্নাংশ । যেমন-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ও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</m:num>
                      <m:den>
                        <m:r>
                          <a:rPr lang="bn-IN" sz="2000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২১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দুইটি ভগ্নাংশ ।  এখানে, ১ম ভগ্নাংশের লব 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২য় ভগ্নাংশের হর=</a:t>
                </a:r>
              </a:p>
              <a:p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৫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২১=১০৫ , এবং ১ম ভগ্নাংশের হর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২য় ভগ্নাংশের লব= ৭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rgbClr val="C00000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000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১৫=১০৫।</a:t>
                </a:r>
              </a:p>
              <a:p>
                <a:r>
                  <a:rPr lang="bn-IN" dirty="0" smtClean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</m:num>
                      <m:den>
                        <m:r>
                          <a:rPr lang="bn-IN" b="0" i="1" smtClean="0">
                            <a:solidFill>
                              <a:schemeClr val="tx1">
                                <a:lumMod val="75000"/>
                                <a:lumOff val="25000"/>
                              </a:schemeClr>
                            </a:solidFill>
                            <a:latin typeface="Cambria Math"/>
                            <a:cs typeface="NikoshBAN" pitchFamily="2" charset="0"/>
                          </a:rPr>
                          <m:t>২১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ভগ্নাংশের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লব</m:t>
                        </m:r>
                        <m:r>
                          <a:rPr lang="bn-I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১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ম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ভগ্নাংশের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হর</m:t>
                        </m:r>
                        <m:r>
                          <a:rPr lang="bn-I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আবার,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÷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২১</m:t>
                        </m:r>
                        <m:r>
                          <a:rPr lang="bn-I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÷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ভগ্নাংশের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লব</m:t>
                        </m:r>
                        <m:r>
                          <a:rPr lang="bn-I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÷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num>
                      <m:den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২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য়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ভগ্নাংশের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cs typeface="NikoshBAN" pitchFamily="2" charset="0"/>
                          </a:rPr>
                          <m:t>হর</m:t>
                        </m:r>
                        <m:r>
                          <a:rPr lang="bn-IN" sz="2400" i="1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÷</m:t>
                        </m:r>
                        <m:r>
                          <a:rPr lang="bn-IN" sz="2400" b="0" i="1" smtClean="0">
                            <a:solidFill>
                              <a:srgbClr val="C00000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৩</m:t>
                        </m:r>
                      </m:den>
                    </m:f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।</a:t>
                </a:r>
                <a:endParaRPr lang="en-US" sz="2400" dirty="0">
                  <a:solidFill>
                    <a:srgbClr val="C0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9" y="454580"/>
                <a:ext cx="9025721" cy="6403420"/>
              </a:xfrm>
              <a:prstGeom prst="rect">
                <a:avLst/>
              </a:prstGeom>
              <a:blipFill rotWithShape="1">
                <a:blip r:embed="rId2"/>
                <a:stretch>
                  <a:fillRect l="-1350" t="-857" r="-405" b="-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49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0986" y="21651"/>
            <a:ext cx="8534400" cy="461665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১।  নিচের  ভগ্নাংশ যুগল সমতুল কিনা নির্ধারণ  কর।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9141" y="483316"/>
                <a:ext cx="9053016" cy="66378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(ক)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cs typeface="NikoshBAN" pitchFamily="2" charset="0"/>
                          </a:rPr>
                          <m:t>২৪</m:t>
                        </m:r>
                      </m:den>
                    </m:f>
                  </m:oMath>
                </a14:m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     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(খ)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১১</m:t>
                        </m:r>
                      </m:den>
                    </m:f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 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dirty="0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dirty="0" smtClean="0">
                            <a:latin typeface="Cambria Math"/>
                            <a:cs typeface="NikoshBAN" pitchFamily="2" charset="0"/>
                          </a:rPr>
                          <m:t>১৪</m:t>
                        </m:r>
                      </m:num>
                      <m:den>
                        <m:r>
                          <a:rPr lang="bn-IN" b="0" i="1" dirty="0" smtClean="0">
                            <a:latin typeface="Cambria Math"/>
                            <a:cs typeface="NikoshBAN" pitchFamily="2" charset="0"/>
                          </a:rPr>
                          <m:t>৩৩</m:t>
                        </m:r>
                      </m:den>
                    </m:f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        (গ)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৩৮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৫০</m:t>
                        </m:r>
                      </m:den>
                    </m:f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১১৪</m:t>
                        </m:r>
                      </m:num>
                      <m:den>
                        <m:r>
                          <a:rPr lang="bn-IN" b="0" i="1" smtClean="0">
                            <a:latin typeface="Cambria Math"/>
                            <a:cs typeface="NikoshBAN" pitchFamily="2" charset="0"/>
                          </a:rPr>
                          <m:t>১৫০</m:t>
                        </m:r>
                      </m:den>
                    </m:f>
                  </m:oMath>
                </a14:m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  ।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সমাধানঃ-</a:t>
                </a: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১।  (ক)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২৪</m:t>
                        </m:r>
                      </m:den>
                    </m:f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এখানে,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১ম, ভগ্নাংশের লব </a:t>
                </a:r>
                <a14:m>
                  <m:oMath xmlns:m="http://schemas.openxmlformats.org/officeDocument/2006/math">
                    <m:r>
                      <a:rPr lang="bn-IN" i="1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২য় ভগ্নাংশের হর =৫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400" dirty="0" smtClean="0">
                    <a:solidFill>
                      <a:srgbClr val="C0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২৪ =১২০ </a:t>
                </a:r>
              </a:p>
              <a:p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এবং         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১ম, ভগ্নাংশের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হর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২য় ভগ্নাংশের 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লব  =৮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১৫=১২০   </a:t>
                </a:r>
                <a:endParaRPr lang="bn-I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৫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১৫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২৪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 </a:t>
                </a:r>
                <a:r>
                  <a:rPr lang="bn-IN" sz="20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ভগ্নাংশ যুগল সমতুল (উত্তরঃ-সমতুল)।</a:t>
                </a:r>
              </a:p>
              <a:p>
                <a:endParaRPr lang="bn-IN" sz="2000" dirty="0">
                  <a:solidFill>
                    <a:srgbClr val="00B050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(খ)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  <a:cs typeface="NikoshBAN" pitchFamily="2" charset="0"/>
                          </a:rPr>
                          <m:t>১১</m:t>
                        </m:r>
                      </m:den>
                    </m:f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 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400" i="1" dirty="0">
                            <a:latin typeface="Cambria Math"/>
                            <a:cs typeface="NikoshBAN" pitchFamily="2" charset="0"/>
                          </a:rPr>
                          <m:t>১৪</m:t>
                        </m:r>
                      </m:num>
                      <m:den>
                        <m:r>
                          <a:rPr lang="bn-IN" sz="2400" i="1" dirty="0">
                            <a:latin typeface="Cambria Math"/>
                            <a:cs typeface="NikoshBAN" pitchFamily="2" charset="0"/>
                          </a:rPr>
                          <m:t>৩৩</m:t>
                        </m:r>
                      </m:den>
                    </m:f>
                  </m:oMath>
                </a14:m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2400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solidFill>
                      <a:srgbClr val="00B050"/>
                    </a:solidFill>
                    <a:latin typeface="NikoshBAN" pitchFamily="2" charset="0"/>
                    <a:cs typeface="NikoshBAN" pitchFamily="2" charset="0"/>
                  </a:rPr>
                  <a:t>এখানে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,  ১ম ভগ্নাংশের লব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২য় ভগ্নাংশের হর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 ৭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৩৩=২৩১ ।</a:t>
                </a:r>
              </a:p>
              <a:p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এবং 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১ম, ভগ্নাংশের হর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২য় ভগ্নাংশের  লব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= ১১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১৪=১৫৪ ,। </a:t>
                </a:r>
              </a:p>
              <a:p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দেখা যাচ্ছে, গুণফলদ্বয় সমান নয় ।</a:t>
                </a:r>
              </a:p>
              <a:p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সুতরাং,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৭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১১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 ,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 dirty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 dirty="0">
                            <a:latin typeface="Cambria Math"/>
                            <a:cs typeface="NikoshBAN" pitchFamily="2" charset="0"/>
                          </a:rPr>
                          <m:t>১৪</m:t>
                        </m:r>
                      </m:num>
                      <m:den>
                        <m:r>
                          <a:rPr lang="bn-IN" i="1" dirty="0">
                            <a:latin typeface="Cambria Math"/>
                            <a:cs typeface="NikoshBAN" pitchFamily="2" charset="0"/>
                          </a:rPr>
                          <m:t>৩৩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latin typeface="NikoshBAN" pitchFamily="2" charset="0"/>
                    <a:cs typeface="NikoshBAN" pitchFamily="2" charset="0"/>
                  </a:rPr>
                  <a:t> ভগ্নাংশ যুগল সমতল নয় । (উত্তরঃ- সমতুল নয়।)</a:t>
                </a:r>
              </a:p>
              <a:p>
                <a:endParaRPr lang="bn-IN" dirty="0" smtClean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(গ)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i="1">
                            <a:latin typeface="Cambria Math"/>
                            <a:cs typeface="NikoshBAN" pitchFamily="2" charset="0"/>
                          </a:rPr>
                          <m:t>৩৮</m:t>
                        </m:r>
                      </m:num>
                      <m:den>
                        <m:r>
                          <a:rPr lang="bn-IN" sz="2000" i="1">
                            <a:latin typeface="Cambria Math"/>
                            <a:cs typeface="NikoshBAN" pitchFamily="2" charset="0"/>
                          </a:rPr>
                          <m:t>৫০</m:t>
                        </m:r>
                      </m:den>
                    </m:f>
                  </m:oMath>
                </a14:m>
                <a:r>
                  <a:rPr lang="bn-IN" sz="2000" dirty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000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2000" i="1">
                            <a:latin typeface="Cambria Math"/>
                            <a:cs typeface="NikoshBAN" pitchFamily="2" charset="0"/>
                          </a:rPr>
                          <m:t>১১৪</m:t>
                        </m:r>
                      </m:num>
                      <m:den>
                        <m:r>
                          <a:rPr lang="bn-IN" sz="2000" i="1">
                            <a:latin typeface="Cambria Math"/>
                            <a:cs typeface="NikoshBAN" pitchFamily="2" charset="0"/>
                          </a:rPr>
                          <m:t>১৫০</m:t>
                        </m:r>
                      </m:den>
                    </m:f>
                  </m:oMath>
                </a14:m>
                <a:r>
                  <a:rPr lang="bn-IN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এখানে, </a:t>
                </a:r>
                <a:r>
                  <a:rPr lang="bn-I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১ম ভগ্নাংশের লব</a:t>
                </a:r>
                <a:r>
                  <a:rPr lang="bn-I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২য় ভগ্নাংশের হর = </a:t>
                </a:r>
                <a:r>
                  <a:rPr lang="bn-IN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৩৮</a:t>
                </a:r>
                <a:r>
                  <a:rPr lang="bn-IN" sz="20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2000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2000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১৫০=৫৭০০</a:t>
                </a:r>
                <a:endParaRPr lang="bn-IN" sz="2000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                         এবং    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১ম, ভগ্নাংশের হর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২য় ভগ্নাংশের  লব     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= ৫০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ea typeface="Cambria Math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i="1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১১৪=৫৭০০  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দেখা যাচ্ছে, গুণফলদ্বয়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সমান।</a:t>
                </a:r>
                <a:endParaRPr lang="bn-IN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সুতরাং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৩৮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৫০</m:t>
                        </m:r>
                      </m:den>
                    </m:f>
                  </m:oMath>
                </a14:m>
                <a:r>
                  <a:rPr lang="bn-IN" dirty="0">
                    <a:latin typeface="NikoshBAN" pitchFamily="2" charset="0"/>
                    <a:cs typeface="NikoshBAN" pitchFamily="2" charset="0"/>
                  </a:rPr>
                  <a:t> 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i="1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১১৪</m:t>
                        </m:r>
                      </m:num>
                      <m:den>
                        <m:r>
                          <a:rPr lang="bn-IN" i="1">
                            <a:latin typeface="Cambria Math"/>
                            <a:cs typeface="NikoshBAN" pitchFamily="2" charset="0"/>
                          </a:rPr>
                          <m:t>১৫০</m:t>
                        </m:r>
                      </m:den>
                    </m:f>
                  </m:oMath>
                </a14:m>
                <a:r>
                  <a:rPr lang="bn-IN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dirty="0" smtClean="0">
                    <a:solidFill>
                      <a:schemeClr val="tx1">
                        <a:lumMod val="85000"/>
                        <a:lumOff val="15000"/>
                      </a:schemeClr>
                    </a:solidFill>
                    <a:latin typeface="NikoshBAN" pitchFamily="2" charset="0"/>
                    <a:cs typeface="NikoshBAN" pitchFamily="2" charset="0"/>
                  </a:rPr>
                  <a:t> ভগ্নাংশ যুগল সমতুল। (উত্তরঃ- সমতুল)</a:t>
                </a:r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141" y="483316"/>
                <a:ext cx="9053016" cy="6637843"/>
              </a:xfrm>
              <a:prstGeom prst="rect">
                <a:avLst/>
              </a:prstGeom>
              <a:blipFill rotWithShape="1">
                <a:blip r:embed="rId2"/>
                <a:stretch>
                  <a:fillRect l="-1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2095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1676400" y="4800600"/>
            <a:ext cx="597408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9600" b="1" dirty="0" smtClean="0">
                <a:latin typeface="NikoshBAN" pitchFamily="2" charset="0"/>
                <a:cs typeface="NikoshBAN" pitchFamily="2" charset="0"/>
              </a:rPr>
              <a:t>    ধন্যবাদ</a:t>
            </a:r>
            <a:endParaRPr lang="en-US" sz="9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97" y="76200"/>
            <a:ext cx="893246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20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550</Words>
  <Application>Microsoft Office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27</cp:revision>
  <dcterms:created xsi:type="dcterms:W3CDTF">2021-02-18T17:21:16Z</dcterms:created>
  <dcterms:modified xsi:type="dcterms:W3CDTF">2021-02-24T03:41:06Z</dcterms:modified>
</cp:coreProperties>
</file>