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sldIdLst>
    <p:sldId id="258" r:id="rId2"/>
    <p:sldId id="257" r:id="rId3"/>
    <p:sldId id="259" r:id="rId4"/>
    <p:sldId id="260" r:id="rId5"/>
    <p:sldId id="261" r:id="rId6"/>
    <p:sldId id="270" r:id="rId7"/>
    <p:sldId id="268" r:id="rId8"/>
    <p:sldId id="271" r:id="rId9"/>
    <p:sldId id="272" r:id="rId10"/>
    <p:sldId id="274" r:id="rId11"/>
    <p:sldId id="276" r:id="rId12"/>
    <p:sldId id="278" r:id="rId13"/>
    <p:sldId id="262" r:id="rId14"/>
    <p:sldId id="263" r:id="rId15"/>
    <p:sldId id="265" r:id="rId16"/>
    <p:sldId id="266" r:id="rId17"/>
    <p:sldId id="267" r:id="rId18"/>
    <p:sldId id="275" r:id="rId19"/>
    <p:sldId id="279" r:id="rId20"/>
  </p:sldIdLst>
  <p:sldSz cx="118872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384" y="-108"/>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64632-6397-429B-A23E-1560503590DB}" type="datetimeFigureOut">
              <a:rPr lang="en-US" smtClean="0"/>
              <a:t>4/8/2021</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FBF51-3B64-49F8-803E-709E531F21E6}" type="slidenum">
              <a:rPr lang="en-US" smtClean="0"/>
              <a:t>‹#›</a:t>
            </a:fld>
            <a:endParaRPr lang="en-US"/>
          </a:p>
        </p:txBody>
      </p:sp>
    </p:spTree>
    <p:extLst>
      <p:ext uri="{BB962C8B-B14F-4D97-AF65-F5344CB8AC3E}">
        <p14:creationId xmlns:p14="http://schemas.microsoft.com/office/powerpoint/2010/main" val="200952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FBF51-3B64-49F8-803E-709E531F21E6}" type="slidenum">
              <a:rPr lang="en-US" smtClean="0"/>
              <a:t>17</a:t>
            </a:fld>
            <a:endParaRPr lang="en-US"/>
          </a:p>
        </p:txBody>
      </p:sp>
    </p:spTree>
    <p:extLst>
      <p:ext uri="{BB962C8B-B14F-4D97-AF65-F5344CB8AC3E}">
        <p14:creationId xmlns:p14="http://schemas.microsoft.com/office/powerpoint/2010/main" val="1082679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1896416"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891540" y="1752602"/>
            <a:ext cx="1010412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891540" y="3611607"/>
            <a:ext cx="1010412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4894" y="4953000"/>
            <a:ext cx="1189209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4/8/2021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94360" y="1481330"/>
            <a:ext cx="1069848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7217" y="274641"/>
            <a:ext cx="231071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94360" y="274641"/>
            <a:ext cx="822198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39089" y="1059712"/>
            <a:ext cx="1010412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99527" y="2931712"/>
            <a:ext cx="59436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4727684" y="3005472"/>
            <a:ext cx="237744"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485343" y="3005472"/>
            <a:ext cx="237744"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4360" y="1481329"/>
            <a:ext cx="525018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042660" y="1481329"/>
            <a:ext cx="525018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94360" y="273050"/>
            <a:ext cx="1069848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94360" y="5410200"/>
            <a:ext cx="5252244"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038534" y="5410200"/>
            <a:ext cx="525430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94360" y="1444295"/>
            <a:ext cx="5252244"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038533" y="1444295"/>
            <a:ext cx="5254308"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4/8/2021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4/8/2021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4/8/2021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200" y="214312"/>
            <a:ext cx="1616075" cy="8524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88720" y="4876800"/>
            <a:ext cx="9726309"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745480" y="5355102"/>
            <a:ext cx="5166970"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188720" y="274320"/>
            <a:ext cx="972373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745142" y="6407944"/>
            <a:ext cx="2496312" cy="365760"/>
          </a:xfrm>
        </p:spPr>
        <p:txBody>
          <a:bodyPr/>
          <a:lstStyle>
            <a:extLst/>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83602" y="5443402"/>
            <a:ext cx="931164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97180" y="189968"/>
            <a:ext cx="1129284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a:xfrm>
            <a:off x="5694094" y="6407945"/>
            <a:ext cx="3055885"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97180" y="4865122"/>
            <a:ext cx="1049806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49055" y="5944936"/>
            <a:ext cx="6422811"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31433" y="5939011"/>
            <a:ext cx="4797586"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7855" y="5791253"/>
            <a:ext cx="4423008"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008" y="5787739"/>
            <a:ext cx="4427162"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263346" y="4988440"/>
            <a:ext cx="237744"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021005" y="4988440"/>
            <a:ext cx="237744"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49055" y="5944936"/>
            <a:ext cx="6422811"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31433" y="5939011"/>
            <a:ext cx="4797586"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7855" y="5791253"/>
            <a:ext cx="4423008"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008" y="5787739"/>
            <a:ext cx="4427162"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594360" y="274638"/>
            <a:ext cx="1069848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594360" y="1481329"/>
            <a:ext cx="1069848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745142" y="6407944"/>
            <a:ext cx="2496312"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4/8/2021</a:t>
            </a:fld>
            <a:endParaRPr lang="en-US"/>
          </a:p>
        </p:txBody>
      </p:sp>
      <p:sp>
        <p:nvSpPr>
          <p:cNvPr id="22" name="Footer Placeholder 21"/>
          <p:cNvSpPr>
            <a:spLocks noGrp="1"/>
          </p:cNvSpPr>
          <p:nvPr>
            <p:ph type="ftr" sz="quarter" idx="3"/>
          </p:nvPr>
        </p:nvSpPr>
        <p:spPr>
          <a:xfrm>
            <a:off x="5694094" y="6407945"/>
            <a:ext cx="3055885"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241454" y="6407945"/>
            <a:ext cx="475488"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fif"/><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4636"/>
            <a:ext cx="11901054" cy="6781800"/>
          </a:xfrm>
          <a:prstGeom prst="rect">
            <a:avLst/>
          </a:prstGeom>
        </p:spPr>
      </p:pic>
      <p:sp>
        <p:nvSpPr>
          <p:cNvPr id="10" name="Rectangle 9"/>
          <p:cNvSpPr/>
          <p:nvPr/>
        </p:nvSpPr>
        <p:spPr>
          <a:xfrm>
            <a:off x="2209800" y="2655332"/>
            <a:ext cx="8153400" cy="267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FF0000"/>
                </a:solidFill>
                <a:latin typeface="NikoshBAN" pitchFamily="2" charset="0"/>
                <a:cs typeface="NikoshBAN" pitchFamily="2" charset="0"/>
              </a:rPr>
              <a:t>আজকের</a:t>
            </a:r>
            <a:r>
              <a:rPr lang="en-US" sz="6000" dirty="0" smtClean="0">
                <a:solidFill>
                  <a:srgbClr val="FF0000"/>
                </a:solidFill>
                <a:latin typeface="NikoshBAN" pitchFamily="2" charset="0"/>
                <a:cs typeface="NikoshBAN" pitchFamily="2" charset="0"/>
              </a:rPr>
              <a:t> </a:t>
            </a:r>
            <a:r>
              <a:rPr lang="en-US" sz="6000" dirty="0" err="1" smtClean="0">
                <a:solidFill>
                  <a:srgbClr val="FF0000"/>
                </a:solidFill>
                <a:latin typeface="NikoshBAN" pitchFamily="2" charset="0"/>
                <a:cs typeface="NikoshBAN" pitchFamily="2" charset="0"/>
              </a:rPr>
              <a:t>ক্লাসে</a:t>
            </a:r>
            <a:endParaRPr lang="en-US" sz="6000" dirty="0" smtClean="0">
              <a:solidFill>
                <a:srgbClr val="FF0000"/>
              </a:solidFill>
              <a:latin typeface="NikoshBAN" pitchFamily="2" charset="0"/>
              <a:cs typeface="NikoshBAN" pitchFamily="2" charset="0"/>
            </a:endParaRPr>
          </a:p>
          <a:p>
            <a:pPr algn="ctr"/>
            <a:r>
              <a:rPr lang="en-US" sz="23900" dirty="0" err="1" smtClean="0">
                <a:solidFill>
                  <a:srgbClr val="FF0000"/>
                </a:solidFill>
                <a:latin typeface="NikoshBAN" pitchFamily="2" charset="0"/>
                <a:cs typeface="NikoshBAN" pitchFamily="2" charset="0"/>
              </a:rPr>
              <a:t>স্বাগতম</a:t>
            </a:r>
            <a:endParaRPr lang="en-US" sz="23900" dirty="0">
              <a:solidFill>
                <a:srgbClr val="FF0000"/>
              </a:solidFill>
              <a:latin typeface="NikoshBAN" pitchFamily="2" charset="0"/>
              <a:cs typeface="NikoshBAN" pitchFamily="2" charset="0"/>
            </a:endParaRPr>
          </a:p>
        </p:txBody>
      </p:sp>
      <p:sp>
        <p:nvSpPr>
          <p:cNvPr id="16" name="Rectangle 15"/>
          <p:cNvSpPr/>
          <p:nvPr/>
        </p:nvSpPr>
        <p:spPr>
          <a:xfrm>
            <a:off x="-69273" y="-96982"/>
            <a:ext cx="11956473" cy="684414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848993"/>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500" fill="hold"/>
                                        <p:tgtEl>
                                          <p:spTgt spid="10"/>
                                        </p:tgtEl>
                                        <p:attrNameLst>
                                          <p:attrName>ppt_x</p:attrName>
                                        </p:attrNameLst>
                                      </p:cBhvr>
                                      <p:tavLst>
                                        <p:tav tm="0">
                                          <p:val>
                                            <p:strVal val="#ppt_x"/>
                                          </p:val>
                                        </p:tav>
                                        <p:tav tm="100000">
                                          <p:val>
                                            <p:strVal val="#ppt_x"/>
                                          </p:val>
                                        </p:tav>
                                      </p:tavLst>
                                    </p:anim>
                                    <p:anim calcmode="lin" valueType="num">
                                      <p:cBhvr additive="base">
                                        <p:cTn id="13"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0"/>
            <a:ext cx="11887200" cy="6858000"/>
          </a:xfrm>
          <a:prstGeom prst="rect">
            <a:avLst/>
          </a:prstGeom>
          <a:ln w="228600" cap="sq" cmpd="thickThin">
            <a:solidFill>
              <a:srgbClr val="000000"/>
            </a:solidFill>
            <a:prstDash val="solid"/>
            <a:miter lim="800000"/>
          </a:ln>
          <a:effectLst>
            <a:innerShdw blurRad="76200">
              <a:srgbClr val="000000"/>
            </a:innerShdw>
          </a:effectLst>
        </p:spPr>
      </p:pic>
      <p:sp>
        <p:nvSpPr>
          <p:cNvPr id="4" name="Rounded Rectangular Callout 3"/>
          <p:cNvSpPr/>
          <p:nvPr/>
        </p:nvSpPr>
        <p:spPr>
          <a:xfrm>
            <a:off x="1905000" y="76200"/>
            <a:ext cx="5174673" cy="2133600"/>
          </a:xfrm>
          <a:prstGeom prst="wedgeRoundRectCallout">
            <a:avLst>
              <a:gd name="adj1" fmla="val -29814"/>
              <a:gd name="adj2" fmla="val 11856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latin typeface="Times New Roman" pitchFamily="18" charset="0"/>
              <a:cs typeface="Times New Roman" pitchFamily="18" charset="0"/>
            </a:endParaRPr>
          </a:p>
          <a:p>
            <a:pPr algn="ctr"/>
            <a:r>
              <a:rPr lang="en-US" sz="2400" dirty="0" smtClean="0">
                <a:solidFill>
                  <a:schemeClr val="tx1"/>
                </a:solidFill>
                <a:latin typeface="Times New Roman" pitchFamily="18" charset="0"/>
                <a:cs typeface="Times New Roman" pitchFamily="18" charset="0"/>
              </a:rPr>
              <a:t> Ok. </a:t>
            </a:r>
            <a:r>
              <a:rPr lang="en-US" sz="2400" dirty="0">
                <a:solidFill>
                  <a:schemeClr val="tx1"/>
                </a:solidFill>
                <a:latin typeface="Times New Roman" pitchFamily="18" charset="0"/>
                <a:cs typeface="Times New Roman" pitchFamily="18" charset="0"/>
              </a:rPr>
              <a:t>Through the mobile phone, we can send messages to distant places, use the internet, play games, and sports, know about time, solve the work of calculation, be aware of different kinds of news and views</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a:p>
            <a:pPr algn="ctr"/>
            <a:r>
              <a:rPr lang="en-US" sz="2400" dirty="0">
                <a:solidFill>
                  <a:schemeClr val="tx1"/>
                </a:solidFill>
              </a:rPr>
              <a:t> </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7" name="Rounded Rectangular Callout 6"/>
          <p:cNvSpPr/>
          <p:nvPr/>
        </p:nvSpPr>
        <p:spPr>
          <a:xfrm>
            <a:off x="3505200" y="2583873"/>
            <a:ext cx="3886200" cy="2292927"/>
          </a:xfrm>
          <a:prstGeom prst="wedgeRoundRectCallout">
            <a:avLst>
              <a:gd name="adj1" fmla="val 52634"/>
              <a:gd name="adj2" fmla="val -197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latin typeface="Times New Roman" pitchFamily="18" charset="0"/>
              <a:cs typeface="Times New Roman" pitchFamily="18" charset="0"/>
            </a:endParaRPr>
          </a:p>
          <a:p>
            <a:pPr algn="ctr"/>
            <a:r>
              <a:rPr lang="en-US" sz="2400" dirty="0" smtClean="0">
                <a:solidFill>
                  <a:schemeClr val="tx1"/>
                </a:solidFill>
                <a:latin typeface="Times New Roman" pitchFamily="18" charset="0"/>
                <a:cs typeface="Times New Roman" pitchFamily="18" charset="0"/>
              </a:rPr>
              <a:t>But </a:t>
            </a:r>
            <a:r>
              <a:rPr lang="en-US" sz="2400" dirty="0">
                <a:solidFill>
                  <a:schemeClr val="tx1"/>
                </a:solidFill>
                <a:latin typeface="Times New Roman" pitchFamily="18" charset="0"/>
                <a:cs typeface="Times New Roman" pitchFamily="18" charset="0"/>
              </a:rPr>
              <a:t>I </a:t>
            </a:r>
            <a:r>
              <a:rPr lang="en-US" sz="2400" dirty="0" smtClean="0">
                <a:solidFill>
                  <a:schemeClr val="tx1"/>
                </a:solidFill>
                <a:latin typeface="Times New Roman" pitchFamily="18" charset="0"/>
                <a:cs typeface="Times New Roman" pitchFamily="18" charset="0"/>
              </a:rPr>
              <a:t>know, </a:t>
            </a:r>
            <a:r>
              <a:rPr lang="en-US" sz="2400" dirty="0">
                <a:solidFill>
                  <a:schemeClr val="tx1"/>
                </a:solidFill>
                <a:latin typeface="Times New Roman" pitchFamily="18" charset="0"/>
                <a:cs typeface="Times New Roman" pitchFamily="18" charset="0"/>
              </a:rPr>
              <a:t>something can be done with this phone that has a bad effect on young people. Such a variety of games, so that our young society becomes addicted. </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endParaRPr>
          </a:p>
        </p:txBody>
      </p:sp>
    </p:spTree>
    <p:extLst>
      <p:ext uri="{BB962C8B-B14F-4D97-AF65-F5344CB8AC3E}">
        <p14:creationId xmlns:p14="http://schemas.microsoft.com/office/powerpoint/2010/main" val="31681653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887200"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Rectangular Callout 2"/>
          <p:cNvSpPr/>
          <p:nvPr/>
        </p:nvSpPr>
        <p:spPr>
          <a:xfrm>
            <a:off x="1676400" y="304800"/>
            <a:ext cx="5638800" cy="1524000"/>
          </a:xfrm>
          <a:prstGeom prst="wedgeRectCallout">
            <a:avLst>
              <a:gd name="adj1" fmla="val -40788"/>
              <a:gd name="adj2" fmla="val 1123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There are a lot of fun games on mobile phones that young people have a lot of fun. Due to this young people become addicted to mobile phones.</a:t>
            </a:r>
          </a:p>
        </p:txBody>
      </p:sp>
      <p:sp>
        <p:nvSpPr>
          <p:cNvPr id="4" name="Rectangular Callout 3"/>
          <p:cNvSpPr/>
          <p:nvPr/>
        </p:nvSpPr>
        <p:spPr>
          <a:xfrm>
            <a:off x="2971800" y="2514600"/>
            <a:ext cx="3692237" cy="1219200"/>
          </a:xfrm>
          <a:prstGeom prst="wedgeRectCallout">
            <a:avLst>
              <a:gd name="adj1" fmla="val 67093"/>
              <a:gd name="adj2" fmla="val -484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Due to this negative aspect I thing student should use this phone carefully. </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057976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887200"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Rectangular Callout 2"/>
          <p:cNvSpPr/>
          <p:nvPr/>
        </p:nvSpPr>
        <p:spPr>
          <a:xfrm>
            <a:off x="1981200" y="304800"/>
            <a:ext cx="4682837" cy="1219200"/>
          </a:xfrm>
          <a:prstGeom prst="wedgeRectCallout">
            <a:avLst>
              <a:gd name="adj1" fmla="val -41084"/>
              <a:gd name="adj2" fmla="val 1453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But except these point mobile is grossly required in the age of speedy communication. </a:t>
            </a:r>
            <a:endParaRPr lang="en-US" sz="2400" dirty="0">
              <a:solidFill>
                <a:schemeClr val="tx1"/>
              </a:solidFill>
              <a:latin typeface="Times New Roman" pitchFamily="18" charset="0"/>
              <a:cs typeface="Times New Roman" pitchFamily="18" charset="0"/>
            </a:endParaRPr>
          </a:p>
        </p:txBody>
      </p:sp>
      <p:sp>
        <p:nvSpPr>
          <p:cNvPr id="4" name="Rectangular Callout 3"/>
          <p:cNvSpPr/>
          <p:nvPr/>
        </p:nvSpPr>
        <p:spPr>
          <a:xfrm>
            <a:off x="2971800" y="2514600"/>
            <a:ext cx="3692237" cy="914400"/>
          </a:xfrm>
          <a:prstGeom prst="wedgeRectCallout">
            <a:avLst>
              <a:gd name="adj1" fmla="val 67093"/>
              <a:gd name="adj2" fmla="val -484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We should use this device carefully. </a:t>
            </a:r>
          </a:p>
        </p:txBody>
      </p:sp>
    </p:spTree>
    <p:extLst>
      <p:ext uri="{BB962C8B-B14F-4D97-AF65-F5344CB8AC3E}">
        <p14:creationId xmlns:p14="http://schemas.microsoft.com/office/powerpoint/2010/main" val="37052186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009" y="152400"/>
            <a:ext cx="11696700" cy="6705600"/>
          </a:xfrm>
          <a:prstGeom prst="rect">
            <a:avLst/>
          </a:prstGeom>
          <a:ln w="228600" cap="sq" cmpd="thickThin">
            <a:solidFill>
              <a:srgbClr val="000000"/>
            </a:solidFill>
            <a:prstDash val="solid"/>
            <a:miter lim="800000"/>
          </a:ln>
          <a:effectLst>
            <a:innerShdw blurRad="76200">
              <a:srgbClr val="000000"/>
            </a:innerShdw>
          </a:effectLst>
        </p:spPr>
      </p:pic>
      <p:sp>
        <p:nvSpPr>
          <p:cNvPr id="6" name="Rectangular Callout 5"/>
          <p:cNvSpPr/>
          <p:nvPr/>
        </p:nvSpPr>
        <p:spPr>
          <a:xfrm>
            <a:off x="3295650" y="609600"/>
            <a:ext cx="2667000" cy="914400"/>
          </a:xfrm>
          <a:prstGeom prst="wedgeRectCallout">
            <a:avLst>
              <a:gd name="adj1" fmla="val -48375"/>
              <a:gd name="adj2" fmla="val 890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Well, I have to go right now.</a:t>
            </a:r>
            <a:endParaRPr lang="en-US" sz="2400" dirty="0">
              <a:solidFill>
                <a:schemeClr val="tx1"/>
              </a:solidFill>
              <a:latin typeface="Times New Roman" pitchFamily="18" charset="0"/>
              <a:cs typeface="Times New Roman" pitchFamily="18" charset="0"/>
            </a:endParaRPr>
          </a:p>
        </p:txBody>
      </p:sp>
      <p:sp>
        <p:nvSpPr>
          <p:cNvPr id="7" name="Rectangular Callout 6"/>
          <p:cNvSpPr/>
          <p:nvPr/>
        </p:nvSpPr>
        <p:spPr>
          <a:xfrm>
            <a:off x="5756563" y="1600200"/>
            <a:ext cx="2625437" cy="609600"/>
          </a:xfrm>
          <a:prstGeom prst="wedgeRectCallout">
            <a:avLst>
              <a:gd name="adj1" fmla="val 71315"/>
              <a:gd name="adj2" fmla="val -143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Ok, see you again. </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287058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7428"/>
            <a:ext cx="11582400" cy="6705600"/>
          </a:xfrm>
          <a:prstGeom prst="rect">
            <a:avLst/>
          </a:prstGeom>
          <a:ln w="228600" cap="sq" cmpd="thickThin">
            <a:solidFill>
              <a:srgbClr val="000000"/>
            </a:solidFill>
            <a:prstDash val="solid"/>
            <a:miter lim="800000"/>
          </a:ln>
          <a:effectLst>
            <a:innerShdw blurRad="76200">
              <a:srgbClr val="000000"/>
            </a:innerShdw>
          </a:effectLst>
          <a:extLst/>
        </p:spPr>
      </p:pic>
      <p:sp>
        <p:nvSpPr>
          <p:cNvPr id="2" name="Rectangular Callout 1"/>
          <p:cNvSpPr/>
          <p:nvPr/>
        </p:nvSpPr>
        <p:spPr>
          <a:xfrm>
            <a:off x="5410200" y="1752600"/>
            <a:ext cx="2694710" cy="990600"/>
          </a:xfrm>
          <a:prstGeom prst="wedgeRectCallout">
            <a:avLst>
              <a:gd name="adj1" fmla="val 75494"/>
              <a:gd name="adj2" fmla="val -381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Well come.</a:t>
            </a:r>
            <a:endParaRPr lang="en-US" sz="2400" dirty="0">
              <a:solidFill>
                <a:schemeClr val="tx1"/>
              </a:solidFill>
            </a:endParaRPr>
          </a:p>
        </p:txBody>
      </p:sp>
      <p:sp>
        <p:nvSpPr>
          <p:cNvPr id="4" name="Rectangular Callout 3"/>
          <p:cNvSpPr/>
          <p:nvPr/>
        </p:nvSpPr>
        <p:spPr>
          <a:xfrm>
            <a:off x="3429000" y="339436"/>
            <a:ext cx="2286000" cy="990600"/>
          </a:xfrm>
          <a:prstGeom prst="wedgeRectCallout">
            <a:avLst>
              <a:gd name="adj1" fmla="val -56334"/>
              <a:gd name="adj2" fmla="val 1296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Thank you.</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940417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81200" y="3505200"/>
            <a:ext cx="7239000" cy="2819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a:latin typeface="Copperplate Gothic Bold" pitchFamily="34" charset="0"/>
                <a:cs typeface="Andalus"/>
              </a:rPr>
              <a:t>All of you get involved in two and say two  dialogue </a:t>
            </a:r>
            <a:r>
              <a:rPr lang="en-US" sz="4800" dirty="0" smtClean="0">
                <a:latin typeface="Copperplate Gothic Bold" pitchFamily="34" charset="0"/>
                <a:cs typeface="Andalus"/>
              </a:rPr>
              <a:t> on </a:t>
            </a:r>
            <a:r>
              <a:rPr lang="en-US" sz="4800" dirty="0">
                <a:latin typeface="Copperplate Gothic Bold" pitchFamily="34" charset="0"/>
                <a:cs typeface="Andalus"/>
              </a:rPr>
              <a:t>mobile phone.</a:t>
            </a:r>
          </a:p>
        </p:txBody>
      </p:sp>
      <p:grpSp>
        <p:nvGrpSpPr>
          <p:cNvPr id="9" name="Group 8"/>
          <p:cNvGrpSpPr/>
          <p:nvPr/>
        </p:nvGrpSpPr>
        <p:grpSpPr>
          <a:xfrm>
            <a:off x="3200400" y="457200"/>
            <a:ext cx="5257800" cy="2743200"/>
            <a:chOff x="3200400" y="457200"/>
            <a:chExt cx="5257800" cy="2743200"/>
          </a:xfrm>
        </p:grpSpPr>
        <p:sp>
          <p:nvSpPr>
            <p:cNvPr id="4" name="Rounded Rectangle 3"/>
            <p:cNvSpPr/>
            <p:nvPr/>
          </p:nvSpPr>
          <p:spPr>
            <a:xfrm>
              <a:off x="3200400" y="914400"/>
              <a:ext cx="5257800" cy="22860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7200" y="457200"/>
              <a:ext cx="2971800" cy="457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latin typeface="Andalus" pitchFamily="18" charset="-78"/>
                  <a:cs typeface="Andalus" pitchFamily="18" charset="-78"/>
                </a:rPr>
                <a:t>Pair Work</a:t>
              </a:r>
              <a:endParaRPr lang="en-US" b="1" dirty="0">
                <a:latin typeface="Andalus" pitchFamily="18" charset="-78"/>
                <a:cs typeface="Andalus" pitchFamily="18" charset="-78"/>
              </a:endParaRPr>
            </a:p>
          </p:txBody>
        </p:sp>
      </p:grpSp>
    </p:spTree>
    <p:extLst>
      <p:ext uri="{BB962C8B-B14F-4D97-AF65-F5344CB8AC3E}">
        <p14:creationId xmlns:p14="http://schemas.microsoft.com/office/powerpoint/2010/main" val="83260230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265482"/>
            <a:ext cx="4114800" cy="995422"/>
          </a:xfrm>
          <a:prstGeom prst="wedgeEllipseCallout">
            <a:avLst>
              <a:gd name="adj1" fmla="val -23326"/>
              <a:gd name="adj2" fmla="val 149337"/>
            </a:avLst>
          </a:prstGeom>
          <a:ln w="152400" cap="sq" cmpd="dbl">
            <a:miter lim="800000"/>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000" b="1" dirty="0" smtClean="0">
                <a:latin typeface="Book Antiqua" pitchFamily="18" charset="0"/>
              </a:rPr>
              <a:t>Evaluation</a:t>
            </a:r>
            <a:endParaRPr lang="en-US" sz="4000" b="1" dirty="0">
              <a:latin typeface="Book Antiqua" pitchFamily="18" charset="0"/>
            </a:endParaRPr>
          </a:p>
        </p:txBody>
      </p:sp>
      <p:sp>
        <p:nvSpPr>
          <p:cNvPr id="3" name="Rounded Rectangle 2"/>
          <p:cNvSpPr/>
          <p:nvPr/>
        </p:nvSpPr>
        <p:spPr>
          <a:xfrm>
            <a:off x="2057400" y="2590800"/>
            <a:ext cx="8610600" cy="3733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200" b="1" dirty="0">
                <a:latin typeface="Times New Roman" pitchFamily="18" charset="0"/>
                <a:cs typeface="Times New Roman" pitchFamily="18" charset="0"/>
              </a:rPr>
              <a:t>Answer the following questions-</a:t>
            </a:r>
          </a:p>
          <a:p>
            <a:pPr algn="just"/>
            <a:r>
              <a:rPr lang="en-US" sz="3200" b="1" dirty="0">
                <a:latin typeface="Times New Roman" pitchFamily="18" charset="0"/>
                <a:cs typeface="Times New Roman" pitchFamily="18" charset="0"/>
              </a:rPr>
              <a:t>What is </a:t>
            </a:r>
            <a:r>
              <a:rPr lang="en-US" sz="3200" b="1" dirty="0" smtClean="0">
                <a:latin typeface="Times New Roman" pitchFamily="18" charset="0"/>
                <a:cs typeface="Times New Roman" pitchFamily="18" charset="0"/>
              </a:rPr>
              <a:t>mobile phone</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gn="just"/>
            <a:r>
              <a:rPr lang="en-US" sz="3200" b="1" dirty="0">
                <a:latin typeface="Times New Roman" pitchFamily="18" charset="0"/>
                <a:cs typeface="Times New Roman" pitchFamily="18" charset="0"/>
              </a:rPr>
              <a:t>What is the bad effect of </a:t>
            </a:r>
            <a:r>
              <a:rPr lang="en-US" sz="3200" b="1" dirty="0">
                <a:latin typeface="Times New Roman" pitchFamily="18" charset="0"/>
                <a:cs typeface="Times New Roman" pitchFamily="18" charset="0"/>
              </a:rPr>
              <a:t>mobile phone?</a:t>
            </a:r>
            <a:endParaRPr lang="en-US" sz="3200" b="1" dirty="0">
              <a:latin typeface="Times New Roman" pitchFamily="18" charset="0"/>
              <a:cs typeface="Times New Roman" pitchFamily="18" charset="0"/>
            </a:endParaRPr>
          </a:p>
          <a:p>
            <a:pPr algn="just"/>
            <a:r>
              <a:rPr lang="en-US" sz="3200" b="1" dirty="0">
                <a:latin typeface="Times New Roman" pitchFamily="18" charset="0"/>
                <a:cs typeface="Times New Roman" pitchFamily="18" charset="0"/>
              </a:rPr>
              <a:t>What should we do to </a:t>
            </a:r>
            <a:r>
              <a:rPr lang="en-US" sz="3200" b="1" dirty="0" smtClean="0">
                <a:latin typeface="Times New Roman" pitchFamily="18" charset="0"/>
                <a:cs typeface="Times New Roman" pitchFamily="18" charset="0"/>
              </a:rPr>
              <a:t>use</a:t>
            </a:r>
            <a:r>
              <a:rPr lang="en-US" sz="3200" b="1" dirty="0">
                <a:latin typeface="Times New Roman" pitchFamily="18" charset="0"/>
                <a:cs typeface="Times New Roman" pitchFamily="18" charset="0"/>
              </a:rPr>
              <a:t> mobile phone?</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95032231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5692" y="685800"/>
            <a:ext cx="3189508"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smtClean="0">
                <a:latin typeface="Times New Roman" pitchFamily="18" charset="0"/>
                <a:cs typeface="Times New Roman" pitchFamily="18" charset="0"/>
              </a:rPr>
              <a:t>Homework</a:t>
            </a:r>
            <a:endParaRPr lang="en-US" sz="2800" b="1" dirty="0">
              <a:latin typeface="Times New Roman" pitchFamily="18" charset="0"/>
              <a:cs typeface="Times New Roman" pitchFamily="18" charset="0"/>
            </a:endParaRPr>
          </a:p>
        </p:txBody>
      </p:sp>
      <p:sp>
        <p:nvSpPr>
          <p:cNvPr id="2" name="Rectangle 1"/>
          <p:cNvSpPr/>
          <p:nvPr/>
        </p:nvSpPr>
        <p:spPr>
          <a:xfrm>
            <a:off x="990600" y="1676400"/>
            <a:ext cx="10058400" cy="2286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b="1" dirty="0" smtClean="0">
                <a:solidFill>
                  <a:schemeClr val="tx1"/>
                </a:solidFill>
                <a:latin typeface="Book Antiqua" pitchFamily="18" charset="0"/>
              </a:rPr>
              <a:t> </a:t>
            </a:r>
            <a:endParaRPr lang="en-US" sz="4800" b="1" dirty="0">
              <a:solidFill>
                <a:schemeClr val="tx1"/>
              </a:solidFill>
              <a:latin typeface="Book Antiqua" pitchFamily="18" charset="0"/>
            </a:endParaRPr>
          </a:p>
          <a:p>
            <a:pPr algn="ctr"/>
            <a:r>
              <a:rPr lang="en-US" sz="4000" b="1" dirty="0" smtClean="0">
                <a:solidFill>
                  <a:schemeClr val="tx1"/>
                </a:solidFill>
                <a:latin typeface="Book Antiqua" pitchFamily="18" charset="0"/>
              </a:rPr>
              <a:t>Make </a:t>
            </a:r>
            <a:r>
              <a:rPr lang="en-US" sz="4000" b="1" dirty="0">
                <a:solidFill>
                  <a:schemeClr val="tx1"/>
                </a:solidFill>
                <a:latin typeface="Book Antiqua" pitchFamily="18" charset="0"/>
              </a:rPr>
              <a:t>a dialogue with your friend </a:t>
            </a:r>
            <a:r>
              <a:rPr lang="en-US" sz="4000" b="1" dirty="0" smtClean="0">
                <a:solidFill>
                  <a:schemeClr val="tx1"/>
                </a:solidFill>
                <a:latin typeface="Book Antiqua" pitchFamily="18" charset="0"/>
              </a:rPr>
              <a:t>about</a:t>
            </a:r>
          </a:p>
          <a:p>
            <a:pPr algn="ctr"/>
            <a:r>
              <a:rPr lang="en-US" sz="4000" b="1" dirty="0" smtClean="0">
                <a:solidFill>
                  <a:schemeClr val="tx1"/>
                </a:solidFill>
                <a:latin typeface="Book Antiqua" pitchFamily="18" charset="0"/>
              </a:rPr>
              <a:t>“mobile phone” </a:t>
            </a:r>
            <a:endParaRPr lang="en-US" sz="2400" b="1" dirty="0">
              <a:solidFill>
                <a:schemeClr val="tx1"/>
              </a:solidFill>
              <a:latin typeface="Book Antiqua" pitchFamily="18" charset="0"/>
            </a:endParaRPr>
          </a:p>
          <a:p>
            <a:pPr algn="ctr"/>
            <a:endParaRPr lang="en-US" sz="3200" b="1" dirty="0">
              <a:solidFill>
                <a:schemeClr val="tx1"/>
              </a:solidFill>
              <a:latin typeface="Book Antiqua" pitchFamily="18" charset="0"/>
            </a:endParaRPr>
          </a:p>
        </p:txBody>
      </p:sp>
    </p:spTree>
    <p:extLst>
      <p:ext uri="{BB962C8B-B14F-4D97-AF65-F5344CB8AC3E}">
        <p14:creationId xmlns:p14="http://schemas.microsoft.com/office/powerpoint/2010/main" val="226247442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836" y="0"/>
            <a:ext cx="11811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evel 2"/>
          <p:cNvSpPr/>
          <p:nvPr/>
        </p:nvSpPr>
        <p:spPr>
          <a:xfrm>
            <a:off x="3124200" y="-76200"/>
            <a:ext cx="5614416" cy="1042416"/>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800" dirty="0">
                <a:latin typeface="Arial Rounded MT Bold" pitchFamily="34" charset="0"/>
              </a:rPr>
              <a:t>Advice</a:t>
            </a:r>
          </a:p>
        </p:txBody>
      </p:sp>
    </p:spTree>
    <p:extLst>
      <p:ext uri="{BB962C8B-B14F-4D97-AF65-F5344CB8AC3E}">
        <p14:creationId xmlns:p14="http://schemas.microsoft.com/office/powerpoint/2010/main" val="85923474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 Arrow Callout 1"/>
          <p:cNvSpPr/>
          <p:nvPr/>
        </p:nvSpPr>
        <p:spPr>
          <a:xfrm>
            <a:off x="1752601" y="457200"/>
            <a:ext cx="6781799" cy="5943600"/>
          </a:xfrm>
          <a:prstGeom prst="quadArrowCallout">
            <a:avLst>
              <a:gd name="adj1" fmla="val 37030"/>
              <a:gd name="adj2" fmla="val 18515"/>
              <a:gd name="adj3" fmla="val 18515"/>
              <a:gd name="adj4" fmla="val 48123"/>
            </a:avLst>
          </a:prstGeom>
          <a:ln w="127000" cap="sq" cmpd="dbl">
            <a:miter lim="800000"/>
          </a:ln>
        </p:spPr>
        <p:style>
          <a:lnRef idx="3">
            <a:schemeClr val="lt1"/>
          </a:lnRef>
          <a:fillRef idx="1">
            <a:schemeClr val="dk1"/>
          </a:fillRef>
          <a:effectRef idx="1">
            <a:schemeClr val="dk1"/>
          </a:effectRef>
          <a:fontRef idx="minor">
            <a:schemeClr val="lt1"/>
          </a:fontRef>
        </p:style>
        <p:txBody>
          <a:bodyPr rtlCol="0" anchor="ctr"/>
          <a:lstStyle/>
          <a:p>
            <a:pPr algn="ctr"/>
            <a:r>
              <a:rPr lang="en-US" sz="6000" dirty="0" smtClean="0">
                <a:latin typeface="Book Antiqua" pitchFamily="18" charset="0"/>
              </a:rPr>
              <a:t>Bye </a:t>
            </a:r>
            <a:r>
              <a:rPr lang="en-US" sz="6000" dirty="0" err="1" smtClean="0">
                <a:latin typeface="Book Antiqua" pitchFamily="18" charset="0"/>
              </a:rPr>
              <a:t>bye</a:t>
            </a:r>
            <a:endParaRPr lang="en-US" sz="6000" dirty="0" smtClean="0">
              <a:latin typeface="Book Antiqua" pitchFamily="18" charset="0"/>
            </a:endParaRPr>
          </a:p>
          <a:p>
            <a:pPr algn="ctr"/>
            <a:r>
              <a:rPr lang="en-US" sz="5400" dirty="0" smtClean="0">
                <a:latin typeface="Book Antiqua" pitchFamily="18" charset="0"/>
              </a:rPr>
              <a:t>Good bye</a:t>
            </a:r>
            <a:endParaRPr lang="en-US" sz="5400" dirty="0">
              <a:latin typeface="Book Antiqua" pitchFamily="18" charset="0"/>
            </a:endParaRPr>
          </a:p>
        </p:txBody>
      </p:sp>
      <p:sp>
        <p:nvSpPr>
          <p:cNvPr id="3" name="Rectangle 2"/>
          <p:cNvSpPr/>
          <p:nvPr/>
        </p:nvSpPr>
        <p:spPr>
          <a:xfrm>
            <a:off x="0" y="0"/>
            <a:ext cx="11887200" cy="67818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Tree>
    <p:extLst>
      <p:ext uri="{BB962C8B-B14F-4D97-AF65-F5344CB8AC3E}">
        <p14:creationId xmlns:p14="http://schemas.microsoft.com/office/powerpoint/2010/main" val="424425492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grpId="0" nodeType="clickEffect">
                                  <p:stCondLst>
                                    <p:cond delay="0"/>
                                  </p:stCondLst>
                                  <p:childTnLst>
                                    <p:anim calcmode="lin" valueType="num">
                                      <p:cBhvr>
                                        <p:cTn id="6" dur="3000"/>
                                        <p:tgtEl>
                                          <p:spTgt spid="2"/>
                                        </p:tgtEl>
                                        <p:attrNameLst>
                                          <p:attrName>ppt_w</p:attrName>
                                        </p:attrNameLst>
                                      </p:cBhvr>
                                      <p:tavLst>
                                        <p:tav tm="0">
                                          <p:val>
                                            <p:strVal val="ppt_w"/>
                                          </p:val>
                                        </p:tav>
                                        <p:tav tm="100000">
                                          <p:val>
                                            <p:fltVal val="0"/>
                                          </p:val>
                                        </p:tav>
                                      </p:tavLst>
                                    </p:anim>
                                    <p:anim calcmode="lin" valueType="num">
                                      <p:cBhvr>
                                        <p:cTn id="7" dur="3000"/>
                                        <p:tgtEl>
                                          <p:spTgt spid="2"/>
                                        </p:tgtEl>
                                        <p:attrNameLst>
                                          <p:attrName>ppt_h</p:attrName>
                                        </p:attrNameLst>
                                      </p:cBhvr>
                                      <p:tavLst>
                                        <p:tav tm="0">
                                          <p:val>
                                            <p:strVal val="ppt_h"/>
                                          </p:val>
                                        </p:tav>
                                        <p:tav tm="100000">
                                          <p:val>
                                            <p:fltVal val="0"/>
                                          </p:val>
                                        </p:tav>
                                      </p:tavLst>
                                    </p:anim>
                                    <p:anim calcmode="lin" valueType="num">
                                      <p:cBhvr>
                                        <p:cTn id="8" dur="3000"/>
                                        <p:tgtEl>
                                          <p:spTgt spid="2"/>
                                        </p:tgtEl>
                                        <p:attrNameLst>
                                          <p:attrName>style.rotation</p:attrName>
                                        </p:attrNameLst>
                                      </p:cBhvr>
                                      <p:tavLst>
                                        <p:tav tm="0">
                                          <p:val>
                                            <p:fltVal val="0"/>
                                          </p:val>
                                        </p:tav>
                                        <p:tav tm="100000">
                                          <p:val>
                                            <p:fltVal val="360"/>
                                          </p:val>
                                        </p:tav>
                                      </p:tavLst>
                                    </p:anim>
                                    <p:animEffect transition="out" filter="fade">
                                      <p:cBhvr>
                                        <p:cTn id="9" dur="3000"/>
                                        <p:tgtEl>
                                          <p:spTgt spid="2"/>
                                        </p:tgtEl>
                                      </p:cBhvr>
                                    </p:animEffect>
                                    <p:set>
                                      <p:cBhvr>
                                        <p:cTn id="10" dur="1" fill="hold">
                                          <p:stCondLst>
                                            <p:cond delay="2999"/>
                                          </p:stCondLst>
                                        </p:cTn>
                                        <p:tgtEl>
                                          <p:spTgt spid="2"/>
                                        </p:tgtEl>
                                        <p:attrNameLst>
                                          <p:attrName>style.visibility</p:attrName>
                                        </p:attrNameLst>
                                      </p:cBhvr>
                                      <p:to>
                                        <p:strVal val="hidden"/>
                                      </p:to>
                                    </p:set>
                                  </p:childTnLst>
                                </p:cTn>
                              </p:par>
                            </p:childTnLst>
                          </p:cTn>
                        </p:par>
                        <p:par>
                          <p:cTn id="11" fill="hold">
                            <p:stCondLst>
                              <p:cond delay="30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6890" y="3962399"/>
            <a:ext cx="2205037" cy="240722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143000"/>
            <a:ext cx="2128837" cy="2133600"/>
          </a:xfrm>
          <a:prstGeom prst="rect">
            <a:avLst/>
          </a:prstGeom>
          <a:ln w="88900" cap="sq" cmpd="thickThin">
            <a:solidFill>
              <a:srgbClr val="000000"/>
            </a:solidFill>
            <a:prstDash val="solid"/>
            <a:miter lim="800000"/>
          </a:ln>
          <a:effectLst>
            <a:innerShdw blurRad="76200">
              <a:srgbClr val="000000"/>
            </a:innerShdw>
          </a:effectLst>
        </p:spPr>
      </p:pic>
      <p:sp>
        <p:nvSpPr>
          <p:cNvPr id="6" name="Rounded Rectangle 5"/>
          <p:cNvSpPr/>
          <p:nvPr/>
        </p:nvSpPr>
        <p:spPr>
          <a:xfrm>
            <a:off x="4038600" y="304800"/>
            <a:ext cx="5486400" cy="5334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chemeClr val="tx1"/>
                </a:solidFill>
                <a:latin typeface="Algerian" pitchFamily="82" charset="0"/>
                <a:cs typeface="Times New Roman" pitchFamily="18" charset="0"/>
              </a:rPr>
              <a:t>INTRODUCTION</a:t>
            </a:r>
            <a:endParaRPr lang="en-US" sz="3200" dirty="0">
              <a:solidFill>
                <a:schemeClr val="tx1"/>
              </a:solidFill>
              <a:latin typeface="Algerian" pitchFamily="82" charset="0"/>
              <a:cs typeface="Times New Roman" pitchFamily="18" charset="0"/>
            </a:endParaRPr>
          </a:p>
        </p:txBody>
      </p:sp>
      <p:sp>
        <p:nvSpPr>
          <p:cNvPr id="7" name="Rectangle 6"/>
          <p:cNvSpPr/>
          <p:nvPr/>
        </p:nvSpPr>
        <p:spPr>
          <a:xfrm>
            <a:off x="3581400" y="1143000"/>
            <a:ext cx="7772400" cy="2133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solidFill>
                  <a:schemeClr val="tx1"/>
                </a:solidFill>
                <a:latin typeface="Times New Roman" pitchFamily="18" charset="0"/>
                <a:cs typeface="Times New Roman" pitchFamily="18" charset="0"/>
              </a:rPr>
              <a:t>AL ALIMUL RAZI.</a:t>
            </a:r>
          </a:p>
          <a:p>
            <a:pPr algn="ctr"/>
            <a:r>
              <a:rPr lang="en-US" sz="2400" dirty="0" smtClean="0">
                <a:solidFill>
                  <a:schemeClr val="tx1"/>
                </a:solidFill>
                <a:latin typeface="Times New Roman" pitchFamily="18" charset="0"/>
                <a:cs typeface="Times New Roman" pitchFamily="18" charset="0"/>
              </a:rPr>
              <a:t>Assistant Professor.(Economics). </a:t>
            </a:r>
          </a:p>
          <a:p>
            <a:pPr algn="ctr"/>
            <a:r>
              <a:rPr lang="en-US" sz="2400" dirty="0" smtClean="0">
                <a:solidFill>
                  <a:schemeClr val="tx1"/>
                </a:solidFill>
                <a:latin typeface="Times New Roman" pitchFamily="18" charset="0"/>
                <a:cs typeface="Times New Roman" pitchFamily="18" charset="0"/>
              </a:rPr>
              <a:t>English Teacher. (</a:t>
            </a:r>
            <a:r>
              <a:rPr lang="en-US" sz="2400" dirty="0">
                <a:solidFill>
                  <a:schemeClr val="tx1"/>
                </a:solidFill>
                <a:latin typeface="Times New Roman" pitchFamily="18" charset="0"/>
                <a:cs typeface="Times New Roman" pitchFamily="18" charset="0"/>
              </a:rPr>
              <a:t>Part-time</a:t>
            </a:r>
            <a:r>
              <a:rPr lang="en-US" sz="2400" dirty="0" smtClean="0">
                <a:solidFill>
                  <a:schemeClr val="tx1"/>
                </a:solidFill>
                <a:latin typeface="Times New Roman" pitchFamily="18" charset="0"/>
                <a:cs typeface="Times New Roman" pitchFamily="18" charset="0"/>
              </a:rPr>
              <a:t>).</a:t>
            </a:r>
          </a:p>
          <a:p>
            <a:pPr algn="ctr"/>
            <a:r>
              <a:rPr lang="en-US" sz="2400" dirty="0" err="1" smtClean="0">
                <a:solidFill>
                  <a:schemeClr val="tx1"/>
                </a:solidFill>
                <a:latin typeface="Times New Roman" pitchFamily="18" charset="0"/>
                <a:cs typeface="Times New Roman" pitchFamily="18" charset="0"/>
              </a:rPr>
              <a:t>Daudpur</a:t>
            </a:r>
            <a:r>
              <a:rPr lang="en-US" sz="2400" dirty="0" smtClean="0">
                <a:solidFill>
                  <a:schemeClr val="tx1"/>
                </a:solidFill>
                <a:latin typeface="Times New Roman" pitchFamily="18" charset="0"/>
                <a:cs typeface="Times New Roman" pitchFamily="18" charset="0"/>
              </a:rPr>
              <a:t> Girl’s high School and College.</a:t>
            </a:r>
          </a:p>
          <a:p>
            <a:pPr algn="ctr"/>
            <a:r>
              <a:rPr lang="en-US" sz="2400" dirty="0" smtClean="0">
                <a:solidFill>
                  <a:schemeClr val="tx1"/>
                </a:solidFill>
                <a:latin typeface="Times New Roman" pitchFamily="18" charset="0"/>
                <a:cs typeface="Times New Roman" pitchFamily="18" charset="0"/>
              </a:rPr>
              <a:t>P.O-</a:t>
            </a:r>
            <a:r>
              <a:rPr lang="en-US" sz="2400" dirty="0" err="1" smtClean="0">
                <a:solidFill>
                  <a:schemeClr val="tx1"/>
                </a:solidFill>
                <a:latin typeface="Times New Roman" pitchFamily="18" charset="0"/>
                <a:cs typeface="Times New Roman" pitchFamily="18" charset="0"/>
              </a:rPr>
              <a:t>Daudpur</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Upzela</a:t>
            </a:r>
            <a:r>
              <a:rPr lang="en-US" sz="2400" dirty="0" smtClean="0">
                <a:solidFill>
                  <a:schemeClr val="tx1"/>
                </a:solidFill>
                <a:latin typeface="Times New Roman" pitchFamily="18" charset="0"/>
                <a:cs typeface="Times New Roman" pitchFamily="18" charset="0"/>
              </a:rPr>
              <a:t> - </a:t>
            </a:r>
            <a:r>
              <a:rPr lang="en-US" sz="2400" dirty="0" err="1" smtClean="0">
                <a:solidFill>
                  <a:schemeClr val="tx1"/>
                </a:solidFill>
                <a:latin typeface="Times New Roman" pitchFamily="18" charset="0"/>
                <a:cs typeface="Times New Roman" pitchFamily="18" charset="0"/>
              </a:rPr>
              <a:t>Nawabganj</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Dist</a:t>
            </a:r>
            <a:r>
              <a:rPr lang="en-US" sz="2400" dirty="0" smtClean="0">
                <a:solidFill>
                  <a:schemeClr val="tx1"/>
                </a:solidFill>
                <a:latin typeface="Times New Roman" pitchFamily="18" charset="0"/>
                <a:cs typeface="Times New Roman" pitchFamily="18" charset="0"/>
              </a:rPr>
              <a:t> – </a:t>
            </a:r>
            <a:r>
              <a:rPr lang="en-US" sz="2400" dirty="0" err="1" smtClean="0">
                <a:solidFill>
                  <a:schemeClr val="tx1"/>
                </a:solidFill>
                <a:latin typeface="Times New Roman" pitchFamily="18" charset="0"/>
                <a:cs typeface="Times New Roman" pitchFamily="18" charset="0"/>
              </a:rPr>
              <a:t>Dinajpur</a:t>
            </a:r>
            <a:r>
              <a:rPr lang="en-US" sz="2400" dirty="0" smtClean="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8" name="Rectangle 7"/>
          <p:cNvSpPr/>
          <p:nvPr/>
        </p:nvSpPr>
        <p:spPr>
          <a:xfrm>
            <a:off x="3581400" y="4357255"/>
            <a:ext cx="7772400" cy="17387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solidFill>
                  <a:schemeClr val="tx1"/>
                </a:solidFill>
                <a:latin typeface="Times New Roman" pitchFamily="18" charset="0"/>
                <a:cs typeface="Times New Roman" pitchFamily="18" charset="0"/>
              </a:rPr>
              <a:t>Class-Eight.</a:t>
            </a:r>
          </a:p>
          <a:p>
            <a:pPr algn="ctr"/>
            <a:r>
              <a:rPr lang="en-US" sz="3200" dirty="0" smtClean="0">
                <a:solidFill>
                  <a:schemeClr val="tx1"/>
                </a:solidFill>
                <a:latin typeface="Times New Roman" pitchFamily="18" charset="0"/>
                <a:cs typeface="Times New Roman" pitchFamily="18" charset="0"/>
              </a:rPr>
              <a:t>Subject-English.</a:t>
            </a:r>
          </a:p>
          <a:p>
            <a:pPr algn="ctr"/>
            <a:r>
              <a:rPr lang="en-US" sz="3200" dirty="0" smtClean="0">
                <a:solidFill>
                  <a:schemeClr val="tx1"/>
                </a:solidFill>
                <a:latin typeface="Times New Roman" pitchFamily="18" charset="0"/>
                <a:cs typeface="Times New Roman" pitchFamily="18" charset="0"/>
              </a:rPr>
              <a:t>Time-One Hour. </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7503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38600" y="4308764"/>
            <a:ext cx="1905000" cy="1905000"/>
          </a:xfrm>
          <a:prstGeom prst="rect">
            <a:avLst/>
          </a:prstGeom>
        </p:spPr>
      </p:pic>
      <p:sp>
        <p:nvSpPr>
          <p:cNvPr id="4" name="Rounded Rectangle 3"/>
          <p:cNvSpPr/>
          <p:nvPr/>
        </p:nvSpPr>
        <p:spPr>
          <a:xfrm>
            <a:off x="2209800" y="762000"/>
            <a:ext cx="6477000" cy="2286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a:latin typeface="Andalus" pitchFamily="18" charset="-78"/>
                <a:cs typeface="Andalus" pitchFamily="18" charset="-78"/>
              </a:rPr>
              <a:t>My dear students, do you have any idea about a dialogue?</a:t>
            </a:r>
            <a:endParaRPr lang="en-US" sz="4000" dirty="0"/>
          </a:p>
        </p:txBody>
      </p:sp>
      <p:sp>
        <p:nvSpPr>
          <p:cNvPr id="6" name="Rectangle 5"/>
          <p:cNvSpPr/>
          <p:nvPr/>
        </p:nvSpPr>
        <p:spPr>
          <a:xfrm>
            <a:off x="976745" y="3345873"/>
            <a:ext cx="8416636"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dirty="0">
                <a:latin typeface="Algerian" pitchFamily="82" charset="0"/>
                <a:cs typeface="Andalus" pitchFamily="18" charset="-78"/>
              </a:rPr>
              <a:t>Let us follow below.</a:t>
            </a:r>
          </a:p>
        </p:txBody>
      </p:sp>
    </p:spTree>
    <p:extLst>
      <p:ext uri="{BB962C8B-B14F-4D97-AF65-F5344CB8AC3E}">
        <p14:creationId xmlns:p14="http://schemas.microsoft.com/office/powerpoint/2010/main" val="268566790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0-#ppt_w/2"/>
                                          </p:val>
                                        </p:tav>
                                        <p:tav tm="100000">
                                          <p:val>
                                            <p:strVal val="#ppt_x"/>
                                          </p:val>
                                        </p:tav>
                                      </p:tavLst>
                                    </p:anim>
                                    <p:anim calcmode="lin" valueType="num">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514600" y="457200"/>
            <a:ext cx="6400800" cy="16002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latin typeface="Algerian" pitchFamily="82" charset="0"/>
              </a:rPr>
              <a:t>Our Today’s Lesson is-</a:t>
            </a:r>
            <a:endParaRPr lang="en-US" sz="4000" dirty="0">
              <a:latin typeface="Algerian" pitchFamily="82" charset="0"/>
            </a:endParaRPr>
          </a:p>
        </p:txBody>
      </p:sp>
      <p:sp>
        <p:nvSpPr>
          <p:cNvPr id="3" name="Rectangle 2"/>
          <p:cNvSpPr/>
          <p:nvPr/>
        </p:nvSpPr>
        <p:spPr>
          <a:xfrm>
            <a:off x="1905000" y="2895600"/>
            <a:ext cx="8001000" cy="1066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a:latin typeface="Book Antiqua" pitchFamily="18" charset="0"/>
              </a:rPr>
              <a:t>A dialogue </a:t>
            </a:r>
            <a:r>
              <a:rPr lang="en-US" sz="4000" b="1" dirty="0" smtClean="0">
                <a:latin typeface="Book Antiqua" pitchFamily="18" charset="0"/>
              </a:rPr>
              <a:t>on “Mobile Phone”</a:t>
            </a:r>
            <a:endParaRPr lang="en-US" sz="3600" b="1" dirty="0">
              <a:latin typeface="Book Antiqua" pitchFamily="18" charset="0"/>
            </a:endParaRPr>
          </a:p>
        </p:txBody>
      </p:sp>
    </p:spTree>
    <p:extLst>
      <p:ext uri="{BB962C8B-B14F-4D97-AF65-F5344CB8AC3E}">
        <p14:creationId xmlns:p14="http://schemas.microsoft.com/office/powerpoint/2010/main" val="39766164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2)">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0" y="533400"/>
            <a:ext cx="69342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latin typeface="Algerian" pitchFamily="82" charset="0"/>
                <a:cs typeface="Andalus" pitchFamily="18" charset="-78"/>
              </a:rPr>
              <a:t>Learning outcomes</a:t>
            </a:r>
            <a:endParaRPr lang="en-US" sz="4000" dirty="0">
              <a:latin typeface="Algerian" pitchFamily="82" charset="0"/>
            </a:endParaRPr>
          </a:p>
        </p:txBody>
      </p:sp>
      <p:sp>
        <p:nvSpPr>
          <p:cNvPr id="4" name="Rectangle 3"/>
          <p:cNvSpPr/>
          <p:nvPr/>
        </p:nvSpPr>
        <p:spPr>
          <a:xfrm>
            <a:off x="381000" y="1676400"/>
            <a:ext cx="11201400" cy="3785652"/>
          </a:xfrm>
          <a:prstGeom prst="rect">
            <a:avLst/>
          </a:prstGeom>
        </p:spPr>
        <p:txBody>
          <a:bodyPr wrap="square">
            <a:spAutoFit/>
          </a:bodyPr>
          <a:lstStyle/>
          <a:p>
            <a:pPr algn="ctr"/>
            <a:r>
              <a:rPr lang="en-US" sz="4000" dirty="0">
                <a:latin typeface="Zilla Slab SemiBold" pitchFamily="2" charset="0"/>
                <a:ea typeface="Zilla Slab SemiBold" pitchFamily="2" charset="0"/>
                <a:cs typeface="Times New Roman" pitchFamily="18" charset="0"/>
              </a:rPr>
              <a:t>After we have studied this lesson we will be able to-</a:t>
            </a:r>
          </a:p>
          <a:p>
            <a:pPr marL="571500" indent="-571500">
              <a:buFont typeface="Wingdings" pitchFamily="2" charset="2"/>
              <a:buChar char="q"/>
            </a:pPr>
            <a:r>
              <a:rPr lang="en-US" sz="4000" dirty="0">
                <a:latin typeface="Zilla Slab SemiBold" pitchFamily="2" charset="0"/>
                <a:ea typeface="Zilla Slab SemiBold" pitchFamily="2" charset="0"/>
                <a:cs typeface="Times New Roman" pitchFamily="18" charset="0"/>
              </a:rPr>
              <a:t>tell the merits and demerits of a mobile </a:t>
            </a:r>
            <a:r>
              <a:rPr lang="en-US" sz="4000" dirty="0" smtClean="0">
                <a:latin typeface="Zilla Slab SemiBold" pitchFamily="2" charset="0"/>
                <a:ea typeface="Zilla Slab SemiBold" pitchFamily="2" charset="0"/>
                <a:cs typeface="Times New Roman" pitchFamily="18" charset="0"/>
              </a:rPr>
              <a:t>phone</a:t>
            </a:r>
            <a:endParaRPr lang="en-US" sz="4000" dirty="0">
              <a:latin typeface="Times New Roman" pitchFamily="18" charset="0"/>
              <a:cs typeface="Times New Roman" pitchFamily="18" charset="0"/>
            </a:endParaRPr>
          </a:p>
          <a:p>
            <a:pPr marL="571500" indent="-571500">
              <a:buFont typeface="Wingdings" pitchFamily="2" charset="2"/>
              <a:buChar char="q"/>
            </a:pPr>
            <a:r>
              <a:rPr lang="en-US" sz="4000" dirty="0" smtClean="0">
                <a:latin typeface="Zilla Slab SemiBold" pitchFamily="2" charset="0"/>
                <a:ea typeface="Zilla Slab SemiBold" pitchFamily="2" charset="0"/>
                <a:cs typeface="Times New Roman" pitchFamily="18" charset="0"/>
              </a:rPr>
              <a:t>the </a:t>
            </a:r>
            <a:r>
              <a:rPr lang="en-US" sz="4000" dirty="0">
                <a:latin typeface="Zilla Slab SemiBold" pitchFamily="2" charset="0"/>
                <a:ea typeface="Zilla Slab SemiBold" pitchFamily="2" charset="0"/>
                <a:cs typeface="Times New Roman" pitchFamily="18" charset="0"/>
              </a:rPr>
              <a:t>effect of use of a mobile phone</a:t>
            </a:r>
          </a:p>
          <a:p>
            <a:pPr marL="571500" indent="-571500">
              <a:buFont typeface="Wingdings" pitchFamily="2" charset="2"/>
              <a:buChar char="q"/>
            </a:pPr>
            <a:r>
              <a:rPr lang="en-US" sz="4000" dirty="0">
                <a:latin typeface="Zilla Slab SemiBold" pitchFamily="2" charset="0"/>
                <a:ea typeface="Zilla Slab SemiBold" pitchFamily="2" charset="0"/>
                <a:cs typeface="Times New Roman" pitchFamily="18" charset="0"/>
              </a:rPr>
              <a:t>ask and answer questions</a:t>
            </a:r>
          </a:p>
          <a:p>
            <a:pPr marL="571500" indent="-571500">
              <a:buFont typeface="Wingdings" pitchFamily="2" charset="2"/>
              <a:buChar char="q"/>
            </a:pPr>
            <a:r>
              <a:rPr lang="en-US" sz="4000" dirty="0" smtClean="0">
                <a:latin typeface="Zilla Slab SemiBold" pitchFamily="2" charset="0"/>
                <a:ea typeface="Zilla Slab SemiBold" pitchFamily="2" charset="0"/>
                <a:cs typeface="Times New Roman" pitchFamily="18" charset="0"/>
              </a:rPr>
              <a:t>write </a:t>
            </a:r>
            <a:r>
              <a:rPr lang="en-US" sz="4000" dirty="0">
                <a:latin typeface="Zilla Slab SemiBold" pitchFamily="2" charset="0"/>
                <a:ea typeface="Zilla Slab SemiBold" pitchFamily="2" charset="0"/>
                <a:cs typeface="Times New Roman" pitchFamily="18" charset="0"/>
              </a:rPr>
              <a:t>a </a:t>
            </a:r>
            <a:r>
              <a:rPr lang="en-US" sz="4000" dirty="0" smtClean="0">
                <a:latin typeface="Zilla Slab SemiBold" pitchFamily="2" charset="0"/>
                <a:ea typeface="Zilla Slab SemiBold" pitchFamily="2" charset="0"/>
                <a:cs typeface="Times New Roman" pitchFamily="18" charset="0"/>
              </a:rPr>
              <a:t>dialogue</a:t>
            </a:r>
            <a:r>
              <a:rPr lang="en-US" sz="4000" dirty="0">
                <a:latin typeface="Zilla Slab SemiBold" pitchFamily="2" charset="0"/>
                <a:ea typeface="Zilla Slab SemiBold" pitchFamily="2" charset="0"/>
                <a:cs typeface="Times New Roman" pitchFamily="18" charset="0"/>
              </a:rPr>
              <a:t>.</a:t>
            </a:r>
          </a:p>
        </p:txBody>
      </p:sp>
    </p:spTree>
    <p:extLst>
      <p:ext uri="{BB962C8B-B14F-4D97-AF65-F5344CB8AC3E}">
        <p14:creationId xmlns:p14="http://schemas.microsoft.com/office/powerpoint/2010/main" val="361167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100"/>
                                  </p:iterate>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iterate type="lt">
                                    <p:tmAbs val="100"/>
                                  </p:iterate>
                                  <p:childTnLst>
                                    <p:set>
                                      <p:cBhvr>
                                        <p:cTn id="15" dur="1" fill="hold">
                                          <p:stCondLst>
                                            <p:cond delay="9"/>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iterate type="lt">
                                    <p:tmAbs val="200"/>
                                  </p:iterate>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iterate type="lt">
                                    <p:tmAbs val="100"/>
                                  </p:iterate>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iterate type="lt">
                                    <p:tmAbs val="100"/>
                                  </p:iterate>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381000"/>
            <a:ext cx="3429000" cy="2286000"/>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81000" y="3581400"/>
            <a:ext cx="3429000" cy="2286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924800" y="381000"/>
            <a:ext cx="3429000" cy="22860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924800" y="3657600"/>
            <a:ext cx="3429000" cy="2286000"/>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648200" y="3581400"/>
            <a:ext cx="2286000" cy="2286000"/>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114800" y="381000"/>
            <a:ext cx="3429000" cy="2286000"/>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2514600"/>
            <a:ext cx="29718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Mobile phone </a:t>
            </a:r>
            <a:endParaRPr lang="en-US" dirty="0">
              <a:solidFill>
                <a:schemeClr val="tx1"/>
              </a:solidFill>
              <a:latin typeface="Times New Roman" pitchFamily="18" charset="0"/>
              <a:cs typeface="Times New Roman" pitchFamily="18" charset="0"/>
            </a:endParaRPr>
          </a:p>
        </p:txBody>
      </p:sp>
      <p:sp>
        <p:nvSpPr>
          <p:cNvPr id="11" name="Rectangle 10"/>
          <p:cNvSpPr/>
          <p:nvPr/>
        </p:nvSpPr>
        <p:spPr>
          <a:xfrm>
            <a:off x="609600" y="5715000"/>
            <a:ext cx="29718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Driving car while using mobile. </a:t>
            </a:r>
            <a:endParaRPr lang="en-US" dirty="0">
              <a:solidFill>
                <a:schemeClr val="tx1"/>
              </a:solidFill>
            </a:endParaRPr>
          </a:p>
        </p:txBody>
      </p:sp>
      <p:sp>
        <p:nvSpPr>
          <p:cNvPr id="12" name="Rectangle 11"/>
          <p:cNvSpPr/>
          <p:nvPr/>
        </p:nvSpPr>
        <p:spPr>
          <a:xfrm>
            <a:off x="4343400" y="2514600"/>
            <a:ext cx="29718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Playing mobile game.</a:t>
            </a:r>
            <a:endParaRPr lang="en-US" dirty="0">
              <a:solidFill>
                <a:schemeClr val="tx1"/>
              </a:solidFill>
              <a:latin typeface="Times New Roman" pitchFamily="18" charset="0"/>
              <a:cs typeface="Times New Roman" pitchFamily="18" charset="0"/>
            </a:endParaRPr>
          </a:p>
        </p:txBody>
      </p:sp>
      <p:sp>
        <p:nvSpPr>
          <p:cNvPr id="13" name="Rectangle 12"/>
          <p:cNvSpPr/>
          <p:nvPr/>
        </p:nvSpPr>
        <p:spPr>
          <a:xfrm>
            <a:off x="4419600" y="5791200"/>
            <a:ext cx="29718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Talking with mobile phone .</a:t>
            </a:r>
            <a:endParaRPr lang="en-US" dirty="0">
              <a:solidFill>
                <a:schemeClr val="tx1"/>
              </a:solidFill>
            </a:endParaRPr>
          </a:p>
        </p:txBody>
      </p:sp>
      <p:sp>
        <p:nvSpPr>
          <p:cNvPr id="14" name="Rectangle 13"/>
          <p:cNvSpPr/>
          <p:nvPr/>
        </p:nvSpPr>
        <p:spPr>
          <a:xfrm>
            <a:off x="8153400" y="25146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Watching something on mobile. </a:t>
            </a:r>
            <a:endParaRPr lang="en-US" dirty="0">
              <a:solidFill>
                <a:schemeClr val="tx1"/>
              </a:solidFill>
              <a:latin typeface="Times New Roman" pitchFamily="18" charset="0"/>
              <a:cs typeface="Times New Roman" pitchFamily="18" charset="0"/>
            </a:endParaRPr>
          </a:p>
        </p:txBody>
      </p:sp>
      <p:sp>
        <p:nvSpPr>
          <p:cNvPr id="15" name="Rectangle 14"/>
          <p:cNvSpPr/>
          <p:nvPr/>
        </p:nvSpPr>
        <p:spPr>
          <a:xfrm>
            <a:off x="8153400" y="5715000"/>
            <a:ext cx="29718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 baby is watching something on mobile phone. </a:t>
            </a:r>
            <a:endParaRPr lang="en-US" dirty="0">
              <a:solidFill>
                <a:schemeClr val="tx1"/>
              </a:solidFill>
            </a:endParaRPr>
          </a:p>
        </p:txBody>
      </p:sp>
    </p:spTree>
    <p:extLst>
      <p:ext uri="{BB962C8B-B14F-4D97-AF65-F5344CB8AC3E}">
        <p14:creationId xmlns:p14="http://schemas.microsoft.com/office/powerpoint/2010/main" val="184856748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0-#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0-#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0-#ppt_w/2"/>
                                          </p:val>
                                        </p:tav>
                                        <p:tav tm="100000">
                                          <p:val>
                                            <p:strVal val="#ppt_x"/>
                                          </p:val>
                                        </p:tav>
                                      </p:tavLst>
                                    </p:anim>
                                    <p:anim calcmode="lin" valueType="num">
                                      <p:cBhvr additive="base">
                                        <p:cTn id="7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887200"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Rectangular Callout 2"/>
          <p:cNvSpPr/>
          <p:nvPr/>
        </p:nvSpPr>
        <p:spPr>
          <a:xfrm>
            <a:off x="4447309" y="152400"/>
            <a:ext cx="2133600" cy="762000"/>
          </a:xfrm>
          <a:prstGeom prst="wedgeRectCallout">
            <a:avLst>
              <a:gd name="adj1" fmla="val -96157"/>
              <a:gd name="adj2" fmla="val 2097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Hello friend! How are you?</a:t>
            </a:r>
            <a:endParaRPr lang="en-US" sz="2400" dirty="0">
              <a:solidFill>
                <a:schemeClr val="tx1"/>
              </a:solidFill>
              <a:latin typeface="Times New Roman" pitchFamily="18" charset="0"/>
              <a:cs typeface="Times New Roman" pitchFamily="18" charset="0"/>
            </a:endParaRPr>
          </a:p>
        </p:txBody>
      </p:sp>
      <p:sp>
        <p:nvSpPr>
          <p:cNvPr id="4" name="Rectangular Callout 3"/>
          <p:cNvSpPr/>
          <p:nvPr/>
        </p:nvSpPr>
        <p:spPr>
          <a:xfrm>
            <a:off x="3581400" y="2286000"/>
            <a:ext cx="2590800" cy="1524000"/>
          </a:xfrm>
          <a:prstGeom prst="wedgeRectCallout">
            <a:avLst>
              <a:gd name="adj1" fmla="val 87566"/>
              <a:gd name="adj2" fmla="val -586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Fine, my goodness! You come to my house? I am looking for you.</a:t>
            </a:r>
            <a:r>
              <a:rPr lang="en-US" sz="2800" dirty="0" smtClean="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407407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887200" cy="6858000"/>
          </a:xfrm>
          <a:prstGeom prst="rect">
            <a:avLst/>
          </a:prstGeom>
          <a:ln w="228600" cap="sq" cmpd="thickThin">
            <a:solidFill>
              <a:srgbClr val="000000"/>
            </a:solidFill>
            <a:prstDash val="solid"/>
            <a:miter lim="800000"/>
          </a:ln>
          <a:effectLst>
            <a:innerShdw blurRad="76200">
              <a:srgbClr val="000000"/>
            </a:innerShdw>
          </a:effectLst>
        </p:spPr>
      </p:pic>
      <p:sp>
        <p:nvSpPr>
          <p:cNvPr id="4" name="Rounded Rectangular Callout 3"/>
          <p:cNvSpPr/>
          <p:nvPr/>
        </p:nvSpPr>
        <p:spPr>
          <a:xfrm>
            <a:off x="3352800" y="2382982"/>
            <a:ext cx="1524000" cy="723900"/>
          </a:xfrm>
          <a:prstGeom prst="wedgeRoundRectCallout">
            <a:avLst>
              <a:gd name="adj1" fmla="val -30774"/>
              <a:gd name="adj2" fmla="val 1194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 why?</a:t>
            </a:r>
            <a:endParaRPr lang="en-US" sz="2400" dirty="0">
              <a:solidFill>
                <a:schemeClr val="tx1"/>
              </a:solidFill>
              <a:latin typeface="Times New Roman" pitchFamily="18" charset="0"/>
              <a:cs typeface="Times New Roman" pitchFamily="18" charset="0"/>
            </a:endParaRPr>
          </a:p>
        </p:txBody>
      </p:sp>
      <p:sp>
        <p:nvSpPr>
          <p:cNvPr id="7" name="Rounded Rectangular Callout 6"/>
          <p:cNvSpPr/>
          <p:nvPr/>
        </p:nvSpPr>
        <p:spPr>
          <a:xfrm>
            <a:off x="3810000" y="3429000"/>
            <a:ext cx="3810000" cy="1143000"/>
          </a:xfrm>
          <a:prstGeom prst="wedgeRoundRectCallout">
            <a:avLst>
              <a:gd name="adj1" fmla="val 64028"/>
              <a:gd name="adj2" fmla="val -4796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Actually I want to know about the merits and demerits of a mobile phone.</a:t>
            </a:r>
            <a:endParaRPr lang="en-US" sz="2400" dirty="0"/>
          </a:p>
        </p:txBody>
      </p:sp>
    </p:spTree>
    <p:extLst>
      <p:ext uri="{BB962C8B-B14F-4D97-AF65-F5344CB8AC3E}">
        <p14:creationId xmlns:p14="http://schemas.microsoft.com/office/powerpoint/2010/main" val="9360305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887200"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Rectangular Callout 2"/>
          <p:cNvSpPr/>
          <p:nvPr/>
        </p:nvSpPr>
        <p:spPr>
          <a:xfrm>
            <a:off x="1676400" y="1143000"/>
            <a:ext cx="2133600" cy="685800"/>
          </a:xfrm>
          <a:prstGeom prst="wedgeRectCallout">
            <a:avLst>
              <a:gd name="adj1" fmla="val -24080"/>
              <a:gd name="adj2" fmla="val 1978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Sure, carry on. </a:t>
            </a:r>
            <a:endParaRPr lang="en-US" sz="2400" dirty="0">
              <a:solidFill>
                <a:schemeClr val="tx1"/>
              </a:solidFill>
              <a:latin typeface="Times New Roman" pitchFamily="18" charset="0"/>
              <a:cs typeface="Times New Roman" pitchFamily="18" charset="0"/>
            </a:endParaRPr>
          </a:p>
        </p:txBody>
      </p:sp>
      <p:sp>
        <p:nvSpPr>
          <p:cNvPr id="4" name="Rectangular Callout 3"/>
          <p:cNvSpPr/>
          <p:nvPr/>
        </p:nvSpPr>
        <p:spPr>
          <a:xfrm>
            <a:off x="2971800" y="2514600"/>
            <a:ext cx="3692237" cy="1219200"/>
          </a:xfrm>
          <a:prstGeom prst="wedgeRectCallout">
            <a:avLst>
              <a:gd name="adj1" fmla="val 67093"/>
              <a:gd name="adj2" fmla="val -484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I know, you’re using a mobile phone, then tell me the good sides. </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176015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1357</TotalTime>
  <Words>437</Words>
  <Application>Microsoft Office PowerPoint</Application>
  <PresentationFormat>Custom</PresentationFormat>
  <Paragraphs>62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razib</dc:creator>
  <cp:lastModifiedBy>razib</cp:lastModifiedBy>
  <cp:revision>70</cp:revision>
  <dcterms:created xsi:type="dcterms:W3CDTF">2006-08-16T00:00:00Z</dcterms:created>
  <dcterms:modified xsi:type="dcterms:W3CDTF">2021-04-08T16:54:57Z</dcterms:modified>
</cp:coreProperties>
</file>