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0"/>
  </p:notesMasterIdLst>
  <p:sldIdLst>
    <p:sldId id="273" r:id="rId5"/>
    <p:sldId id="299" r:id="rId6"/>
    <p:sldId id="300" r:id="rId7"/>
    <p:sldId id="302" r:id="rId8"/>
    <p:sldId id="304" r:id="rId9"/>
    <p:sldId id="305" r:id="rId10"/>
    <p:sldId id="307" r:id="rId11"/>
    <p:sldId id="308" r:id="rId12"/>
    <p:sldId id="286" r:id="rId13"/>
    <p:sldId id="309" r:id="rId14"/>
    <p:sldId id="283" r:id="rId15"/>
    <p:sldId id="310" r:id="rId16"/>
    <p:sldId id="265" r:id="rId17"/>
    <p:sldId id="287" r:id="rId18"/>
    <p:sldId id="311" r:id="rId19"/>
    <p:sldId id="313" r:id="rId20"/>
    <p:sldId id="282" r:id="rId21"/>
    <p:sldId id="314" r:id="rId22"/>
    <p:sldId id="268" r:id="rId23"/>
    <p:sldId id="269" r:id="rId24"/>
    <p:sldId id="292" r:id="rId25"/>
    <p:sldId id="297" r:id="rId26"/>
    <p:sldId id="298" r:id="rId27"/>
    <p:sldId id="296" r:id="rId28"/>
    <p:sldId id="2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CC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351D8-A911-4158-BB26-CFAEA9054FCC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E26A8-FD83-442A-A80E-69F2714FF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22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GgG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E26A8-FD83-442A-A80E-69F2714FF1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5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90C1-CB87-4C3D-A971-879C985E4DED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BCB6-349C-45EF-85D2-AE22DDCE7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1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90C1-CB87-4C3D-A971-879C985E4DED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BCB6-349C-45EF-85D2-AE22DDCE7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90C1-CB87-4C3D-A971-879C985E4DED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BCB6-349C-45EF-85D2-AE22DDCE7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32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29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29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67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205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38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72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98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4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90C1-CB87-4C3D-A971-879C985E4DED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BCB6-349C-45EF-85D2-AE22DDCE7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69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654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63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10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804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513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92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6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16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08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12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90C1-CB87-4C3D-A971-879C985E4DED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BCB6-349C-45EF-85D2-AE22DDCE7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544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94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03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527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380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18A-8584-4F1E-A5DA-0F75108E3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74F5-124E-408A-9035-F4602EFCE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174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18A-8584-4F1E-A5DA-0F75108E3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74F5-124E-408A-9035-F4602EFCE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392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18A-8584-4F1E-A5DA-0F75108E3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74F5-124E-408A-9035-F4602EFCE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55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18A-8584-4F1E-A5DA-0F75108E3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74F5-124E-408A-9035-F4602EFCE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409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18A-8584-4F1E-A5DA-0F75108E3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74F5-124E-408A-9035-F4602EFCE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243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18A-8584-4F1E-A5DA-0F75108E3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74F5-124E-408A-9035-F4602EFCE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59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90C1-CB87-4C3D-A971-879C985E4DED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BCB6-349C-45EF-85D2-AE22DDCE7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783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18A-8584-4F1E-A5DA-0F75108E3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74F5-124E-408A-9035-F4602EFCE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10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18A-8584-4F1E-A5DA-0F75108E3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74F5-124E-408A-9035-F4602EFCE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600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18A-8584-4F1E-A5DA-0F75108E3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74F5-124E-408A-9035-F4602EFCE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7269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18A-8584-4F1E-A5DA-0F75108E3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74F5-124E-408A-9035-F4602EFCE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0195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18A-8584-4F1E-A5DA-0F75108E3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74F5-124E-408A-9035-F4602EFCE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90C1-CB87-4C3D-A971-879C985E4DED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BCB6-349C-45EF-85D2-AE22DDCE7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90C1-CB87-4C3D-A971-879C985E4DED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BCB6-349C-45EF-85D2-AE22DDCE7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40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90C1-CB87-4C3D-A971-879C985E4DED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BCB6-349C-45EF-85D2-AE22DDCE7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0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90C1-CB87-4C3D-A971-879C985E4DED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BCB6-349C-45EF-85D2-AE22DDCE7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45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90C1-CB87-4C3D-A971-879C985E4DED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BCB6-349C-45EF-85D2-AE22DDCE7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0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8000">
              <a:schemeClr val="accent2">
                <a:lumMod val="0"/>
                <a:lumOff val="10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890C1-CB87-4C3D-A971-879C985E4DED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BBCB6-349C-45EF-85D2-AE22DDCE7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3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8000">
              <a:schemeClr val="accent2">
                <a:lumMod val="0"/>
                <a:lumOff val="10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7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66000">
              <a:schemeClr val="accent1">
                <a:lumMod val="0"/>
                <a:lumOff val="100000"/>
              </a:schemeClr>
            </a:gs>
            <a:gs pos="83000">
              <a:schemeClr val="accent1">
                <a:lumMod val="60000"/>
                <a:lumOff val="4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2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F718A-8584-4F1E-A5DA-0F75108E3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E74F5-124E-408A-9035-F4602EFCE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11.png"/><Relationship Id="rId2" Type="http://schemas.openxmlformats.org/officeDocument/2006/relationships/audio" Target="NULL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7.xml"/><Relationship Id="rId4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3"/>
          <a:stretch/>
        </p:blipFill>
        <p:spPr>
          <a:xfrm>
            <a:off x="0" y="1"/>
            <a:ext cx="12191999" cy="6851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5496" y="3165022"/>
            <a:ext cx="8509381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lgerian" panose="04020705040A02060702" pitchFamily="82" charset="0"/>
              </a:rPr>
              <a:t>Welcome to my online class.</a:t>
            </a:r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5496" y="3165022"/>
            <a:ext cx="8509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Welcome to my online class.</a:t>
            </a:r>
            <a:endParaRPr lang="en-US" sz="44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058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95"/>
    </mc:Choice>
    <mc:Fallback xmlns="">
      <p:transition advTm="19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3782" r="8321" b="3682"/>
          <a:stretch/>
        </p:blipFill>
        <p:spPr>
          <a:xfrm>
            <a:off x="1" y="0"/>
            <a:ext cx="12191999" cy="68522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43702" y="1979559"/>
            <a:ext cx="60596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conversation, listen it carefully.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31104" y="573206"/>
            <a:ext cx="84616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770227"/>
      </p:ext>
    </p:extLst>
  </p:cSld>
  <p:clrMapOvr>
    <a:masterClrMapping/>
  </p:clrMapOvr>
  <p:transition spd="slow" advTm="1936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727545" y="167183"/>
            <a:ext cx="3344125" cy="822231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Listen and say. 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101" y="440851"/>
            <a:ext cx="3578536" cy="60463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48261" y="6225597"/>
            <a:ext cx="202545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aichong</a:t>
            </a:r>
            <a:endParaRPr lang="en-US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1369" y="6207806"/>
            <a:ext cx="2012349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Baichong</a:t>
            </a:r>
            <a:endParaRPr lang="en-US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48578" y="590679"/>
            <a:ext cx="2961564" cy="56697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60323" y="6208786"/>
            <a:ext cx="180720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Anousha</a:t>
            </a:r>
            <a:endParaRPr lang="en-US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34217" y="6194966"/>
            <a:ext cx="1859414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Anousha</a:t>
            </a:r>
            <a:endParaRPr lang="en-US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3769263" y="167183"/>
            <a:ext cx="4949731" cy="2169994"/>
          </a:xfrm>
          <a:prstGeom prst="wedgeEllipseCallout">
            <a:avLst>
              <a:gd name="adj1" fmla="val -65207"/>
              <a:gd name="adj2" fmla="val 8445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play or do any sports?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4105905" y="2380592"/>
            <a:ext cx="5063319" cy="4442786"/>
          </a:xfrm>
          <a:prstGeom prst="wedgeEllipseCallout">
            <a:avLst>
              <a:gd name="adj1" fmla="val 63318"/>
              <a:gd name="adj2" fmla="val -48270"/>
            </a:avLst>
          </a:prstGeom>
          <a:solidFill>
            <a:srgbClr val="FCD4DD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love badminton. I play with my family on weekends. I also go swimming and cycling a lot.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3769263" y="167183"/>
            <a:ext cx="4949731" cy="2200911"/>
          </a:xfrm>
          <a:prstGeom prst="wedgeEllipseCallout">
            <a:avLst>
              <a:gd name="adj1" fmla="val -65207"/>
              <a:gd name="adj2" fmla="val 8445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cricket, and I do weightlifting.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4105904" y="2337177"/>
            <a:ext cx="5063319" cy="4442786"/>
          </a:xfrm>
          <a:prstGeom prst="wedgeEllipseCallout">
            <a:avLst>
              <a:gd name="adj1" fmla="val 63318"/>
              <a:gd name="adj2" fmla="val -4827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Weightlifting! Are you strong?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3461185" y="196425"/>
            <a:ext cx="5502739" cy="2200911"/>
          </a:xfrm>
          <a:prstGeom prst="wedgeEllipseCallout">
            <a:avLst>
              <a:gd name="adj1" fmla="val -58014"/>
              <a:gd name="adj2" fmla="val 8321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very, but I want to get stronger. My brother is very strong.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4132010" y="2349675"/>
            <a:ext cx="5063319" cy="4442786"/>
          </a:xfrm>
          <a:prstGeom prst="wedgeEllipseCallout">
            <a:avLst>
              <a:gd name="adj1" fmla="val 63318"/>
              <a:gd name="adj2" fmla="val -48270"/>
            </a:avLst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brother is strong, too. He plays kabadi and volleyball. He’s good at sports.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3433709" y="188890"/>
            <a:ext cx="5502739" cy="2200911"/>
          </a:xfrm>
          <a:prstGeom prst="wedgeEllipseCallout">
            <a:avLst>
              <a:gd name="adj1" fmla="val -58014"/>
              <a:gd name="adj2" fmla="val 83210"/>
            </a:avLst>
          </a:prstGeom>
          <a:solidFill>
            <a:srgbClr val="C071CD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I’d like to try kabadi. I’d also like to learn how to play volleyball.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4110528" y="2337177"/>
            <a:ext cx="5097132" cy="4548034"/>
          </a:xfrm>
          <a:prstGeom prst="wedgeEllipseCallout">
            <a:avLst>
              <a:gd name="adj1" fmla="val 63318"/>
              <a:gd name="adj2" fmla="val -48270"/>
            </a:avLst>
          </a:prstGeom>
          <a:solidFill>
            <a:srgbClr val="C071CD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Volleyball is exciting but I like  playing football more.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3433708" y="176392"/>
            <a:ext cx="5502739" cy="2200911"/>
          </a:xfrm>
          <a:prstGeom prst="wedgeEllipseCallout">
            <a:avLst>
              <a:gd name="adj1" fmla="val -58014"/>
              <a:gd name="adj2" fmla="val 83210"/>
            </a:avLst>
          </a:prstGeom>
          <a:solidFill>
            <a:srgbClr val="74DA9D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love football too, but not as much as cricket. That’s my favourite sport.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L1-2B_U17C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6806" end="66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9944" y="16718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354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35"/>
    </mc:Choice>
    <mc:Fallback xmlns="">
      <p:transition spd="slow" advTm="53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600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606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3" grpId="0"/>
      <p:bldP spid="6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  <p:extLst mod="1">
    <p:ext uri="{E180D4A7-C9FB-4DFB-919C-405C955672EB}">
      <p14:showEvtLst xmlns:p14="http://schemas.microsoft.com/office/powerpoint/2010/main">
        <p14:playEvt time="6128" objId="22"/>
        <p14:stopEvt time="52257" objId="22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3782" r="8321" b="3682"/>
          <a:stretch/>
        </p:blipFill>
        <p:spPr>
          <a:xfrm>
            <a:off x="0" y="0"/>
            <a:ext cx="12191999" cy="68522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0" y="1856096"/>
            <a:ext cx="73015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EFT book at page 66, read and act the activity B with your pair.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31105" y="573206"/>
            <a:ext cx="6550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263036"/>
      </p:ext>
    </p:extLst>
  </p:cSld>
  <p:clrMapOvr>
    <a:masterClrMapping/>
  </p:clrMapOvr>
  <p:transition spd="slow" advTm="703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78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4">
        <p15:prstTrans prst="pageCurlDouble"/>
      </p:transition>
    </mc:Choice>
    <mc:Fallback xmlns="">
      <p:transition spd="slow" advTm="1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2" t="16516" r="33592" b="6252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2370" y="3319975"/>
            <a:ext cx="11254154" cy="29823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2191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450">
        <p15:prstTrans prst="pageCurlDouble"/>
      </p:transition>
    </mc:Choice>
    <mc:Fallback xmlns="">
      <p:transition spd="slow" advTm="34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773" y="136478"/>
            <a:ext cx="11846257" cy="65782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1387" y="252483"/>
            <a:ext cx="11571027" cy="634620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0168" y="422031"/>
            <a:ext cx="237481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1541" y="1237910"/>
            <a:ext cx="581819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 the activity B with your pair.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10" y="2192909"/>
            <a:ext cx="4429061" cy="36663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2" t="16516" r="33592" b="6252"/>
          <a:stretch/>
        </p:blipFill>
        <p:spPr>
          <a:xfrm>
            <a:off x="5804847" y="1938690"/>
            <a:ext cx="5277135" cy="42437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09638" y="4026088"/>
            <a:ext cx="4840331" cy="18331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59070" y="422031"/>
            <a:ext cx="117370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 &gt; IW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082865"/>
      </p:ext>
    </p:extLst>
  </p:cSld>
  <p:clrMapOvr>
    <a:masterClrMapping/>
  </p:clrMapOvr>
  <p:transition spd="slow" advTm="33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3782" r="8321" b="3682"/>
          <a:stretch/>
        </p:blipFill>
        <p:spPr>
          <a:xfrm>
            <a:off x="0" y="0"/>
            <a:ext cx="12191999" cy="68522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7792" y="1501254"/>
            <a:ext cx="73015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EFT book at page 66, activity B. Find out the words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circle these words.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718828"/>
      </p:ext>
    </p:extLst>
  </p:cSld>
  <p:clrMapOvr>
    <a:masterClrMapping/>
  </p:clrMapOvr>
  <p:transition spd="slow" advTm="1363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8" t="54379" r="34964" b="12035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565778" y="668740"/>
            <a:ext cx="668741" cy="3957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973772" y="668739"/>
            <a:ext cx="857535" cy="3957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236189" y="668739"/>
            <a:ext cx="668741" cy="3957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918577" y="1125937"/>
            <a:ext cx="864360" cy="3957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639401" y="1535370"/>
            <a:ext cx="668741" cy="3957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811439" y="1972093"/>
            <a:ext cx="941695" cy="3957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959520" y="1972093"/>
            <a:ext cx="668741" cy="3957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767850" y="3673522"/>
            <a:ext cx="1021308" cy="3957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084393" y="4462819"/>
            <a:ext cx="777923" cy="4662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555172" y="4533332"/>
            <a:ext cx="769962" cy="3957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613545" y="4929117"/>
            <a:ext cx="893930" cy="3957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220801" y="5393142"/>
            <a:ext cx="668741" cy="3957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439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1265">
        <p15:prstTrans prst="pageCurlDouble"/>
      </p:transition>
    </mc:Choice>
    <mc:Fallback xmlns="">
      <p:transition spd="slow" advTm="212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animBg="1"/>
      <p:bldP spid="37" grpId="0" animBg="1"/>
      <p:bldP spid="40" grpId="0" animBg="1"/>
      <p:bldP spid="43" grpId="0" animBg="1"/>
      <p:bldP spid="45" grpId="0" animBg="1"/>
      <p:bldP spid="47" grpId="0" animBg="1"/>
      <p:bldP spid="48" grpId="0" animBg="1"/>
      <p:bldP spid="51" grpId="0" animBg="1"/>
      <p:bldP spid="53" grpId="0" animBg="1"/>
      <p:bldP spid="55" grpId="0" animBg="1"/>
      <p:bldP spid="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3782" r="8321" b="3682"/>
          <a:stretch/>
        </p:blipFill>
        <p:spPr>
          <a:xfrm>
            <a:off x="0" y="5781"/>
            <a:ext cx="12191999" cy="68522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0" y="1856096"/>
            <a:ext cx="73015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EFT book at page 67, read the activity F and do it by yourself.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31105" y="573206"/>
            <a:ext cx="6550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12793"/>
      </p:ext>
    </p:extLst>
  </p:cSld>
  <p:clrMapOvr>
    <a:masterClrMapping/>
  </p:clrMapOvr>
  <p:transition spd="slow" advTm="735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8" t="14209" r="34464" b="8805"/>
          <a:stretch/>
        </p:blipFill>
        <p:spPr>
          <a:xfrm>
            <a:off x="0" y="-3052"/>
            <a:ext cx="12192000" cy="68610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7241" y="4244454"/>
            <a:ext cx="10642979" cy="17059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0322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70">
        <p15:prstTrans prst="pageCurlDouble"/>
      </p:transition>
    </mc:Choice>
    <mc:Fallback xmlns="">
      <p:transition spd="slow" advTm="24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58" y="709684"/>
            <a:ext cx="4666570" cy="5554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94195" y="2829810"/>
            <a:ext cx="5841003" cy="2369880"/>
          </a:xfrm>
          <a:prstGeom prst="rect">
            <a:avLst/>
          </a:prstGeom>
          <a:gradFill>
            <a:gsLst>
              <a:gs pos="100000">
                <a:schemeClr val="accent2">
                  <a:lumMod val="40000"/>
                  <a:lumOff val="60000"/>
                </a:schemeClr>
              </a:gs>
              <a:gs pos="29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Syeda Nusrat Sarmin</a:t>
            </a:r>
          </a:p>
          <a:p>
            <a:pPr algn="ctr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Ayjuddin Matubbor Kandi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GPS</a:t>
            </a:r>
          </a:p>
          <a:p>
            <a:pPr algn="ctr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Faridpur Sadar, Faridpur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11" y="859809"/>
            <a:ext cx="5363570" cy="769441"/>
          </a:xfrm>
          <a:prstGeom prst="rect">
            <a:avLst/>
          </a:prstGeom>
          <a:gradFill>
            <a:gsLst>
              <a:gs pos="100000">
                <a:schemeClr val="accent2">
                  <a:lumMod val="40000"/>
                  <a:lumOff val="60000"/>
                </a:schemeClr>
              </a:gs>
              <a:gs pos="29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information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251" y="286603"/>
            <a:ext cx="11559654" cy="6318914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3773" y="136478"/>
            <a:ext cx="11846257" cy="65782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0426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4323">
        <p15:prstTrans prst="curtains"/>
      </p:transition>
    </mc:Choice>
    <mc:Fallback xmlns="">
      <p:transition spd="slow" advTm="43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6" t="61103" r="36636" b="186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4525" y="2320120"/>
            <a:ext cx="1296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Play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5468" y="3318681"/>
            <a:ext cx="1296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Play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650" y="4424150"/>
            <a:ext cx="1296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Go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4523" y="5529619"/>
            <a:ext cx="1296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Play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7098" y="2320119"/>
            <a:ext cx="1296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Play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58164" y="3429000"/>
            <a:ext cx="1296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Go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67098" y="4424150"/>
            <a:ext cx="1296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Play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8164" y="5518247"/>
            <a:ext cx="1296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Do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952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680">
        <p15:prstTrans prst="pageCurlDouble"/>
      </p:transition>
    </mc:Choice>
    <mc:Fallback xmlns="">
      <p:transition spd="slow" advTm="76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913" y="1276605"/>
            <a:ext cx="2950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Badminton -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387" y="1817799"/>
            <a:ext cx="2674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Cricket -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1914" y="2497854"/>
            <a:ext cx="2674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Cycling -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1914" y="3087903"/>
            <a:ext cx="2674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Football -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914" y="3770999"/>
            <a:ext cx="2674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Kabadi -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912" y="4366030"/>
            <a:ext cx="2950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Swimming -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911" y="5043947"/>
            <a:ext cx="2674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Volleyball -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387" y="5585141"/>
            <a:ext cx="3343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Weightlifting -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9302" y="542940"/>
            <a:ext cx="6318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 sentence about each sport.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7822" y="1276604"/>
            <a:ext cx="6318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love to play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badminton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348" y="1843739"/>
            <a:ext cx="6318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cricket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7348" y="2476652"/>
            <a:ext cx="6318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go to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cycling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everyday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77822" y="3109565"/>
            <a:ext cx="6318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want to play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football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77822" y="3790616"/>
            <a:ext cx="6318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want to learn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kabadi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77822" y="4363891"/>
            <a:ext cx="6318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love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swimming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5579" y="4905085"/>
            <a:ext cx="6318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watch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volleyball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TV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12109" y="5604758"/>
            <a:ext cx="6318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brother likes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weightlifting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3773" y="136478"/>
            <a:ext cx="11846257" cy="65782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00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53"/>
    </mc:Choice>
    <mc:Fallback xmlns="">
      <p:transition spd="slow" advTm="107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8000">
              <a:schemeClr val="accent2">
                <a:lumMod val="0"/>
                <a:lumOff val="10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4"/>
            <a:ext cx="12191999" cy="6853996"/>
          </a:xfrm>
          <a:prstGeom prst="rect">
            <a:avLst/>
          </a:prstGeom>
          <a:gradFill>
            <a:gsLst>
              <a:gs pos="0">
                <a:schemeClr val="bg1"/>
              </a:gs>
              <a:gs pos="38000">
                <a:schemeClr val="accent2">
                  <a:lumMod val="0"/>
                  <a:lumOff val="100000"/>
                </a:schemeClr>
              </a:gs>
              <a:gs pos="92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</a:gradFill>
        </p:spPr>
      </p:pic>
      <p:sp>
        <p:nvSpPr>
          <p:cNvPr id="3" name="TextBox 2"/>
          <p:cNvSpPr txBox="1"/>
          <p:nvPr/>
        </p:nvSpPr>
        <p:spPr>
          <a:xfrm>
            <a:off x="4295131" y="2289455"/>
            <a:ext cx="433126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Re-arrange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words. 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904" y="3181734"/>
            <a:ext cx="2823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alyp </a:t>
            </a:r>
            <a:endParaRPr 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904" y="4188870"/>
            <a:ext cx="3157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ketcric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904" y="5241648"/>
            <a:ext cx="3776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rotherb    </a:t>
            </a:r>
            <a:endParaRPr 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5999" y="3129875"/>
            <a:ext cx="3753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endParaRPr 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5999" y="4234033"/>
            <a:ext cx="3228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cricket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5998" y="5152044"/>
            <a:ext cx="3753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brother    </a:t>
            </a:r>
            <a:endParaRPr 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240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04"/>
    </mc:Choice>
    <mc:Fallback xmlns="">
      <p:transition spd="slow" advTm="14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8000">
              <a:schemeClr val="accent2">
                <a:lumMod val="0"/>
                <a:lumOff val="100000"/>
              </a:schemeClr>
            </a:gs>
            <a:gs pos="92000">
              <a:schemeClr val="accent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1624" y="335969"/>
            <a:ext cx="378043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Ravie" panose="04040805050809020602" pitchFamily="82" charset="0"/>
                <a:cs typeface="NikoshBAN" panose="02000000000000000000" pitchFamily="2" charset="0"/>
              </a:rPr>
              <a:t>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572" y="1538061"/>
            <a:ext cx="11723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‘True’ for correct statement or ‘False’ for incorrect statement.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3957" y="2415624"/>
            <a:ext cx="101118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Baichong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plays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kabadi and volleyball.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Baichong’s sister is expert in sport.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Baichong likes to learn how to ride bicycle.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Anousha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knows how to swim.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Anousha and Baichong like football.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02978" y="2416426"/>
            <a:ext cx="1587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5010" y="4124185"/>
            <a:ext cx="1498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52434" y="2970424"/>
            <a:ext cx="1444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48001" y="3523619"/>
            <a:ext cx="1485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55144" y="4585449"/>
            <a:ext cx="1444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3773" y="136478"/>
            <a:ext cx="11846257" cy="65782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466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11"/>
    </mc:Choice>
    <mc:Fallback xmlns="">
      <p:transition spd="slow" advTm="12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38000">
              <a:schemeClr val="accent2">
                <a:lumMod val="0"/>
                <a:lumOff val="100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74617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6776" y="2290604"/>
            <a:ext cx="353477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Algerian" panose="04020705040A02060702" pitchFamily="82" charset="0"/>
              </a:rPr>
              <a:t>Home 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85332" y="3524265"/>
            <a:ext cx="6155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paragraph about 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cricket 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Bangladesh.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046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4"/>
    </mc:Choice>
    <mc:Fallback xmlns="">
      <p:transition spd="slow" advTm="4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55344" y="728666"/>
            <a:ext cx="10481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there is a will, there is a way.</a:t>
            </a:r>
            <a:endParaRPr lang="en-US" sz="5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0580" y="1804342"/>
            <a:ext cx="6591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Good bye, dear students.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98" y="3500363"/>
            <a:ext cx="3430380" cy="1661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73578">
            <a:off x="3837492" y="3487478"/>
            <a:ext cx="2975212" cy="2782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54086">
            <a:off x="8884982" y="2954522"/>
            <a:ext cx="2634217" cy="2139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00" y="2636534"/>
            <a:ext cx="2137438" cy="25521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123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97"/>
    </mc:Choice>
    <mc:Fallback xmlns="">
      <p:transition spd="slow" advTm="15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26DA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6DA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allAtOnce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773" y="136478"/>
            <a:ext cx="11846257" cy="6578221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57601" y="559559"/>
            <a:ext cx="5363570" cy="769441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rect">
              <a:fillToRect l="100000" t="100000"/>
            </a:path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Lesson’s information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686" y="1752137"/>
            <a:ext cx="4279377" cy="4437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7321" y="1752137"/>
            <a:ext cx="4419580" cy="4416594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rect">
              <a:fillToRect l="100000" t="100000"/>
            </a:path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 bIns="36576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: Five</a:t>
            </a:r>
          </a:p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</a:t>
            </a:r>
          </a:p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: 17</a:t>
            </a:r>
          </a:p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: 1-2</a:t>
            </a:r>
          </a:p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: F &amp; G</a:t>
            </a:r>
          </a:p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: 67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07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7">
        <p:split orient="vert"/>
      </p:transition>
    </mc:Choice>
    <mc:Fallback xmlns="">
      <p:transition spd="slow" advTm="6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8553" y="413414"/>
            <a:ext cx="32714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lgerian" panose="04020705040A02060702" pitchFamily="82" charset="0"/>
              </a:rPr>
              <a:t>Learning outcomes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6111" y="1418827"/>
            <a:ext cx="10890913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3.4.1     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statements made by the teacher and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6109" y="2188268"/>
            <a:ext cx="10890913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     say words, phrases and sentences with proper sounds, stress. </a:t>
            </a:r>
          </a:p>
          <a:p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6108" y="2951400"/>
            <a:ext cx="10890914" cy="1692771"/>
          </a:xfrm>
          <a:prstGeom prst="rect">
            <a:avLst/>
          </a:prstGeom>
          <a:solidFill>
            <a:srgbClr val="A162D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1.7.1      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words, phrases and sentences in the text with proper pronunciation, stress and intonation .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1.7.1       read paragraphs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dialogues, stories, letters and other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texts.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5.1.3       read silently with understanding dialogues.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4233" y="864879"/>
            <a:ext cx="6785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the students will be able to</a:t>
            </a:r>
          </a:p>
        </p:txBody>
      </p:sp>
      <p:sp>
        <p:nvSpPr>
          <p:cNvPr id="3" name="Rectangle 2"/>
          <p:cNvSpPr/>
          <p:nvPr/>
        </p:nvSpPr>
        <p:spPr>
          <a:xfrm>
            <a:off x="286602" y="272954"/>
            <a:ext cx="11655189" cy="6346209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535" y="136478"/>
            <a:ext cx="11982734" cy="65782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109" y="4307684"/>
            <a:ext cx="10890913" cy="2000548"/>
          </a:xfrm>
          <a:prstGeom prst="rect">
            <a:avLst/>
          </a:prstGeom>
          <a:solidFill>
            <a:srgbClr val="3CCC87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3.1.1      write words, phrases and sentences using non-cursive capital letters.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3.1.2     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words, phrases and sentences using non-cursive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letters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8.1.1      make sentences using words and phrases given in the textbook.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9.1.1      take dictation of short and simple paragraph.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99994"/>
      </p:ext>
    </p:extLst>
  </p:cSld>
  <p:clrMapOvr>
    <a:masterClrMapping/>
  </p:clrMapOvr>
  <p:transition spd="slow" advTm="1797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0"/>
                <a:lumOff val="10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332" y="1275541"/>
            <a:ext cx="10877265" cy="4524315"/>
          </a:xfrm>
          <a:prstGeom prst="rect">
            <a:avLst/>
          </a:prstGeom>
          <a:gradFill>
            <a:gsLst>
              <a:gs pos="100000">
                <a:schemeClr val="accent2">
                  <a:lumMod val="40000"/>
                  <a:lumOff val="6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53000">
                <a:schemeClr val="accent3">
                  <a:lumMod val="20000"/>
                  <a:lumOff val="80000"/>
                </a:schemeClr>
              </a:gs>
            </a:gsLst>
            <a:path path="rect">
              <a:fillToRect l="100000" t="100000"/>
            </a:path>
          </a:gradFill>
          <a:ln w="571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aids :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4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Pictures of </a:t>
            </a:r>
            <a:r>
              <a:rPr lang="en-US" sz="48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cricket, cycling, football.  </a:t>
            </a:r>
            <a:endParaRPr lang="en-US" sz="48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4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 cards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4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 paper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4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Slide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4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 drive/ audio</a:t>
            </a:r>
          </a:p>
        </p:txBody>
      </p:sp>
      <p:sp>
        <p:nvSpPr>
          <p:cNvPr id="3" name="Rectangle 2"/>
          <p:cNvSpPr/>
          <p:nvPr/>
        </p:nvSpPr>
        <p:spPr>
          <a:xfrm>
            <a:off x="163773" y="136478"/>
            <a:ext cx="11846257" cy="65782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1387" y="252483"/>
            <a:ext cx="11571027" cy="634620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8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736">
        <p14:warp dir="in"/>
      </p:transition>
    </mc:Choice>
    <mc:Fallback xmlns="">
      <p:transition spd="slow" advTm="7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3782" r="8321" b="3682"/>
          <a:stretch/>
        </p:blipFill>
        <p:spPr>
          <a:xfrm>
            <a:off x="0" y="0"/>
            <a:ext cx="12191999" cy="68522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1007" y="563540"/>
            <a:ext cx="563205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lgerian" panose="04020705040A02060702" pitchFamily="82" charset="0"/>
              </a:rPr>
              <a:t>Answer the following questions.</a:t>
            </a:r>
            <a:endParaRPr lang="en-US" sz="2400" dirty="0">
              <a:solidFill>
                <a:prstClr val="black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3391" y="1542197"/>
            <a:ext cx="8871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Which games and sports does Arousha play or do?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0721" y="2228657"/>
            <a:ext cx="74926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Answer: Arousha plays badminton. She also does   swimming and cycling.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0476" y="3346004"/>
            <a:ext cx="8871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Which games and sports does Baichong play or do?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6002" y="3933362"/>
            <a:ext cx="8937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Answer: Baichong plays cricket.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also does weightlifting.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603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554">
        <p:circle/>
      </p:transition>
    </mc:Choice>
    <mc:Fallback xmlns="">
      <p:transition spd="slow" advTm="855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8000">
              <a:schemeClr val="accent2">
                <a:lumMod val="0"/>
                <a:lumOff val="100000"/>
              </a:schemeClr>
            </a:gs>
            <a:gs pos="100000">
              <a:schemeClr val="accent2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259307" y="0"/>
            <a:ext cx="11573301" cy="6632812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4930" y="2593074"/>
            <a:ext cx="7902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  <a:latin typeface="Bodoni MT Black" panose="02070A03080606020203" pitchFamily="18" charset="0"/>
              </a:rPr>
              <a:t>Look at </a:t>
            </a:r>
            <a:r>
              <a:rPr lang="en-US" sz="5400" b="1" dirty="0" smtClean="0">
                <a:solidFill>
                  <a:prstClr val="black"/>
                </a:solidFill>
                <a:latin typeface="Bodoni MT Black" panose="02070A03080606020203" pitchFamily="18" charset="0"/>
              </a:rPr>
              <a:t>the </a:t>
            </a:r>
            <a:r>
              <a:rPr lang="en-US" sz="5400" b="1" dirty="0">
                <a:solidFill>
                  <a:prstClr val="black"/>
                </a:solidFill>
                <a:latin typeface="Bodoni MT Black" panose="02070A03080606020203" pitchFamily="18" charset="0"/>
              </a:rPr>
              <a:t>pictures.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796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6"/>
    </mc:Choice>
    <mc:Fallback xmlns="">
      <p:transition spd="slow" advTm="4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7" y="586995"/>
            <a:ext cx="3547310" cy="34390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67" y="586995"/>
            <a:ext cx="3589361" cy="34390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77" y="586995"/>
            <a:ext cx="3744463" cy="34390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1557" y="4865848"/>
            <a:ext cx="11464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these pictures?</a:t>
            </a:r>
            <a:endParaRPr 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6276" y="3984190"/>
            <a:ext cx="2661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Cricket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9311" y="3997839"/>
            <a:ext cx="313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Football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80227" y="3984191"/>
            <a:ext cx="2661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Cycling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9480" y="5052031"/>
            <a:ext cx="10559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are very popular sports.</a:t>
            </a:r>
            <a:endParaRPr 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773" y="136478"/>
            <a:ext cx="11846257" cy="65782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1387" y="252483"/>
            <a:ext cx="11571027" cy="634620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1600225"/>
      </p:ext>
    </p:extLst>
  </p:cSld>
  <p:clrMapOvr>
    <a:masterClrMapping/>
  </p:clrMapOvr>
  <p:transition spd="slow" advTm="1743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88455" y="1245487"/>
            <a:ext cx="5375031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lesson is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9740" y="1908268"/>
            <a:ext cx="3334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391079" y="3077999"/>
            <a:ext cx="2051924" cy="3059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96000" y="3816537"/>
            <a:ext cx="5375884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17, Lesson: 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3-4,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Activity: 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F&amp;G; 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410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23"/>
    </mc:Choice>
    <mc:Fallback xmlns="">
      <p:transition spd="slow" advTm="102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3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3|1.6|1.5|1.5|1.4|1.8|1.4|1.4|2|1.1|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1|0.9|0.8|0.8|0.8|0.9|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2|1|1.2|1|1.1|1.1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6|1.3|2.1|2.4|1.4|1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.7|2.1|1.2|1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.5|2.1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|1.8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9|2.4|1.7|3.1|1|0.9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8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1|1.2|1|1.4|3.7|7.2|4.4|2|2.8|7.5|6.8|4.4|6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700</Words>
  <Application>Microsoft Office PowerPoint</Application>
  <PresentationFormat>Widescreen</PresentationFormat>
  <Paragraphs>124</Paragraphs>
  <Slides>25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Algerian</vt:lpstr>
      <vt:lpstr>Arial</vt:lpstr>
      <vt:lpstr>Bodoni MT Black</vt:lpstr>
      <vt:lpstr>Calibri</vt:lpstr>
      <vt:lpstr>Calibri Light</vt:lpstr>
      <vt:lpstr>NikoshBAN</vt:lpstr>
      <vt:lpstr>Ravie</vt:lpstr>
      <vt:lpstr>Times New Roman</vt:lpstr>
      <vt:lpstr>Wingdings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 and say.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81</cp:revision>
  <dcterms:created xsi:type="dcterms:W3CDTF">2020-11-10T14:02:56Z</dcterms:created>
  <dcterms:modified xsi:type="dcterms:W3CDTF">2021-04-08T16:09:53Z</dcterms:modified>
</cp:coreProperties>
</file>