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6" r:id="rId3"/>
    <p:sldId id="289" r:id="rId4"/>
    <p:sldId id="258" r:id="rId5"/>
    <p:sldId id="262" r:id="rId6"/>
    <p:sldId id="301" r:id="rId7"/>
    <p:sldId id="264" r:id="rId8"/>
    <p:sldId id="291" r:id="rId9"/>
    <p:sldId id="298" r:id="rId10"/>
    <p:sldId id="299" r:id="rId11"/>
    <p:sldId id="265" r:id="rId12"/>
    <p:sldId id="282" r:id="rId13"/>
    <p:sldId id="293" r:id="rId14"/>
    <p:sldId id="294" r:id="rId15"/>
    <p:sldId id="295" r:id="rId16"/>
    <p:sldId id="296" r:id="rId17"/>
    <p:sldId id="297" r:id="rId18"/>
    <p:sldId id="292" r:id="rId19"/>
    <p:sldId id="300" r:id="rId20"/>
    <p:sldId id="268" r:id="rId21"/>
    <p:sldId id="270" r:id="rId22"/>
    <p:sldId id="271" r:id="rId23"/>
    <p:sldId id="281" r:id="rId24"/>
    <p:sldId id="272" r:id="rId25"/>
    <p:sldId id="273" r:id="rId26"/>
    <p:sldId id="277" r:id="rId27"/>
    <p:sldId id="278" r:id="rId28"/>
    <p:sldId id="279" r:id="rId29"/>
    <p:sldId id="28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0000CC"/>
    <a:srgbClr val="ED2FB7"/>
    <a:srgbClr val="053D14"/>
    <a:srgbClr val="45008A"/>
    <a:srgbClr val="23120F"/>
    <a:srgbClr val="660066"/>
    <a:srgbClr val="663300"/>
    <a:srgbClr val="E6C8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09C6E5-D7CD-4F01-B84A-FEBA921A48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6CC762-F024-47DB-8CE5-B690745A9B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FDF01-D53E-4A95-B36D-528BA952740F}" type="datetime1">
              <a:rPr lang="en-US" smtClean="0"/>
              <a:t>08-Apr-21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D42470-6AC0-4380-A2A3-7A5AD8E7A1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7DFE7F-F968-4C3D-A1BB-270798310C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75599-A47B-4C39-919B-2795A9620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1414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D35D3-372C-4EF9-9712-D34F2F705061}" type="datetime1">
              <a:rPr lang="en-US" smtClean="0"/>
              <a:t>08-Apr-21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4D53C-2992-4039-9E30-73E95763E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637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88E62-2249-4297-B133-5FEF3E095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4E34C9-4C0B-490F-ADA6-FF3837A13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A75BC-8E9E-4469-97D1-118DEECBF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F32A-BE6A-4B03-8917-770DC9E1F4CF}" type="datetime3">
              <a:rPr lang="en-US" smtClean="0"/>
              <a:t>8 April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089B7-D14A-468B-B127-00778F266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পাঠ শিরোনাম: কারক ও বিভক্তি, সম্বন্ধ পদ ও সম্বোধন পদ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84E8D-5988-4FB1-AF21-92D40202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23510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DD39E-AC2A-4B4A-9958-BF274B4A5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FA44EF-EA26-4412-B12D-821557832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B0B78-FC7E-4076-AB20-2DAFCD61D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B400-A700-48AF-8306-FA454E3212D3}" type="datetime3">
              <a:rPr lang="en-US" smtClean="0"/>
              <a:t>8 April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02092-B5C1-4AB3-88D9-FBA0142B5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পাঠ শিরোনাম: কারক ও বিভক্তি, সম্বন্ধ পদ ও সম্বোধন পদ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02E73-43E1-4C24-ACBC-E15688DF3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71399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F88D25-BACA-4147-AF5B-3CA83332F9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85C9BE-37AF-447A-91E3-C33A9C43C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81556-C8DB-48FB-920C-7F5CBDBA2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99D3-4957-45FB-85DD-E2B5CBA492AF}" type="datetime3">
              <a:rPr lang="en-US" smtClean="0"/>
              <a:t>8 April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C7D58-FC24-431F-BB89-168E4D106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পাঠ শিরোনাম: কারক ও বিভক্তি, সম্বন্ধ পদ ও সম্বোধন পদ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203B1-0C13-4BED-AAB7-F6EC2CD5A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95332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14F1F-C98D-46F9-9554-04AC9C75E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2E91F-E024-44BE-AACF-B1EF370C6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A9BD5-FC41-4168-A0A6-7E7C541BE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E611-42AA-4168-85A6-7C8051A1F170}" type="datetime3">
              <a:rPr lang="en-US" smtClean="0"/>
              <a:t>8 April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7BC6C-7C23-4E1B-A689-3F313D5AF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পাঠ শিরোনাম: কারক ও বিভক্তি, সম্বন্ধ পদ ও সম্বোধন পদ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B515C-95B8-452C-984D-EEA00ADBB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28609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4D14B-6E13-48B6-B73C-FF3F45E6A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ACF84-EF6A-4923-9584-4D09D33E2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B3B89-BA1F-438E-811B-A01573896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E67A-BF71-462E-9EA0-02E79CF1045C}" type="datetime3">
              <a:rPr lang="en-US" smtClean="0"/>
              <a:t>8 April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FFA09-1E35-485F-A186-6481BF26A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পাঠ শিরোনাম: কারক ও বিভক্তি, সম্বন্ধ পদ ও সম্বোধন পদ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474A3-F697-4FE7-AC30-05B867788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63331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902A1-8CA5-4071-84F0-C19853168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D50D7-D1BC-46EA-9C38-8B912E22E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528926-72D9-473B-96D1-2F3F2FBD5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1BFDE7-96AC-44C0-9AF6-C924A08C4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521B-E4C5-46AC-ACBE-85732D4B3222}" type="datetime3">
              <a:rPr lang="en-US" smtClean="0"/>
              <a:t>8 April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F1A6F-FD3F-43FF-BCFE-35AD9F2CB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পাঠ শিরোনাম: কারক ও বিভক্তি, সম্বন্ধ পদ ও সম্বোধন পদ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767227-14C8-47F9-A28D-761B94152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10094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D160-8D7A-4381-882B-B9ED030B2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E28CD-9C57-4A29-BA61-2E80E66E0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3FC62C-1F86-437B-8E44-8EEA7C5CC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C333F0-518A-4E56-BD32-A7E0B443F0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76495A-62FF-42B6-8544-8A8F3B1FAF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7B4267-2742-4ABE-AA54-60A160DE4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0141-51B7-4644-BACA-DC40045278A8}" type="datetime3">
              <a:rPr lang="en-US" smtClean="0"/>
              <a:t>8 April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17E22D-A205-42A1-8CB6-97CD872AD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পাঠ শিরোনাম: কারক ও বিভক্তি, সম্বন্ধ পদ ও সম্বোধন পদ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8E67B7-D04E-43D8-AD64-6004129B7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49850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177C4-B091-48E1-9A3D-7B15B7C52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7E1D32-6EF2-4C8F-8493-B81D094B5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EE943-361D-4CB6-9EB4-CB538FA7BC75}" type="datetime3">
              <a:rPr lang="en-US" smtClean="0"/>
              <a:t>8 April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899521-97C9-4759-8630-3326AFCBE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পাঠ শিরোনাম: কারক ও বিভক্তি, সম্বন্ধ পদ ও সম্বোধন পদ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922BC2-07C3-4421-BCDC-07B23E320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88913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ABED2-4F70-4304-BA9F-FC26E8119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75C9-D0B3-48EB-89CB-7A37B880282A}" type="datetime3">
              <a:rPr lang="en-US" smtClean="0"/>
              <a:t>8 April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EFCE03-B7F6-4EF0-A0AE-09A97DA7F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49042" y="242915"/>
            <a:ext cx="4415246" cy="365125"/>
          </a:xfrm>
        </p:spPr>
        <p:txBody>
          <a:bodyPr/>
          <a:lstStyle>
            <a:lvl1pPr>
              <a:lnSpc>
                <a:spcPct val="150000"/>
              </a:lnSpc>
              <a:defRPr sz="1800">
                <a:latin typeface="SutonnyMJ" pitchFamily="2" charset="0"/>
              </a:defRPr>
            </a:lvl1pPr>
          </a:lstStyle>
          <a:p>
            <a:r>
              <a:rPr lang="as-IN"/>
              <a:t>পাঠ শিরোনাম: কারক ও বিভক্তি, সম্বন্ধ পদ ও সম্বোধন পদ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8C2CF-070F-419C-890B-DF19B274E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81613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399FD-048D-4CF7-81E1-2D66C7499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68A71-68EA-41A7-AAAE-C6E4C3313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5A43EC-90AE-4141-B540-963BD8923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0A627E-AE19-4497-96A3-E0227A04E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E0E0-240E-4B09-9A99-D3336C0DCA05}" type="datetime3">
              <a:rPr lang="en-US" smtClean="0"/>
              <a:t>8 April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C56A93-EC01-48AF-A2AE-8C5C705AD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পাঠ শিরোনাম: কারক ও বিভক্তি, সম্বন্ধ পদ ও সম্বোধন পদ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7373F-D052-4620-8C97-637B9774A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40947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89701-355E-48FE-BD71-CBB599C0A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02977B-C4BE-45D8-9C22-443900224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DBFC7A-B674-4EBC-BF69-BB3A3F9D7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45D3C-25E3-4AA9-B316-07F5BF390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18F29-CAA6-4AC4-98D5-7FBA8A354B5A}" type="datetime3">
              <a:rPr lang="en-US" smtClean="0"/>
              <a:t>8 April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715BA-183E-4454-B9CC-A6B43E64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পাঠ শিরোনাম: কারক ও বিভক্তি, সম্বন্ধ পদ ও সম্বোধন পদ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4E677F-81BB-4A72-A787-D6BDA8346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09234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8000">
              <a:srgbClr val="00B0F0">
                <a:alpha val="49000"/>
              </a:srgbClr>
            </a:gs>
            <a:gs pos="47000">
              <a:srgbClr val="FF0000">
                <a:alpha val="16000"/>
              </a:srgbClr>
            </a:gs>
            <a:gs pos="86726">
              <a:srgbClr val="7030A0">
                <a:alpha val="53000"/>
              </a:srgbClr>
            </a:gs>
            <a:gs pos="66000">
              <a:srgbClr val="92D050">
                <a:alpha val="20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0BAE0-4304-4F41-8A74-87AC957999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4507" y="6241798"/>
            <a:ext cx="2309949" cy="365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fld id="{55B5A089-0106-413E-8345-112A34016E98}" type="datetime3">
              <a:rPr lang="en-US" smtClean="0"/>
              <a:t>8 April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18C60-DFE4-4AE1-8DE7-E69DF36FBF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29594" y="267733"/>
            <a:ext cx="453281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/>
          <a:lstStyle>
            <a:lvl1pPr algn="ctr">
              <a:lnSpc>
                <a:spcPct val="150000"/>
              </a:lnSpc>
              <a:defRPr sz="2000" b="1">
                <a:solidFill>
                  <a:srgbClr val="660066"/>
                </a:solidFill>
                <a:latin typeface="SutonnyMJ" pitchFamily="2" charset="0"/>
                <a:cs typeface="Times New Roman" panose="02020603050405020304" pitchFamily="18" charset="0"/>
              </a:defRPr>
            </a:lvl1pPr>
          </a:lstStyle>
          <a:p>
            <a:r>
              <a:rPr lang="as-IN"/>
              <a:t>পাঠ শিরোনাম: কারক ও বিভক্তি, সম্বন্ধ পদ ও সম্বোধন পদ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10F0B-500A-4DE7-94F7-6EFDE2BBA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6768" y="6242803"/>
            <a:ext cx="796625" cy="365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fld id="{5AABADB5-E4D6-4083-AC18-6D1B29890F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38A009-9EE1-445A-A2DC-4A42BDB42004}"/>
              </a:ext>
            </a:extLst>
          </p:cNvPr>
          <p:cNvSpPr txBox="1"/>
          <p:nvPr userDrawn="1"/>
        </p:nvSpPr>
        <p:spPr>
          <a:xfrm>
            <a:off x="4669462" y="6273187"/>
            <a:ext cx="348778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uttam01712310595@gmail.com</a:t>
            </a: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877BFF4B-18A8-43F0-A9EE-8A3442C4FB26}"/>
              </a:ext>
            </a:extLst>
          </p:cNvPr>
          <p:cNvSpPr/>
          <p:nvPr userDrawn="1"/>
        </p:nvSpPr>
        <p:spPr>
          <a:xfrm flipH="1">
            <a:off x="10798964" y="308485"/>
            <a:ext cx="1088235" cy="501412"/>
          </a:xfrm>
          <a:prstGeom prst="round2DiagRect">
            <a:avLst>
              <a:gd name="adj1" fmla="val 50000"/>
              <a:gd name="adj2" fmla="val 0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SutonnyOMJ" panose="01010600010101010101" pitchFamily="2" charset="0"/>
                <a:cs typeface="SutonnyOMJ" panose="01010600010101010101" pitchFamily="2" charset="0"/>
              </a:rPr>
              <a:t>উ অ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8239E4FB-A9D6-4D8A-BBFD-22AAB7A4F9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680"/>
            </a:avLst>
          </a:prstGeom>
          <a:blipFill>
            <a:blip r:embed="rId1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1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mb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uttam01712310595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mailto:uadhikary22@gmail.com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381F25-82DA-47C9-A069-6032A980DE5A}"/>
              </a:ext>
            </a:extLst>
          </p:cNvPr>
          <p:cNvSpPr txBox="1"/>
          <p:nvPr/>
        </p:nvSpPr>
        <p:spPr>
          <a:xfrm>
            <a:off x="1684432" y="738607"/>
            <a:ext cx="8879306" cy="334280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prstTxWarp prst="textButtonPour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1500" b="1" dirty="0">
                <a:ln/>
                <a:solidFill>
                  <a:srgbClr val="0000CC"/>
                </a:solidFill>
                <a:latin typeface="SutonnyMJ" pitchFamily="2" charset="0"/>
                <a:cs typeface="Times New Roman" panose="02020603050405020304" pitchFamily="18" charset="0"/>
              </a:rPr>
              <a:t>¯^</a:t>
            </a:r>
            <a:r>
              <a:rPr lang="en-US" sz="11500" b="1" dirty="0" err="1">
                <a:ln/>
                <a:solidFill>
                  <a:srgbClr val="0000CC"/>
                </a:solidFill>
                <a:latin typeface="SutonnyMJ" pitchFamily="2" charset="0"/>
                <a:cs typeface="Times New Roman" panose="02020603050405020304" pitchFamily="18" charset="0"/>
              </a:rPr>
              <a:t>vMZg</a:t>
            </a:r>
            <a:r>
              <a:rPr lang="en-US" sz="11500" b="1" dirty="0">
                <a:ln/>
                <a:solidFill>
                  <a:srgbClr val="0000CC"/>
                </a:solidFill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>
                <a:ln/>
                <a:solidFill>
                  <a:srgbClr val="0000CC"/>
                </a:solidFill>
                <a:latin typeface="SutonnyMJ" pitchFamily="2" charset="0"/>
                <a:cs typeface="Times New Roman" panose="02020603050405020304" pitchFamily="18" charset="0"/>
              </a:rPr>
              <a:t>mKj‡K</a:t>
            </a:r>
            <a:endParaRPr lang="en-US" sz="11500" b="1" dirty="0">
              <a:ln/>
              <a:solidFill>
                <a:srgbClr val="0000CC"/>
              </a:solidFill>
              <a:latin typeface="SutonnyMJ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B6F23141-BDC0-4626-A691-E35AEB7736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31952" y="5560593"/>
            <a:ext cx="6352674" cy="501650"/>
          </a:xfrm>
        </p:spPr>
        <p:txBody>
          <a:bodyPr/>
          <a:lstStyle/>
          <a:p>
            <a:pPr algn="ctr"/>
            <a:r>
              <a:rPr lang="en-US" sz="3600" b="1" spc="5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ZvwiL</a:t>
            </a:r>
            <a:r>
              <a:rPr lang="en-US" sz="3600" b="1" spc="5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fld id="{C198508A-B764-499B-B35D-1E067E514145}" type="datetime3">
              <a:rPr lang="en-US" sz="3600" b="1" spc="5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April 2021</a:t>
            </a:fld>
            <a:endParaRPr lang="en-US" sz="36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CE0C61-66EF-47C3-8712-3EEE753FF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479" y="1701222"/>
            <a:ext cx="3898237" cy="34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584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C0FF8B-0BC9-4D4C-8818-620C03B06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75C9-D0B3-48EB-89CB-7A37B880282A}" type="datetime3">
              <a:rPr lang="en-US" smtClean="0"/>
              <a:t>8 April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6E27F1-FFC6-4569-99E5-88E3171E6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পাঠ শিরোনাম: কারক ও বিভক্তি, সম্বন্ধ পদ ও সম্বোধন পদ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700D4-1FD9-4C2B-A077-B99B7E8DC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68855F-3983-469A-A143-C5D5A0ED1F14}"/>
              </a:ext>
            </a:extLst>
          </p:cNvPr>
          <p:cNvSpPr txBox="1"/>
          <p:nvPr/>
        </p:nvSpPr>
        <p:spPr>
          <a:xfrm>
            <a:off x="4174958" y="668030"/>
            <a:ext cx="3429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SutonnyMJ" pitchFamily="2" charset="0"/>
              </a:rPr>
              <a:t>wefw³i </a:t>
            </a:r>
            <a:r>
              <a:rPr lang="en-US" sz="3200" b="1" dirty="0" err="1">
                <a:solidFill>
                  <a:srgbClr val="FF0000"/>
                </a:solidFill>
                <a:latin typeface="SutonnyMJ" pitchFamily="2" charset="0"/>
              </a:rPr>
              <a:t>ZvwjKv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</a:rPr>
              <a:t>: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C70C0A0-8D92-4E38-8B1B-65D28751C5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914725"/>
              </p:ext>
            </p:extLst>
          </p:nvPr>
        </p:nvGraphicFramePr>
        <p:xfrm>
          <a:off x="694507" y="1368468"/>
          <a:ext cx="11068887" cy="420624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{16D9F66E-5EB9-4882-86FB-DCBF35E3C3E4}</a:tableStyleId>
              </a:tblPr>
              <a:tblGrid>
                <a:gridCol w="653863">
                  <a:extLst>
                    <a:ext uri="{9D8B030D-6E8A-4147-A177-3AD203B41FA5}">
                      <a16:colId xmlns:a16="http://schemas.microsoft.com/office/drawing/2014/main" val="2861019864"/>
                    </a:ext>
                  </a:extLst>
                </a:gridCol>
                <a:gridCol w="2561893">
                  <a:extLst>
                    <a:ext uri="{9D8B030D-6E8A-4147-A177-3AD203B41FA5}">
                      <a16:colId xmlns:a16="http://schemas.microsoft.com/office/drawing/2014/main" val="320387623"/>
                    </a:ext>
                  </a:extLst>
                </a:gridCol>
                <a:gridCol w="2237874">
                  <a:extLst>
                    <a:ext uri="{9D8B030D-6E8A-4147-A177-3AD203B41FA5}">
                      <a16:colId xmlns:a16="http://schemas.microsoft.com/office/drawing/2014/main" val="3296421970"/>
                    </a:ext>
                  </a:extLst>
                </a:gridCol>
                <a:gridCol w="5615257">
                  <a:extLst>
                    <a:ext uri="{9D8B030D-6E8A-4147-A177-3AD203B41FA5}">
                      <a16:colId xmlns:a16="http://schemas.microsoft.com/office/drawing/2014/main" val="314198062"/>
                    </a:ext>
                  </a:extLst>
                </a:gridCol>
              </a:tblGrid>
              <a:tr h="512715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660066"/>
                          </a:solidFill>
                          <a:latin typeface="SutonnySushreeOMJ" panose="00000400000000000000" pitchFamily="2" charset="0"/>
                          <a:cs typeface="SutonnySushreeOMJ" panose="00000400000000000000" pitchFamily="2" charset="0"/>
                        </a:rPr>
                        <a:t>বিভক্তি</a:t>
                      </a:r>
                      <a:endParaRPr lang="en-US" sz="3200" b="1" dirty="0">
                        <a:solidFill>
                          <a:srgbClr val="660066"/>
                        </a:solidFill>
                        <a:latin typeface="SutonnySushreeOMJ" panose="00000400000000000000" pitchFamily="2" charset="0"/>
                        <a:cs typeface="SutonnySushreeOMJ" panose="000004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66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bn-BD" sz="2800" dirty="0">
                          <a:solidFill>
                            <a:srgbClr val="660066"/>
                          </a:solidFill>
                          <a:latin typeface="Times New Roman" panose="02020603050405020304" pitchFamily="18" charset="0"/>
                          <a:cs typeface="Nikosh" panose="02000000000000000000" pitchFamily="2" charset="0"/>
                        </a:rPr>
                        <a:t>reposition </a:t>
                      </a:r>
                      <a:endParaRPr lang="en-US" sz="2800" dirty="0">
                        <a:solidFill>
                          <a:srgbClr val="66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solidFill>
                            <a:srgbClr val="660066"/>
                          </a:solidFill>
                          <a:latin typeface="Times New Roman" panose="02020603050405020304" pitchFamily="18" charset="0"/>
                          <a:cs typeface="Nikosh" panose="02000000000000000000" pitchFamily="2" charset="0"/>
                        </a:rPr>
                        <a:t>Example</a:t>
                      </a:r>
                      <a:endParaRPr lang="en-US" sz="2800" dirty="0">
                        <a:solidFill>
                          <a:srgbClr val="66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276072"/>
                  </a:ext>
                </a:extLst>
              </a:tr>
              <a:tr h="51271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12081A"/>
                          </a:solidFill>
                          <a:latin typeface="SutonnySushreeOMJ" panose="00000400000000000000" pitchFamily="2" charset="0"/>
                          <a:cs typeface="SutonnySushreeOMJ" panose="00000400000000000000" pitchFamily="2" charset="0"/>
                        </a:rPr>
                        <a:t>১মা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rgbClr val="600060"/>
                          </a:solidFill>
                          <a:latin typeface="SutonnySushreeOMJ" panose="00000400000000000000" pitchFamily="2" charset="0"/>
                          <a:cs typeface="SutonnySushreeOMJ" panose="00000400000000000000" pitchFamily="2" charset="0"/>
                        </a:rPr>
                        <a:t>০, অ, আ</a:t>
                      </a:r>
                      <a:endParaRPr lang="en-US" sz="2800" b="1" dirty="0">
                        <a:solidFill>
                          <a:srgbClr val="600060"/>
                        </a:solidFill>
                        <a:latin typeface="SutonnySushreeOMJ" panose="00000400000000000000" pitchFamily="2" charset="0"/>
                        <a:cs typeface="SutonnySushreeOMJ" panose="000004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818626"/>
                  </a:ext>
                </a:extLst>
              </a:tr>
              <a:tr h="51271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12081A"/>
                          </a:solidFill>
                          <a:latin typeface="SutonnySushreeOMJ" panose="00000400000000000000" pitchFamily="2" charset="0"/>
                          <a:cs typeface="SutonnySushreeOMJ" panose="00000400000000000000" pitchFamily="2" charset="0"/>
                        </a:rPr>
                        <a:t>২য়া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rgbClr val="600060"/>
                          </a:solidFill>
                          <a:latin typeface="SutonnySushreeOMJ" panose="00000400000000000000" pitchFamily="2" charset="0"/>
                          <a:cs typeface="SutonnySushreeOMJ" panose="00000400000000000000" pitchFamily="2" charset="0"/>
                        </a:rPr>
                        <a:t>কে, রে</a:t>
                      </a:r>
                      <a:endParaRPr lang="en-US" sz="2800" b="1" dirty="0">
                        <a:solidFill>
                          <a:srgbClr val="600060"/>
                        </a:solidFill>
                        <a:latin typeface="SutonnySushreeOMJ" panose="00000400000000000000" pitchFamily="2" charset="0"/>
                        <a:cs typeface="SutonnySushreeOMJ" panose="000004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Nikosh" panose="02000000000000000000" pitchFamily="2" charset="0"/>
                        </a:rPr>
                        <a:t>to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 gave a pen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me.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905397"/>
                  </a:ext>
                </a:extLst>
              </a:tr>
              <a:tr h="51271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12081A"/>
                          </a:solidFill>
                          <a:latin typeface="SutonnySushreeOMJ" panose="00000400000000000000" pitchFamily="2" charset="0"/>
                          <a:cs typeface="SutonnySushreeOMJ" panose="00000400000000000000" pitchFamily="2" charset="0"/>
                        </a:rPr>
                        <a:t>৩য়া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rgbClr val="600060"/>
                          </a:solidFill>
                          <a:latin typeface="SutonnySushreeOMJ" panose="00000400000000000000" pitchFamily="2" charset="0"/>
                          <a:cs typeface="SutonnySushreeOMJ" panose="00000400000000000000" pitchFamily="2" charset="0"/>
                        </a:rPr>
                        <a:t>দ্বারা, দিয়া, কর্তৃক, </a:t>
                      </a:r>
                      <a:endParaRPr lang="en-US" sz="2800" b="1" dirty="0">
                        <a:solidFill>
                          <a:srgbClr val="600060"/>
                        </a:solidFill>
                        <a:latin typeface="SutonnySushreeOMJ" panose="00000400000000000000" pitchFamily="2" charset="0"/>
                        <a:cs typeface="SutonnySushreeOMJ" panose="000004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bn-BD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Nikosh" panose="02000000000000000000" pitchFamily="2" charset="0"/>
                        </a:rPr>
                        <a:t>y , with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He beat the dog 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stick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603404"/>
                  </a:ext>
                </a:extLst>
              </a:tr>
              <a:tr h="51271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12081A"/>
                          </a:solidFill>
                          <a:latin typeface="SutonnySushreeOMJ" panose="00000400000000000000" pitchFamily="2" charset="0"/>
                          <a:cs typeface="SutonnySushreeOMJ" panose="00000400000000000000" pitchFamily="2" charset="0"/>
                        </a:rPr>
                        <a:t>৪র্থী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rgbClr val="600060"/>
                          </a:solidFill>
                          <a:latin typeface="SutonnySushreeOMJ" panose="00000400000000000000" pitchFamily="2" charset="0"/>
                          <a:cs typeface="SutonnySushreeOMJ" panose="00000400000000000000" pitchFamily="2" charset="0"/>
                        </a:rPr>
                        <a:t>কে,</a:t>
                      </a:r>
                      <a:r>
                        <a:rPr lang="bn-BD" sz="2800" b="1" baseline="0" dirty="0">
                          <a:solidFill>
                            <a:srgbClr val="600060"/>
                          </a:solidFill>
                          <a:latin typeface="SutonnySushreeOMJ" panose="00000400000000000000" pitchFamily="2" charset="0"/>
                          <a:cs typeface="SutonnySushreeOMJ" panose="00000400000000000000" pitchFamily="2" charset="0"/>
                        </a:rPr>
                        <a:t> রে </a:t>
                      </a:r>
                      <a:r>
                        <a:rPr lang="bn-BD" sz="2400" b="1" baseline="0" dirty="0">
                          <a:solidFill>
                            <a:srgbClr val="600060"/>
                          </a:solidFill>
                          <a:latin typeface="SutonnySushreeOMJ" panose="00000400000000000000" pitchFamily="2" charset="0"/>
                          <a:cs typeface="SutonnySushreeOMJ" panose="00000400000000000000" pitchFamily="2" charset="0"/>
                        </a:rPr>
                        <a:t>(জন্য / নিমিত্ত)</a:t>
                      </a:r>
                      <a:endParaRPr lang="en-US" sz="2800" b="1" dirty="0">
                        <a:solidFill>
                          <a:srgbClr val="600060"/>
                        </a:solidFill>
                        <a:latin typeface="SutonnySushreeOMJ" panose="00000400000000000000" pitchFamily="2" charset="0"/>
                        <a:cs typeface="SutonnySushreeOMJ" panose="000004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Nikosh" panose="02000000000000000000" pitchFamily="2" charset="0"/>
                        </a:rPr>
                        <a:t>f</a:t>
                      </a:r>
                      <a:r>
                        <a:rPr lang="bn-BD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Nikosh" panose="02000000000000000000" pitchFamily="2" charset="0"/>
                        </a:rPr>
                        <a:t>or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Nikosh" panose="02000000000000000000" pitchFamily="2" charset="0"/>
                        </a:rPr>
                        <a:t>/</a:t>
                      </a:r>
                      <a:r>
                        <a:rPr lang="bn-BD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Nikosh" panose="02000000000000000000" pitchFamily="2" charset="0"/>
                        </a:rPr>
                        <a:t>to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Pray 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helpless</a:t>
                      </a:r>
                      <a:r>
                        <a:rPr lang="bn-BD" sz="24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38640"/>
                  </a:ext>
                </a:extLst>
              </a:tr>
              <a:tr h="51271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12081A"/>
                          </a:solidFill>
                          <a:latin typeface="SutonnySushreeOMJ" panose="00000400000000000000" pitchFamily="2" charset="0"/>
                          <a:cs typeface="SutonnySushreeOMJ" panose="00000400000000000000" pitchFamily="2" charset="0"/>
                        </a:rPr>
                        <a:t>৫মী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rgbClr val="600060"/>
                          </a:solidFill>
                          <a:latin typeface="SutonnySushreeOMJ" panose="00000400000000000000" pitchFamily="2" charset="0"/>
                          <a:cs typeface="SutonnySushreeOMJ" panose="00000400000000000000" pitchFamily="2" charset="0"/>
                        </a:rPr>
                        <a:t>হতে, থেকে,</a:t>
                      </a:r>
                      <a:r>
                        <a:rPr lang="bn-BD" sz="2800" b="1" baseline="0" dirty="0">
                          <a:solidFill>
                            <a:srgbClr val="600060"/>
                          </a:solidFill>
                          <a:latin typeface="SutonnySushreeOMJ" panose="00000400000000000000" pitchFamily="2" charset="0"/>
                          <a:cs typeface="SutonnySushreeOMJ" panose="00000400000000000000" pitchFamily="2" charset="0"/>
                        </a:rPr>
                        <a:t> </a:t>
                      </a:r>
                      <a:r>
                        <a:rPr lang="bn-BD" sz="2800" b="1" dirty="0">
                          <a:solidFill>
                            <a:srgbClr val="600060"/>
                          </a:solidFill>
                          <a:latin typeface="SutonnySushreeOMJ" panose="00000400000000000000" pitchFamily="2" charset="0"/>
                          <a:cs typeface="SutonnySushreeOMJ" panose="00000400000000000000" pitchFamily="2" charset="0"/>
                        </a:rPr>
                        <a:t>চেয়ে</a:t>
                      </a:r>
                      <a:endParaRPr lang="en-US" sz="2800" b="1" dirty="0">
                        <a:solidFill>
                          <a:srgbClr val="600060"/>
                        </a:solidFill>
                        <a:latin typeface="SutonnySushreeOMJ" panose="00000400000000000000" pitchFamily="2" charset="0"/>
                        <a:cs typeface="SutonnySushreeOMJ" panose="000004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Nikosh" panose="02000000000000000000" pitchFamily="2" charset="0"/>
                        </a:rPr>
                        <a:t>from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apple has fallen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tree.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674103"/>
                  </a:ext>
                </a:extLst>
              </a:tr>
              <a:tr h="51271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12081A"/>
                          </a:solidFill>
                          <a:latin typeface="SutonnySushreeOMJ" panose="00000400000000000000" pitchFamily="2" charset="0"/>
                          <a:cs typeface="SutonnySushreeOMJ" panose="00000400000000000000" pitchFamily="2" charset="0"/>
                        </a:rPr>
                        <a:t>৬ষ্ঠী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rgbClr val="600060"/>
                          </a:solidFill>
                          <a:latin typeface="SutonnySushreeOMJ" panose="00000400000000000000" pitchFamily="2" charset="0"/>
                          <a:cs typeface="SutonnySushreeOMJ" panose="00000400000000000000" pitchFamily="2" charset="0"/>
                        </a:rPr>
                        <a:t>র, এর</a:t>
                      </a:r>
                      <a:endParaRPr lang="en-US" sz="2800" b="1" dirty="0">
                        <a:solidFill>
                          <a:srgbClr val="600060"/>
                        </a:solidFill>
                        <a:latin typeface="SutonnySushreeOMJ" panose="00000400000000000000" pitchFamily="2" charset="0"/>
                        <a:cs typeface="SutonnySushreeOMJ" panose="000004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Nikosh" panose="02000000000000000000" pitchFamily="2" charset="0"/>
                        </a:rPr>
                        <a:t>of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Nikosh" panose="02000000000000000000" pitchFamily="2" charset="0"/>
                        </a:rPr>
                        <a:t>/ possessive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is not applicable for Bengali case.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216480"/>
                  </a:ext>
                </a:extLst>
              </a:tr>
              <a:tr h="51271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12081A"/>
                          </a:solidFill>
                          <a:latin typeface="SutonnySushreeOMJ" panose="00000400000000000000" pitchFamily="2" charset="0"/>
                          <a:cs typeface="SutonnySushreeOMJ" panose="00000400000000000000" pitchFamily="2" charset="0"/>
                        </a:rPr>
                        <a:t>৭মী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rgbClr val="600060"/>
                          </a:solidFill>
                          <a:latin typeface="SutonnySushreeOMJ" panose="00000400000000000000" pitchFamily="2" charset="0"/>
                          <a:cs typeface="SutonnySushreeOMJ" panose="00000400000000000000" pitchFamily="2" charset="0"/>
                        </a:rPr>
                        <a:t>এ, য়,</a:t>
                      </a:r>
                      <a:r>
                        <a:rPr lang="bn-BD" sz="2800" b="1" baseline="0" dirty="0">
                          <a:solidFill>
                            <a:srgbClr val="600060"/>
                          </a:solidFill>
                          <a:latin typeface="SutonnySushreeOMJ" panose="00000400000000000000" pitchFamily="2" charset="0"/>
                          <a:cs typeface="SutonnySushreeOMJ" panose="00000400000000000000" pitchFamily="2" charset="0"/>
                        </a:rPr>
                        <a:t> তে, </a:t>
                      </a:r>
                      <a:endParaRPr lang="en-US" sz="2800" b="1" dirty="0">
                        <a:solidFill>
                          <a:srgbClr val="600060"/>
                        </a:solidFill>
                        <a:latin typeface="SutonnySushreeOMJ" panose="00000400000000000000" pitchFamily="2" charset="0"/>
                        <a:cs typeface="SutonnySushreeOMJ" panose="000004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bn-BD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Nikosh" panose="02000000000000000000" pitchFamily="2" charset="0"/>
                        </a:rPr>
                        <a:t>n,</a:t>
                      </a:r>
                      <a:r>
                        <a:rPr lang="bn-BD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Nikosh" panose="02000000000000000000" pitchFamily="2" charset="0"/>
                        </a:rPr>
                        <a:t> at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Nikosh" panose="02000000000000000000" pitchFamily="2" charset="0"/>
                        </a:rPr>
                        <a:t>, on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cat is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house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middle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door.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554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50709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5C5237-BF1C-466D-BB27-3838536D1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AE20-2176-4708-8D8B-305E2CF19349}" type="datetime3">
              <a:rPr lang="en-US" smtClean="0"/>
              <a:t>8 April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F3A75D-41AE-4C7B-966A-8FA31A052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50105" y="252543"/>
            <a:ext cx="4295272" cy="365125"/>
          </a:xfrm>
        </p:spPr>
        <p:txBody>
          <a:bodyPr/>
          <a:lstStyle/>
          <a:p>
            <a:r>
              <a:rPr lang="as-IN"/>
              <a:t>পাঠ শিরোনাম: কারক ও বিভক্তি, সম্বন্ধ পদ ও সম্বোধন পদ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E7E8A-75BA-442B-9D7F-CD9EF295E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8E2E7-5777-4F8A-9643-3C462940D509}"/>
              </a:ext>
            </a:extLst>
          </p:cNvPr>
          <p:cNvSpPr txBox="1"/>
          <p:nvPr/>
        </p:nvSpPr>
        <p:spPr>
          <a:xfrm>
            <a:off x="4993105" y="1696463"/>
            <a:ext cx="5185612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SutonnyMJ" pitchFamily="2" charset="0"/>
              </a:rPr>
              <a:t>KviK</a:t>
            </a:r>
            <a:r>
              <a:rPr lang="en-US" sz="3600" b="1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SutonnyMJ" pitchFamily="2" charset="0"/>
              </a:rPr>
              <a:t>Qq</a:t>
            </a:r>
            <a:r>
              <a:rPr lang="en-US" sz="3600" b="1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SutonnyMJ" pitchFamily="2" charset="0"/>
              </a:rPr>
              <a:t>cÖKvi</a:t>
            </a:r>
            <a:r>
              <a:rPr lang="en-US" sz="3600" b="1" dirty="0">
                <a:solidFill>
                  <a:srgbClr val="C00000"/>
                </a:solidFill>
                <a:latin typeface="SutonnyMJ" pitchFamily="2" charset="0"/>
              </a:rPr>
              <a:t>|</a:t>
            </a:r>
          </a:p>
          <a:p>
            <a:r>
              <a:rPr lang="en-US" sz="3600" b="1" dirty="0">
                <a:latin typeface="SutonnyMJ" pitchFamily="2" charset="0"/>
              </a:rPr>
              <a:t> </a:t>
            </a:r>
            <a:r>
              <a:rPr lang="en-US" sz="3600" b="1" i="1" dirty="0" err="1">
                <a:latin typeface="SutonnyMJ" pitchFamily="2" charset="0"/>
              </a:rPr>
              <a:t>h_v</a:t>
            </a:r>
            <a:r>
              <a:rPr lang="en-US" sz="3600" b="1" i="1" dirty="0">
                <a:latin typeface="SutonnyMJ" pitchFamily="2" charset="0"/>
              </a:rPr>
              <a:t>:</a:t>
            </a:r>
            <a:r>
              <a:rPr lang="en-US" sz="2800" b="1" dirty="0">
                <a:latin typeface="SutonnyMJ" pitchFamily="2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en-US" sz="2800" b="1" dirty="0">
                <a:latin typeface="SutonnyMJ" pitchFamily="2" charset="0"/>
              </a:rPr>
              <a:t>KZ©„</a:t>
            </a:r>
            <a:r>
              <a:rPr lang="en-US" sz="2800" b="1" dirty="0" err="1">
                <a:latin typeface="SutonnyMJ" pitchFamily="2" charset="0"/>
              </a:rPr>
              <a:t>KviK</a:t>
            </a:r>
            <a:r>
              <a:rPr lang="en-US" sz="2800" b="1" dirty="0">
                <a:latin typeface="SutonnyMJ" pitchFamily="2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en-US" sz="2800" b="1" dirty="0">
                <a:latin typeface="SutonnyMJ" pitchFamily="2" charset="0"/>
              </a:rPr>
              <a:t>Kg ©</a:t>
            </a:r>
            <a:r>
              <a:rPr lang="en-US" sz="2800" b="1" dirty="0" err="1">
                <a:latin typeface="SutonnyMJ" pitchFamily="2" charset="0"/>
              </a:rPr>
              <a:t>KviK</a:t>
            </a:r>
            <a:r>
              <a:rPr lang="en-US" sz="2800" b="1" dirty="0">
                <a:latin typeface="SutonnyMJ" pitchFamily="2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en-US" sz="2800" b="1" dirty="0" err="1">
                <a:latin typeface="SutonnyMJ" pitchFamily="2" charset="0"/>
              </a:rPr>
              <a:t>KiY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KviK</a:t>
            </a:r>
            <a:r>
              <a:rPr lang="en-US" sz="2800" b="1" dirty="0">
                <a:latin typeface="SutonnyMJ" pitchFamily="2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m¤ú</a:t>
            </a:r>
            <a:r>
              <a:rPr lang="en-US" sz="2800" b="1" dirty="0">
                <a:latin typeface="SutonnyMJ" pitchFamily="2" charset="0"/>
              </a:rPr>
              <a:t>ª`</a:t>
            </a:r>
            <a:r>
              <a:rPr lang="en-US" sz="2800" b="1" dirty="0" err="1">
                <a:latin typeface="SutonnyMJ" pitchFamily="2" charset="0"/>
              </a:rPr>
              <a:t>vb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KviK</a:t>
            </a:r>
            <a:r>
              <a:rPr lang="en-US" sz="2800" b="1" dirty="0">
                <a:latin typeface="SutonnyMJ" pitchFamily="2" charset="0"/>
              </a:rPr>
              <a:t>  </a:t>
            </a:r>
          </a:p>
          <a:p>
            <a:pPr marL="514350" indent="-514350">
              <a:buAutoNum type="arabicPeriod"/>
            </a:pPr>
            <a:r>
              <a:rPr lang="en-US" sz="2800" b="1" dirty="0" err="1">
                <a:latin typeface="SutonnyMJ" pitchFamily="2" charset="0"/>
              </a:rPr>
              <a:t>Acv`vb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KviK</a:t>
            </a:r>
            <a:r>
              <a:rPr lang="en-US" sz="2800" b="1" dirty="0">
                <a:latin typeface="SutonnyMJ" pitchFamily="2" charset="0"/>
              </a:rPr>
              <a:t>      I </a:t>
            </a:r>
          </a:p>
          <a:p>
            <a:pPr marL="514350" indent="-514350">
              <a:buAutoNum type="arabicPeriod"/>
            </a:pPr>
            <a:r>
              <a:rPr lang="en-US" sz="2800" b="1" dirty="0" err="1">
                <a:latin typeface="SutonnyMJ" pitchFamily="2" charset="0"/>
              </a:rPr>
              <a:t>AwaKiY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KviK</a:t>
            </a:r>
            <a:r>
              <a:rPr lang="en-US" sz="2800" b="1" dirty="0">
                <a:latin typeface="SutonnyMJ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62E6E9-2588-4F2A-9343-CF3BD1B4FA0B}"/>
              </a:ext>
            </a:extLst>
          </p:cNvPr>
          <p:cNvSpPr txBox="1"/>
          <p:nvPr/>
        </p:nvSpPr>
        <p:spPr>
          <a:xfrm>
            <a:off x="3004456" y="814142"/>
            <a:ext cx="3961828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SutonnyMJ" pitchFamily="2" charset="0"/>
              </a:rPr>
              <a:t>Kvi‡Ki  </a:t>
            </a:r>
            <a:r>
              <a:rPr lang="en-US" sz="3600" b="1" dirty="0" err="1">
                <a:solidFill>
                  <a:srgbClr val="0000CC"/>
                </a:solidFill>
                <a:latin typeface="SutonnyMJ" pitchFamily="2" charset="0"/>
              </a:rPr>
              <a:t>cÖKvi‡f</a:t>
            </a:r>
            <a:r>
              <a:rPr lang="en-US" sz="3600" b="1" dirty="0">
                <a:solidFill>
                  <a:srgbClr val="0000CC"/>
                </a:solidFill>
                <a:latin typeface="SutonnyMJ" pitchFamily="2" charset="0"/>
              </a:rPr>
              <a:t>` : </a:t>
            </a:r>
          </a:p>
        </p:txBody>
      </p:sp>
    </p:spTree>
    <p:extLst>
      <p:ext uri="{BB962C8B-B14F-4D97-AF65-F5344CB8AC3E}">
        <p14:creationId xmlns:p14="http://schemas.microsoft.com/office/powerpoint/2010/main" val="38476140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60838B-FBAA-4C01-A8DE-842052AFA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0C17-FD7A-4919-B695-C593D5D6068D}" type="datetime3">
              <a:rPr lang="en-US" smtClean="0"/>
              <a:t>8 April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867B57-F194-4781-8715-4D6C804F7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0419" y="249025"/>
            <a:ext cx="4836694" cy="365125"/>
          </a:xfrm>
        </p:spPr>
        <p:txBody>
          <a:bodyPr/>
          <a:lstStyle/>
          <a:p>
            <a:r>
              <a:rPr lang="as-IN"/>
              <a:t>পাঠ শিরোনাম: কারক ও বিভক্তি, সম্বন্ধ পদ ও সম্বোধন পদ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6B6C0-5B06-40B5-9BAE-2DC508E3F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2490A6-51D7-4C71-967D-4A229E5A5B2B}"/>
                  </a:ext>
                </a:extLst>
              </p:cNvPr>
              <p:cNvSpPr txBox="1"/>
              <p:nvPr/>
            </p:nvSpPr>
            <p:spPr>
              <a:xfrm>
                <a:off x="801857" y="1774024"/>
                <a:ext cx="10635176" cy="409342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00CC"/>
                    </a:solidFill>
                    <a:latin typeface="SutonnyMJ" pitchFamily="2" charset="0"/>
                  </a:rPr>
                  <a:t>‡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SutonnyMJ" pitchFamily="2" charset="0"/>
                  </a:rPr>
                  <a:t>eMg</a:t>
                </a:r>
                <a:r>
                  <a:rPr lang="en-US" sz="3600" b="1" dirty="0">
                    <a:solidFill>
                      <a:srgbClr val="0000CC"/>
                    </a:solidFill>
                    <a:latin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SutonnyMJ" pitchFamily="2" charset="0"/>
                  </a:rPr>
                  <a:t>mv‡nev</a:t>
                </a:r>
                <a:r>
                  <a:rPr lang="en-US" sz="3600" b="1" dirty="0">
                    <a:solidFill>
                      <a:srgbClr val="0000CC"/>
                    </a:solidFill>
                    <a:latin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SutonnyMJ" pitchFamily="2" charset="0"/>
                  </a:rPr>
                  <a:t>cÖwZw`b</a:t>
                </a:r>
                <a:r>
                  <a:rPr lang="en-US" sz="3600" b="1" dirty="0">
                    <a:solidFill>
                      <a:srgbClr val="0000CC"/>
                    </a:solidFill>
                    <a:latin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SutonnyMJ" pitchFamily="2" charset="0"/>
                  </a:rPr>
                  <a:t>fvuovi</a:t>
                </a:r>
                <a:r>
                  <a:rPr lang="en-US" sz="3600" b="1" dirty="0">
                    <a:solidFill>
                      <a:srgbClr val="0000CC"/>
                    </a:solidFill>
                    <a:latin typeface="SutonnyMJ" pitchFamily="2" charset="0"/>
                  </a:rPr>
                  <a:t> †_‡K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SutonnyMJ" pitchFamily="2" charset="0"/>
                  </a:rPr>
                  <a:t>Mwie</a:t>
                </a:r>
                <a:r>
                  <a:rPr lang="en-US" sz="3600" b="1" dirty="0">
                    <a:solidFill>
                      <a:srgbClr val="0000CC"/>
                    </a:solidFill>
                    <a:latin typeface="SutonnyMJ" pitchFamily="2" charset="0"/>
                  </a:rPr>
                  <a:t>‡`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SutonnyMJ" pitchFamily="2" charset="0"/>
                  </a:rPr>
                  <a:t>i</a:t>
                </a:r>
                <a:r>
                  <a:rPr lang="en-US" sz="3600" b="1" dirty="0">
                    <a:solidFill>
                      <a:srgbClr val="0000CC"/>
                    </a:solidFill>
                    <a:latin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SutonnyMJ" pitchFamily="2" charset="0"/>
                  </a:rPr>
                  <a:t>Pvj</a:t>
                </a:r>
                <a:r>
                  <a:rPr lang="en-US" sz="3600" b="1" dirty="0">
                    <a:solidFill>
                      <a:srgbClr val="0000CC"/>
                    </a:solidFill>
                    <a:latin typeface="SutonnyMJ" pitchFamily="2" charset="0"/>
                  </a:rPr>
                  <a:t> w`‡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SutonnyMJ" pitchFamily="2" charset="0"/>
                  </a:rPr>
                  <a:t>Zb</a:t>
                </a:r>
                <a:r>
                  <a:rPr lang="en-US" sz="3600" b="1" dirty="0">
                    <a:solidFill>
                      <a:srgbClr val="0000CC"/>
                    </a:solidFill>
                    <a:latin typeface="SutonnyMJ" pitchFamily="2" charset="0"/>
                  </a:rPr>
                  <a:t> |</a:t>
                </a:r>
              </a:p>
              <a:p>
                <a:r>
                  <a:rPr lang="en-US" sz="3200" b="1" dirty="0" err="1">
                    <a:latin typeface="SutonnyMJ" pitchFamily="2" charset="0"/>
                  </a:rPr>
                  <a:t>GLv‡b</a:t>
                </a:r>
                <a:r>
                  <a:rPr lang="en-US" sz="3200" b="1" dirty="0">
                    <a:latin typeface="SutonnyMJ" pitchFamily="2" charset="0"/>
                  </a:rPr>
                  <a:t> (</a:t>
                </a:r>
                <a:r>
                  <a:rPr lang="en-US" sz="3200" b="1" dirty="0" err="1">
                    <a:latin typeface="SutonnyMJ" pitchFamily="2" charset="0"/>
                  </a:rPr>
                  <a:t>ïay</a:t>
                </a:r>
                <a:r>
                  <a:rPr lang="en-US" sz="3200" b="1" dirty="0">
                    <a:latin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</a:rPr>
                  <a:t>wµqvi</a:t>
                </a:r>
                <a:r>
                  <a:rPr lang="en-US" sz="3200" b="1" dirty="0">
                    <a:latin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</a:rPr>
                  <a:t>Kv‡Q</a:t>
                </a:r>
                <a:r>
                  <a:rPr lang="en-US" sz="3200" b="1" dirty="0">
                    <a:latin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</a:rPr>
                  <a:t>cÖkœ</a:t>
                </a:r>
                <a:r>
                  <a:rPr lang="en-US" sz="3200" b="1" dirty="0">
                    <a:latin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</a:rPr>
                  <a:t>Ki‡j</a:t>
                </a:r>
                <a:r>
                  <a:rPr lang="en-US" sz="3200" b="1" dirty="0">
                    <a:latin typeface="SutonnyMJ" pitchFamily="2" charset="0"/>
                  </a:rPr>
                  <a:t> †h </a:t>
                </a:r>
                <a:r>
                  <a:rPr lang="en-US" sz="3200" b="1" dirty="0" err="1">
                    <a:latin typeface="SutonnyMJ" pitchFamily="2" charset="0"/>
                  </a:rPr>
                  <a:t>DËi</a:t>
                </a:r>
                <a:r>
                  <a:rPr lang="en-US" sz="3200" b="1" dirty="0">
                    <a:latin typeface="SutonnyMJ" pitchFamily="2" charset="0"/>
                  </a:rPr>
                  <a:t>¸‡</a:t>
                </a:r>
                <a:r>
                  <a:rPr lang="en-US" sz="3200" b="1" dirty="0" err="1">
                    <a:latin typeface="SutonnyMJ" pitchFamily="2" charset="0"/>
                  </a:rPr>
                  <a:t>jv</a:t>
                </a:r>
                <a:r>
                  <a:rPr lang="en-US" sz="3200" b="1" dirty="0">
                    <a:latin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</a:rPr>
                  <a:t>cvIqv</a:t>
                </a:r>
                <a:r>
                  <a:rPr lang="en-US" sz="3200" b="1" dirty="0">
                    <a:latin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</a:rPr>
                  <a:t>hvq</a:t>
                </a:r>
                <a:r>
                  <a:rPr lang="en-US" sz="3200" b="1" dirty="0">
                    <a:latin typeface="SutonnyMJ" pitchFamily="2" charset="0"/>
                  </a:rPr>
                  <a:t>:)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b="1" dirty="0">
                    <a:latin typeface="SutonnyMJ" pitchFamily="2" charset="0"/>
                  </a:rPr>
                  <a:t>†K w`‡</a:t>
                </a:r>
                <a:r>
                  <a:rPr lang="en-US" sz="3200" b="1" dirty="0" err="1">
                    <a:latin typeface="SutonnyMJ" pitchFamily="2" charset="0"/>
                  </a:rPr>
                  <a:t>Zb</a:t>
                </a:r>
                <a:r>
                  <a:rPr lang="en-US" sz="3200" b="1" dirty="0">
                    <a:latin typeface="SutonnyMJ" pitchFamily="2" charset="0"/>
                  </a:rPr>
                  <a:t> -             </a:t>
                </a:r>
                <a:r>
                  <a:rPr lang="en-US" sz="3200" b="1" dirty="0">
                    <a:solidFill>
                      <a:srgbClr val="0000CC"/>
                    </a:solidFill>
                    <a:latin typeface="SutonnyMJ" pitchFamily="2" charset="0"/>
                  </a:rPr>
                  <a:t>†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SutonnyMJ" pitchFamily="2" charset="0"/>
                  </a:rPr>
                  <a:t>eMg</a:t>
                </a:r>
                <a:r>
                  <a:rPr lang="en-US" sz="3200" b="1" dirty="0">
                    <a:solidFill>
                      <a:srgbClr val="0000CC"/>
                    </a:solidFill>
                    <a:latin typeface="SutonnyMJ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SutonnyMJ" pitchFamily="2" charset="0"/>
                  </a:rPr>
                  <a:t>mv‡nev</a:t>
                </a:r>
                <a:r>
                  <a:rPr lang="en-US" sz="3200" b="1" dirty="0">
                    <a:solidFill>
                      <a:srgbClr val="0000CC"/>
                    </a:solidFill>
                    <a:latin typeface="SutonnyMJ" pitchFamily="2" charset="0"/>
                  </a:rPr>
                  <a:t> </a:t>
                </a:r>
                <a:r>
                  <a:rPr lang="en-US" sz="3200" b="1" dirty="0">
                    <a:solidFill>
                      <a:srgbClr val="9900CC"/>
                    </a:solidFill>
                    <a:latin typeface="SutonnyMJ" pitchFamily="2" charset="0"/>
                  </a:rPr>
                  <a:t>( </a:t>
                </a:r>
                <a:r>
                  <a:rPr lang="en-US" sz="3200" b="1" dirty="0" err="1">
                    <a:solidFill>
                      <a:srgbClr val="9900CC"/>
                    </a:solidFill>
                    <a:latin typeface="SutonnyMJ" pitchFamily="2" charset="0"/>
                  </a:rPr>
                  <a:t>KZ©v</a:t>
                </a:r>
                <a:r>
                  <a:rPr lang="en-US" sz="3200" b="1" dirty="0">
                    <a:solidFill>
                      <a:srgbClr val="9900CC"/>
                    </a:solidFill>
                    <a:latin typeface="SutonnyMJ" pitchFamily="2" charset="0"/>
                  </a:rPr>
                  <a:t> </a:t>
                </a:r>
                <a:r>
                  <a:rPr lang="en-US" sz="3200" b="1" dirty="0">
                    <a:latin typeface="SutonnyMJ" pitchFamily="2" charset="0"/>
                  </a:rPr>
                  <a:t>)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b="1" dirty="0">
                    <a:latin typeface="SutonnyMJ" pitchFamily="2" charset="0"/>
                  </a:rPr>
                  <a:t>Kx  w`‡</a:t>
                </a:r>
                <a:r>
                  <a:rPr lang="en-US" sz="3200" b="1" dirty="0" err="1">
                    <a:latin typeface="SutonnyMJ" pitchFamily="2" charset="0"/>
                  </a:rPr>
                  <a:t>Zb</a:t>
                </a:r>
                <a:r>
                  <a:rPr lang="en-US" sz="3200" b="1" dirty="0">
                    <a:latin typeface="SutonnyMJ" pitchFamily="2" charset="0"/>
                  </a:rPr>
                  <a:t> -           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SutonnyMJ" pitchFamily="2" charset="0"/>
                  </a:rPr>
                  <a:t>Pvj</a:t>
                </a:r>
                <a:r>
                  <a:rPr lang="en-US" sz="3200" b="1" dirty="0">
                    <a:solidFill>
                      <a:srgbClr val="0000CC"/>
                    </a:solidFill>
                    <a:latin typeface="SutonnyMJ" pitchFamily="2" charset="0"/>
                  </a:rPr>
                  <a:t>  </a:t>
                </a:r>
                <a:r>
                  <a:rPr lang="en-US" sz="3200" b="1" dirty="0">
                    <a:solidFill>
                      <a:srgbClr val="9900CC"/>
                    </a:solidFill>
                    <a:latin typeface="SutonnyMJ" pitchFamily="2" charset="0"/>
                  </a:rPr>
                  <a:t>(Kg© 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b="1" dirty="0" err="1">
                    <a:latin typeface="SutonnyMJ" pitchFamily="2" charset="0"/>
                  </a:rPr>
                  <a:t>Kx‡mi</a:t>
                </a:r>
                <a:r>
                  <a:rPr lang="en-US" sz="3200" b="1" dirty="0">
                    <a:latin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</a:rPr>
                  <a:t>Øviv</a:t>
                </a:r>
                <a:r>
                  <a:rPr lang="en-US" sz="3200" b="1" dirty="0">
                    <a:latin typeface="SutonnyMJ" pitchFamily="2" charset="0"/>
                  </a:rPr>
                  <a:t> -           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SutonnyMJ" pitchFamily="2" charset="0"/>
                  </a:rPr>
                  <a:t>wbR</a:t>
                </a:r>
                <a:r>
                  <a:rPr lang="en-US" sz="3200" b="1" dirty="0">
                    <a:solidFill>
                      <a:srgbClr val="0000CC"/>
                    </a:solidFill>
                    <a:latin typeface="SutonnyMJ" pitchFamily="2" charset="0"/>
                  </a:rPr>
                  <a:t> n‡¯Í  </a:t>
                </a:r>
                <a:r>
                  <a:rPr lang="en-US" sz="3200" b="1" dirty="0">
                    <a:solidFill>
                      <a:srgbClr val="9900CC"/>
                    </a:solidFill>
                    <a:latin typeface="SutonnyMJ" pitchFamily="2" charset="0"/>
                  </a:rPr>
                  <a:t>(</a:t>
                </a:r>
                <a:r>
                  <a:rPr lang="en-US" sz="3200" b="1" dirty="0" err="1">
                    <a:solidFill>
                      <a:srgbClr val="9900CC"/>
                    </a:solidFill>
                    <a:latin typeface="SutonnyMJ" pitchFamily="2" charset="0"/>
                  </a:rPr>
                  <a:t>KiY</a:t>
                </a:r>
                <a:r>
                  <a:rPr lang="en-US" sz="3200" b="1" dirty="0">
                    <a:solidFill>
                      <a:srgbClr val="9900CC"/>
                    </a:solidFill>
                    <a:latin typeface="SutonnyMJ" pitchFamily="2" charset="0"/>
                  </a:rPr>
                  <a:t> )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b="1" dirty="0" err="1">
                    <a:latin typeface="SutonnyMJ" pitchFamily="2" charset="0"/>
                  </a:rPr>
                  <a:t>Kv‡K</a:t>
                </a:r>
                <a:r>
                  <a:rPr lang="en-US" sz="3200" b="1" dirty="0">
                    <a:latin typeface="SutonnyMJ" pitchFamily="2" charset="0"/>
                  </a:rPr>
                  <a:t> w`‡</a:t>
                </a:r>
                <a:r>
                  <a:rPr lang="en-US" sz="3200" b="1" dirty="0" err="1">
                    <a:latin typeface="SutonnyMJ" pitchFamily="2" charset="0"/>
                  </a:rPr>
                  <a:t>Zb</a:t>
                </a:r>
                <a:r>
                  <a:rPr lang="en-US" sz="3200" b="1" dirty="0">
                    <a:latin typeface="SutonnyMJ" pitchFamily="2" charset="0"/>
                  </a:rPr>
                  <a:t> -         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SutonnyMJ" pitchFamily="2" charset="0"/>
                  </a:rPr>
                  <a:t>Mwie</a:t>
                </a:r>
                <a:r>
                  <a:rPr lang="en-US" sz="3200" b="1" dirty="0">
                    <a:solidFill>
                      <a:srgbClr val="0000CC"/>
                    </a:solidFill>
                    <a:latin typeface="SutonnyMJ" pitchFamily="2" charset="0"/>
                  </a:rPr>
                  <a:t>‡`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SutonnyMJ" pitchFamily="2" charset="0"/>
                  </a:rPr>
                  <a:t>i</a:t>
                </a:r>
                <a:r>
                  <a:rPr lang="en-US" sz="3200" b="1" dirty="0">
                    <a:solidFill>
                      <a:srgbClr val="0000CC"/>
                    </a:solidFill>
                    <a:latin typeface="SutonnyMJ" pitchFamily="2" charset="0"/>
                  </a:rPr>
                  <a:t> </a:t>
                </a:r>
                <a:r>
                  <a:rPr lang="en-US" sz="3200" b="1" dirty="0">
                    <a:solidFill>
                      <a:srgbClr val="9900CC"/>
                    </a:solidFill>
                    <a:latin typeface="SutonnyMJ" pitchFamily="2" charset="0"/>
                  </a:rPr>
                  <a:t>( </a:t>
                </a:r>
                <a:r>
                  <a:rPr lang="en-US" sz="3200" b="1" dirty="0" err="1">
                    <a:solidFill>
                      <a:srgbClr val="9900CC"/>
                    </a:solidFill>
                    <a:latin typeface="SutonnyMJ" pitchFamily="2" charset="0"/>
                  </a:rPr>
                  <a:t>m¤ú</a:t>
                </a:r>
                <a:r>
                  <a:rPr lang="en-US" sz="3200" b="1" dirty="0">
                    <a:solidFill>
                      <a:srgbClr val="9900CC"/>
                    </a:solidFill>
                    <a:latin typeface="SutonnyMJ" pitchFamily="2" charset="0"/>
                  </a:rPr>
                  <a:t>ª`</a:t>
                </a:r>
                <a:r>
                  <a:rPr lang="en-US" sz="3200" b="1" dirty="0" err="1">
                    <a:solidFill>
                      <a:srgbClr val="9900CC"/>
                    </a:solidFill>
                    <a:latin typeface="SutonnyMJ" pitchFamily="2" charset="0"/>
                  </a:rPr>
                  <a:t>vb</a:t>
                </a:r>
                <a:r>
                  <a:rPr lang="en-US" sz="3200" b="1" dirty="0">
                    <a:solidFill>
                      <a:srgbClr val="9900CC"/>
                    </a:solidFill>
                    <a:latin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3200" b="1" dirty="0">
                  <a:solidFill>
                    <a:srgbClr val="0000CC"/>
                  </a:solidFill>
                  <a:latin typeface="SutonnyMJ" pitchFamily="2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b="1" dirty="0">
                    <a:latin typeface="SutonnyMJ" pitchFamily="2" charset="0"/>
                  </a:rPr>
                  <a:t>†</a:t>
                </a:r>
                <a:r>
                  <a:rPr lang="en-US" sz="3200" b="1" dirty="0" err="1">
                    <a:latin typeface="SutonnyMJ" pitchFamily="2" charset="0"/>
                  </a:rPr>
                  <a:t>Kv_v</a:t>
                </a:r>
                <a:r>
                  <a:rPr lang="en-US" sz="3200" b="1" dirty="0">
                    <a:latin typeface="SutonnyMJ" pitchFamily="2" charset="0"/>
                  </a:rPr>
                  <a:t> †_‡K -           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SutonnyMJ" pitchFamily="2" charset="0"/>
                  </a:rPr>
                  <a:t>fvuovi</a:t>
                </a:r>
                <a:r>
                  <a:rPr lang="en-US" sz="3200" b="1" dirty="0">
                    <a:solidFill>
                      <a:srgbClr val="0000CC"/>
                    </a:solidFill>
                    <a:latin typeface="SutonnyMJ" pitchFamily="2" charset="0"/>
                  </a:rPr>
                  <a:t> †_‡K </a:t>
                </a:r>
                <a:r>
                  <a:rPr lang="en-US" sz="3200" b="1" dirty="0">
                    <a:solidFill>
                      <a:srgbClr val="9900CC"/>
                    </a:solidFill>
                    <a:latin typeface="SutonnyMJ" pitchFamily="2" charset="0"/>
                  </a:rPr>
                  <a:t>( </a:t>
                </a:r>
                <a:r>
                  <a:rPr lang="en-US" sz="3200" b="1" dirty="0" err="1">
                    <a:solidFill>
                      <a:srgbClr val="9900CC"/>
                    </a:solidFill>
                    <a:latin typeface="SutonnyMJ" pitchFamily="2" charset="0"/>
                  </a:rPr>
                  <a:t>Acv`vb</a:t>
                </a:r>
                <a:r>
                  <a:rPr lang="en-US" sz="3200" b="1" dirty="0">
                    <a:solidFill>
                      <a:srgbClr val="9900CC"/>
                    </a:solidFill>
                    <a:latin typeface="SutonnyMJ" pitchFamily="2" charset="0"/>
                  </a:rPr>
                  <a:t> )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b="1" dirty="0" err="1">
                    <a:latin typeface="SutonnyMJ" pitchFamily="2" charset="0"/>
                  </a:rPr>
                  <a:t>KLb</a:t>
                </a:r>
                <a:r>
                  <a:rPr lang="en-US" sz="3200" b="1" dirty="0">
                    <a:latin typeface="SutonnyMJ" pitchFamily="2" charset="0"/>
                  </a:rPr>
                  <a:t> -                  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SutonnyMJ" pitchFamily="2" charset="0"/>
                  </a:rPr>
                  <a:t>cÖwZw`b</a:t>
                </a:r>
                <a:r>
                  <a:rPr lang="en-US" sz="3200" b="1" dirty="0">
                    <a:solidFill>
                      <a:srgbClr val="0000CC"/>
                    </a:solidFill>
                    <a:latin typeface="SutonnyMJ" pitchFamily="2" charset="0"/>
                  </a:rPr>
                  <a:t>  </a:t>
                </a:r>
                <a:r>
                  <a:rPr lang="en-US" sz="3200" b="1" dirty="0">
                    <a:solidFill>
                      <a:srgbClr val="9900CC"/>
                    </a:solidFill>
                    <a:latin typeface="SutonnyMJ" pitchFamily="2" charset="0"/>
                  </a:rPr>
                  <a:t>(</a:t>
                </a:r>
                <a:r>
                  <a:rPr lang="en-US" sz="3200" b="1" dirty="0" err="1">
                    <a:solidFill>
                      <a:srgbClr val="9900CC"/>
                    </a:solidFill>
                    <a:latin typeface="SutonnyMJ" pitchFamily="2" charset="0"/>
                  </a:rPr>
                  <a:t>AwaKiY</a:t>
                </a:r>
                <a:r>
                  <a:rPr lang="en-US" sz="3200" b="1" dirty="0">
                    <a:solidFill>
                      <a:srgbClr val="9900CC"/>
                    </a:solidFill>
                    <a:latin typeface="SutonnyMJ" pitchFamily="2" charset="0"/>
                  </a:rPr>
                  <a:t> ) 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2490A6-51D7-4C71-967D-4A229E5A5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857" y="1774024"/>
                <a:ext cx="10635176" cy="40934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BC7C3E5-92AE-416D-9782-C1059812E229}"/>
              </a:ext>
            </a:extLst>
          </p:cNvPr>
          <p:cNvSpPr/>
          <p:nvPr/>
        </p:nvSpPr>
        <p:spPr>
          <a:xfrm>
            <a:off x="3669627" y="990548"/>
            <a:ext cx="5462336" cy="565761"/>
          </a:xfrm>
          <a:prstGeom prst="roundRect">
            <a:avLst>
              <a:gd name="adj" fmla="val 50000"/>
            </a:avLst>
          </a:prstGeom>
          <a:solidFill>
            <a:srgbClr val="2312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SutonnyMJ" pitchFamily="2" charset="0"/>
              </a:rPr>
              <a:t>GKwU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ev‡K</a:t>
            </a:r>
            <a:r>
              <a:rPr lang="en-US" sz="3200" b="1" dirty="0">
                <a:latin typeface="SutonnyMJ" pitchFamily="2" charset="0"/>
              </a:rPr>
              <a:t>¨ </a:t>
            </a:r>
            <a:r>
              <a:rPr lang="en-US" sz="3200" b="1" dirty="0" err="1">
                <a:latin typeface="SutonnyMJ" pitchFamily="2" charset="0"/>
              </a:rPr>
              <a:t>QqwU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Kvi‡Ki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D`vniY</a:t>
            </a:r>
            <a:r>
              <a:rPr lang="en-US" sz="3200" b="1" dirty="0">
                <a:latin typeface="SutonnyMJ" pitchFamily="2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823426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797948-EEFA-4A3C-82A1-56E0080E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75C9-D0B3-48EB-89CB-7A37B880282A}" type="datetime3">
              <a:rPr lang="en-US" smtClean="0"/>
              <a:t>8 April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4FBF94-067B-4C41-A52B-1D2CDAC07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5934" y="242915"/>
            <a:ext cx="4415246" cy="365125"/>
          </a:xfrm>
        </p:spPr>
        <p:txBody>
          <a:bodyPr/>
          <a:lstStyle/>
          <a:p>
            <a:r>
              <a:rPr lang="as-IN"/>
              <a:t>পাঠ শিরোনাম: কারক ও বিভক্তি, সম্বন্ধ পদ ও সম্বোধন পদ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10A3A-5B48-4F75-8B8C-2347FEC67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E912979-AB10-4D77-BA0C-8B886B6805C9}"/>
              </a:ext>
            </a:extLst>
          </p:cNvPr>
          <p:cNvSpPr/>
          <p:nvPr/>
        </p:nvSpPr>
        <p:spPr>
          <a:xfrm>
            <a:off x="769107" y="800552"/>
            <a:ext cx="2309949" cy="459038"/>
          </a:xfrm>
          <a:prstGeom prst="roundRect">
            <a:avLst>
              <a:gd name="adj" fmla="val 50000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SutonnyMJ" pitchFamily="2" charset="0"/>
              </a:rPr>
              <a:t>কর্তৃ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কারক</a:t>
            </a:r>
            <a:endParaRPr lang="en-US" sz="2400" b="1" dirty="0">
              <a:latin typeface="SutonnyMJ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594887-5685-47A0-B688-BD979A66AB54}"/>
              </a:ext>
            </a:extLst>
          </p:cNvPr>
          <p:cNvSpPr txBox="1"/>
          <p:nvPr/>
        </p:nvSpPr>
        <p:spPr>
          <a:xfrm>
            <a:off x="3308689" y="753762"/>
            <a:ext cx="807810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msÁv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: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evK¨w</a:t>
            </a:r>
            <a:r>
              <a:rPr lang="en-US" sz="2400" b="1" dirty="0">
                <a:latin typeface="SutonnyMJ" pitchFamily="2" charset="0"/>
              </a:rPr>
              <a:t>¯’Z ‡h </a:t>
            </a:r>
            <a:r>
              <a:rPr lang="en-US" sz="2400" b="1" dirty="0" err="1">
                <a:latin typeface="SutonnyMJ" pitchFamily="2" charset="0"/>
              </a:rPr>
              <a:t>we‡kl</a:t>
            </a:r>
            <a:r>
              <a:rPr lang="en-US" sz="2400" b="1" dirty="0">
                <a:latin typeface="SutonnyMJ" pitchFamily="2" charset="0"/>
              </a:rPr>
              <a:t>¨ </a:t>
            </a:r>
            <a:r>
              <a:rPr lang="en-US" sz="2400" b="1" dirty="0" err="1">
                <a:latin typeface="SutonnyMJ" pitchFamily="2" charset="0"/>
              </a:rPr>
              <a:t>ev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me©bvg</a:t>
            </a:r>
            <a:r>
              <a:rPr lang="en-US" sz="2400" b="1" dirty="0">
                <a:latin typeface="SutonnyMJ" pitchFamily="2" charset="0"/>
              </a:rPr>
              <a:t> c` </a:t>
            </a:r>
            <a:r>
              <a:rPr lang="en-US" sz="2400" b="1" dirty="0" err="1">
                <a:latin typeface="SutonnyMJ" pitchFamily="2" charset="0"/>
              </a:rPr>
              <a:t>wµqv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m¤úbœ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K‡i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Zv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KZ©v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ev</a:t>
            </a:r>
            <a:r>
              <a:rPr lang="en-US" sz="2400" b="1" dirty="0">
                <a:latin typeface="SutonnyMJ" pitchFamily="2" charset="0"/>
              </a:rPr>
              <a:t> KZ©„</a:t>
            </a:r>
            <a:r>
              <a:rPr lang="en-US" sz="2400" b="1" dirty="0" err="1">
                <a:latin typeface="SutonnyMJ" pitchFamily="2" charset="0"/>
              </a:rPr>
              <a:t>KviK</a:t>
            </a:r>
            <a:r>
              <a:rPr lang="en-US" sz="2400" b="1" dirty="0">
                <a:latin typeface="SutonnyMJ" pitchFamily="2" charset="0"/>
              </a:rPr>
              <a:t>|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B739FC-5082-4CC3-8214-3E16EC124992}"/>
              </a:ext>
            </a:extLst>
          </p:cNvPr>
          <p:cNvSpPr txBox="1"/>
          <p:nvPr/>
        </p:nvSpPr>
        <p:spPr>
          <a:xfrm>
            <a:off x="1961147" y="1471636"/>
            <a:ext cx="900562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utonnyMJ" pitchFamily="2" charset="0"/>
              </a:rPr>
              <a:t>`ª</a:t>
            </a:r>
            <a:r>
              <a:rPr lang="en-US" sz="2400" b="1" dirty="0" err="1">
                <a:latin typeface="SutonnyMJ" pitchFamily="2" charset="0"/>
              </a:rPr>
              <a:t>óe</a:t>
            </a:r>
            <a:r>
              <a:rPr lang="en-US" sz="2400" b="1" dirty="0">
                <a:latin typeface="SutonnyMJ" pitchFamily="2" charset="0"/>
              </a:rPr>
              <a:t>¨- </a:t>
            </a:r>
            <a:r>
              <a:rPr lang="en-US" sz="2400" b="1" dirty="0" err="1">
                <a:latin typeface="SutonnyMJ" pitchFamily="2" charset="0"/>
              </a:rPr>
              <a:t>wµqv‡K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</a:rPr>
              <a:t>†K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</a:rPr>
              <a:t>Kviv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Øviv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cÖkœ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Ki‡j</a:t>
            </a:r>
            <a:r>
              <a:rPr lang="en-US" sz="2400" b="1" dirty="0">
                <a:latin typeface="SutonnyMJ" pitchFamily="2" charset="0"/>
              </a:rPr>
              <a:t> †h </a:t>
            </a:r>
            <a:r>
              <a:rPr lang="en-US" sz="2400" b="1" dirty="0" err="1">
                <a:latin typeface="SutonnyMJ" pitchFamily="2" charset="0"/>
              </a:rPr>
              <a:t>DËi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cvIqv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hvq</a:t>
            </a:r>
            <a:r>
              <a:rPr lang="en-US" sz="2400" b="1" dirty="0">
                <a:latin typeface="SutonnyMJ" pitchFamily="2" charset="0"/>
              </a:rPr>
              <a:t>, </a:t>
            </a:r>
            <a:r>
              <a:rPr lang="en-US" sz="2400" b="1" dirty="0" err="1">
                <a:latin typeface="SutonnyMJ" pitchFamily="2" charset="0"/>
              </a:rPr>
              <a:t>Zv</a:t>
            </a:r>
            <a:r>
              <a:rPr lang="en-US" sz="2400" b="1" dirty="0">
                <a:latin typeface="SutonnyMJ" pitchFamily="2" charset="0"/>
              </a:rPr>
              <a:t>-B KZ©„</a:t>
            </a:r>
            <a:r>
              <a:rPr lang="en-US" sz="2400" b="1" dirty="0" err="1">
                <a:latin typeface="SutonnyMJ" pitchFamily="2" charset="0"/>
              </a:rPr>
              <a:t>KviK</a:t>
            </a:r>
            <a:r>
              <a:rPr lang="en-US" sz="2400" b="1" dirty="0">
                <a:latin typeface="SutonnyMJ" pitchFamily="2" charset="0"/>
              </a:rPr>
              <a:t>|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EC6EA7-EAC7-4818-A4E6-40ED0A59F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07" y="2066400"/>
            <a:ext cx="2963192" cy="222239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7EA948-4EF5-4C23-8903-1C5ACCFEB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54" y="3954670"/>
            <a:ext cx="3049504" cy="228712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AEC9485-7651-448C-8724-FA3DDCDDCB60}"/>
              </a:ext>
            </a:extLst>
          </p:cNvPr>
          <p:cNvSpPr txBox="1"/>
          <p:nvPr/>
        </p:nvSpPr>
        <p:spPr>
          <a:xfrm>
            <a:off x="3964306" y="3195569"/>
            <a:ext cx="1937090" cy="461665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গরু</a:t>
            </a:r>
            <a:r>
              <a:rPr lang="en-US" sz="2400" b="1" dirty="0">
                <a:solidFill>
                  <a:srgbClr val="660066"/>
                </a:solidFill>
              </a:rPr>
              <a:t> </a:t>
            </a:r>
            <a:r>
              <a:rPr lang="en-US" sz="2400" b="1" dirty="0" err="1">
                <a:solidFill>
                  <a:srgbClr val="660066"/>
                </a:solidFill>
              </a:rPr>
              <a:t>ঘাস</a:t>
            </a:r>
            <a:r>
              <a:rPr lang="en-US" sz="2400" b="1" dirty="0">
                <a:solidFill>
                  <a:srgbClr val="660066"/>
                </a:solidFill>
              </a:rPr>
              <a:t> </a:t>
            </a:r>
            <a:r>
              <a:rPr lang="en-US" sz="2400" b="1" dirty="0" err="1">
                <a:solidFill>
                  <a:srgbClr val="660066"/>
                </a:solidFill>
              </a:rPr>
              <a:t>খায়</a:t>
            </a:r>
            <a:r>
              <a:rPr lang="en-US" sz="2400" b="1" dirty="0">
                <a:solidFill>
                  <a:srgbClr val="660066"/>
                </a:solidFill>
              </a:rPr>
              <a:t>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ACC3B1-04A8-48D0-921A-EEC433BC3C8F}"/>
              </a:ext>
            </a:extLst>
          </p:cNvPr>
          <p:cNvSpPr txBox="1"/>
          <p:nvPr/>
        </p:nvSpPr>
        <p:spPr>
          <a:xfrm>
            <a:off x="7407436" y="5422231"/>
            <a:ext cx="2049385" cy="461665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মাঝি</a:t>
            </a:r>
            <a:r>
              <a:rPr lang="en-US" sz="2400" b="1" dirty="0">
                <a:solidFill>
                  <a:srgbClr val="660066"/>
                </a:solidFill>
              </a:rPr>
              <a:t> </a:t>
            </a:r>
            <a:r>
              <a:rPr lang="en-US" sz="2400" b="1" dirty="0" err="1">
                <a:solidFill>
                  <a:srgbClr val="660066"/>
                </a:solidFill>
              </a:rPr>
              <a:t>নৌকা</a:t>
            </a:r>
            <a:r>
              <a:rPr lang="en-US" sz="2400" b="1" dirty="0">
                <a:solidFill>
                  <a:srgbClr val="660066"/>
                </a:solidFill>
              </a:rPr>
              <a:t> </a:t>
            </a:r>
            <a:r>
              <a:rPr lang="en-US" sz="2400" b="1" dirty="0" err="1">
                <a:solidFill>
                  <a:srgbClr val="660066"/>
                </a:solidFill>
              </a:rPr>
              <a:t>বায়</a:t>
            </a:r>
            <a:r>
              <a:rPr lang="en-US" sz="2400" b="1" dirty="0">
                <a:solidFill>
                  <a:srgbClr val="660066"/>
                </a:solidFill>
              </a:rPr>
              <a:t>।</a:t>
            </a: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F52593ED-FE73-49CF-948C-791B1F031CC5}"/>
              </a:ext>
            </a:extLst>
          </p:cNvPr>
          <p:cNvSpPr/>
          <p:nvPr/>
        </p:nvSpPr>
        <p:spPr>
          <a:xfrm>
            <a:off x="7771713" y="4732931"/>
            <a:ext cx="1625501" cy="487063"/>
          </a:xfrm>
          <a:prstGeom prst="wedgeEllipseCallout">
            <a:avLst>
              <a:gd name="adj1" fmla="val -49622"/>
              <a:gd name="adj2" fmla="val 76561"/>
            </a:avLst>
          </a:prstGeom>
          <a:solidFill>
            <a:srgbClr val="0000CC"/>
          </a:solidFill>
          <a:ln w="190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০ </a:t>
            </a:r>
            <a:r>
              <a:rPr lang="en-US" sz="2000" b="1" dirty="0" err="1"/>
              <a:t>বিভক্তি</a:t>
            </a:r>
            <a:endParaRPr lang="en-US" sz="2000" b="1" dirty="0"/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DA568F86-F940-47BF-9943-CAEA2CA8284C}"/>
              </a:ext>
            </a:extLst>
          </p:cNvPr>
          <p:cNvSpPr/>
          <p:nvPr/>
        </p:nvSpPr>
        <p:spPr>
          <a:xfrm>
            <a:off x="4318781" y="2536033"/>
            <a:ext cx="1488826" cy="487063"/>
          </a:xfrm>
          <a:prstGeom prst="wedgeEllipseCallout">
            <a:avLst>
              <a:gd name="adj1" fmla="val -45842"/>
              <a:gd name="adj2" fmla="val 82338"/>
            </a:avLst>
          </a:prstGeom>
          <a:solidFill>
            <a:srgbClr val="0000CC"/>
          </a:solidFill>
          <a:ln w="190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০ </a:t>
            </a:r>
            <a:r>
              <a:rPr lang="en-US" sz="2000" b="1" dirty="0" err="1"/>
              <a:t>বিভক্তি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8783455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61C045-754B-496F-B4F1-64DE118D2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75C9-D0B3-48EB-89CB-7A37B880282A}" type="datetime3">
              <a:rPr lang="en-US" smtClean="0"/>
              <a:t>8 April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5D36D3-49CD-4513-BED0-D66FB5507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পাঠ শিরোনাম: কারক ও বিভক্তি, সম্বন্ধ পদ ও সম্বোধন পদ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B4A15-B317-4DBA-8744-D5CD69FBC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439A7F6-D2E7-4A96-9EAD-78D423A3F762}"/>
              </a:ext>
            </a:extLst>
          </p:cNvPr>
          <p:cNvSpPr/>
          <p:nvPr/>
        </p:nvSpPr>
        <p:spPr>
          <a:xfrm>
            <a:off x="769107" y="752418"/>
            <a:ext cx="2309949" cy="459038"/>
          </a:xfrm>
          <a:prstGeom prst="roundRect">
            <a:avLst>
              <a:gd name="adj" fmla="val 50000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SutonnyMJ" pitchFamily="2" charset="0"/>
              </a:rPr>
              <a:t>কর্ম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কারক</a:t>
            </a:r>
            <a:endParaRPr lang="en-US" sz="2400" b="1" dirty="0">
              <a:latin typeface="SutonnyMJ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944F03-15A1-485E-AA78-147B8216DF74}"/>
              </a:ext>
            </a:extLst>
          </p:cNvPr>
          <p:cNvSpPr txBox="1"/>
          <p:nvPr/>
        </p:nvSpPr>
        <p:spPr>
          <a:xfrm>
            <a:off x="3344786" y="693602"/>
            <a:ext cx="762198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msÁv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: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hv‡K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AvkÖq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K‡i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KZ©v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wµqv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m¤úv`b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K‡i</a:t>
            </a:r>
            <a:r>
              <a:rPr lang="en-US" sz="2400" b="1" dirty="0">
                <a:latin typeface="SutonnyMJ" pitchFamily="2" charset="0"/>
              </a:rPr>
              <a:t>, </a:t>
            </a:r>
            <a:r>
              <a:rPr lang="en-US" sz="2400" b="1" dirty="0" err="1">
                <a:latin typeface="SutonnyMJ" pitchFamily="2" charset="0"/>
              </a:rPr>
              <a:t>Zv‡K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Kg©KviK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e‡j</a:t>
            </a:r>
            <a:r>
              <a:rPr lang="en-US" sz="2400" b="1" dirty="0">
                <a:latin typeface="SutonnyMJ" pitchFamily="2" charset="0"/>
              </a:rPr>
              <a:t>|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F1E1E1-C661-4E38-9E95-6F2B56BC8BE1}"/>
              </a:ext>
            </a:extLst>
          </p:cNvPr>
          <p:cNvSpPr txBox="1"/>
          <p:nvPr/>
        </p:nvSpPr>
        <p:spPr>
          <a:xfrm>
            <a:off x="1961147" y="1339288"/>
            <a:ext cx="900562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utonnyMJ" pitchFamily="2" charset="0"/>
              </a:rPr>
              <a:t>`ª</a:t>
            </a:r>
            <a:r>
              <a:rPr lang="en-US" sz="2400" b="1" dirty="0" err="1">
                <a:latin typeface="SutonnyMJ" pitchFamily="2" charset="0"/>
              </a:rPr>
              <a:t>óe</a:t>
            </a:r>
            <a:r>
              <a:rPr lang="en-US" sz="2400" b="1" dirty="0">
                <a:latin typeface="SutonnyMJ" pitchFamily="2" charset="0"/>
              </a:rPr>
              <a:t>¨- </a:t>
            </a:r>
            <a:r>
              <a:rPr lang="en-US" sz="2400" b="1" dirty="0" err="1">
                <a:latin typeface="SutonnyMJ" pitchFamily="2" charset="0"/>
              </a:rPr>
              <a:t>wµqv‡K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</a:rPr>
              <a:t>Kx </a:t>
            </a:r>
            <a:r>
              <a:rPr lang="en-US" sz="2400" b="1" dirty="0" err="1">
                <a:latin typeface="SutonnyMJ" pitchFamily="2" charset="0"/>
              </a:rPr>
              <a:t>ev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</a:rPr>
              <a:t>Kv‡K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Øviv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cÖkœ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Ki‡j</a:t>
            </a:r>
            <a:r>
              <a:rPr lang="en-US" sz="2400" b="1" dirty="0">
                <a:latin typeface="SutonnyMJ" pitchFamily="2" charset="0"/>
              </a:rPr>
              <a:t> †h </a:t>
            </a:r>
            <a:r>
              <a:rPr lang="en-US" sz="2400" b="1" dirty="0" err="1">
                <a:latin typeface="SutonnyMJ" pitchFamily="2" charset="0"/>
              </a:rPr>
              <a:t>DËi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cvIqv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hvq</a:t>
            </a:r>
            <a:r>
              <a:rPr lang="en-US" sz="2400" b="1" dirty="0">
                <a:latin typeface="SutonnyMJ" pitchFamily="2" charset="0"/>
              </a:rPr>
              <a:t>, </a:t>
            </a:r>
            <a:r>
              <a:rPr lang="en-US" sz="2400" b="1" dirty="0" err="1">
                <a:latin typeface="SutonnyMJ" pitchFamily="2" charset="0"/>
              </a:rPr>
              <a:t>Zv</a:t>
            </a:r>
            <a:r>
              <a:rPr lang="en-US" sz="2400" b="1" dirty="0">
                <a:latin typeface="SutonnyMJ" pitchFamily="2" charset="0"/>
              </a:rPr>
              <a:t>-B </a:t>
            </a:r>
            <a:r>
              <a:rPr lang="en-US" sz="2400" b="1" dirty="0" err="1">
                <a:latin typeface="SutonnyMJ" pitchFamily="2" charset="0"/>
              </a:rPr>
              <a:t>Kg©KviK</a:t>
            </a:r>
            <a:r>
              <a:rPr lang="en-US" sz="2400" b="1" dirty="0">
                <a:latin typeface="SutonnyMJ" pitchFamily="2" charset="0"/>
              </a:rPr>
              <a:t>|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D6359D-922F-4163-9911-1ED5CC53AF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7"/>
          <a:stretch/>
        </p:blipFill>
        <p:spPr>
          <a:xfrm>
            <a:off x="384032" y="1901643"/>
            <a:ext cx="2695024" cy="225282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3A3772-9EA2-4AEE-8683-9521C1915C54}"/>
              </a:ext>
            </a:extLst>
          </p:cNvPr>
          <p:cNvSpPr txBox="1"/>
          <p:nvPr/>
        </p:nvSpPr>
        <p:spPr>
          <a:xfrm>
            <a:off x="3176320" y="2743184"/>
            <a:ext cx="2189747" cy="461665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660066"/>
                </a:solidFill>
              </a:rPr>
              <a:t>ঘোড়ায়</a:t>
            </a:r>
            <a:r>
              <a:rPr lang="en-US" sz="2400" b="1" dirty="0">
                <a:solidFill>
                  <a:srgbClr val="660066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গাড়ী</a:t>
            </a:r>
            <a:r>
              <a:rPr lang="en-US" sz="2400" b="1" dirty="0">
                <a:solidFill>
                  <a:srgbClr val="660066"/>
                </a:solidFill>
              </a:rPr>
              <a:t> </a:t>
            </a:r>
            <a:r>
              <a:rPr lang="en-US" sz="2400" b="1" dirty="0" err="1">
                <a:solidFill>
                  <a:srgbClr val="660066"/>
                </a:solidFill>
              </a:rPr>
              <a:t>টানে</a:t>
            </a:r>
            <a:r>
              <a:rPr lang="en-US" sz="2400" b="1" dirty="0">
                <a:solidFill>
                  <a:srgbClr val="660066"/>
                </a:solidFill>
              </a:rPr>
              <a:t> 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30C94E-6B37-431C-84EE-111A9416C6BE}"/>
              </a:ext>
            </a:extLst>
          </p:cNvPr>
          <p:cNvSpPr txBox="1"/>
          <p:nvPr/>
        </p:nvSpPr>
        <p:spPr>
          <a:xfrm>
            <a:off x="5181597" y="5446289"/>
            <a:ext cx="3625515" cy="461665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660066"/>
                </a:solidFill>
              </a:rPr>
              <a:t>হিয়ামনি</a:t>
            </a:r>
            <a:r>
              <a:rPr lang="en-US" sz="2400" b="1" dirty="0">
                <a:solidFill>
                  <a:srgbClr val="660066"/>
                </a:solidFill>
              </a:rPr>
              <a:t>  </a:t>
            </a:r>
            <a:r>
              <a:rPr lang="en-US" sz="2400" b="1" dirty="0" err="1">
                <a:solidFill>
                  <a:srgbClr val="FF0000"/>
                </a:solidFill>
              </a:rPr>
              <a:t>নীরবকে</a:t>
            </a:r>
            <a:r>
              <a:rPr lang="en-US" sz="2400" b="1" dirty="0">
                <a:solidFill>
                  <a:srgbClr val="660066"/>
                </a:solidFill>
              </a:rPr>
              <a:t> </a:t>
            </a:r>
            <a:r>
              <a:rPr lang="en-US" sz="2400" b="1" dirty="0" err="1">
                <a:solidFill>
                  <a:srgbClr val="660066"/>
                </a:solidFill>
              </a:rPr>
              <a:t>একাটি</a:t>
            </a:r>
            <a:r>
              <a:rPr lang="en-US" sz="2400" b="1" dirty="0">
                <a:solidFill>
                  <a:srgbClr val="660066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বই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660066"/>
                </a:solidFill>
              </a:rPr>
              <a:t>ধার</a:t>
            </a:r>
            <a:r>
              <a:rPr lang="en-US" sz="2400" b="1" dirty="0">
                <a:solidFill>
                  <a:srgbClr val="660066"/>
                </a:solidFill>
              </a:rPr>
              <a:t> </a:t>
            </a:r>
            <a:r>
              <a:rPr lang="en-US" sz="2400" b="1" dirty="0" err="1">
                <a:solidFill>
                  <a:srgbClr val="660066"/>
                </a:solidFill>
              </a:rPr>
              <a:t>দিল</a:t>
            </a:r>
            <a:r>
              <a:rPr lang="en-US" sz="2400" b="1" dirty="0">
                <a:solidFill>
                  <a:srgbClr val="660066"/>
                </a:solidFill>
              </a:rPr>
              <a:t> 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57820E-190E-48C1-8022-89B1E12CBEBA}"/>
              </a:ext>
            </a:extLst>
          </p:cNvPr>
          <p:cNvSpPr txBox="1"/>
          <p:nvPr/>
        </p:nvSpPr>
        <p:spPr>
          <a:xfrm>
            <a:off x="9165078" y="2967220"/>
            <a:ext cx="2276958" cy="461665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660066"/>
                </a:solidFill>
              </a:rPr>
              <a:t>রূপা</a:t>
            </a:r>
            <a:r>
              <a:rPr lang="en-US" sz="2400" b="1" dirty="0">
                <a:solidFill>
                  <a:srgbClr val="660066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ফুল</a:t>
            </a:r>
            <a:r>
              <a:rPr lang="en-US" sz="2400" b="1" dirty="0">
                <a:solidFill>
                  <a:srgbClr val="660066"/>
                </a:solidFill>
              </a:rPr>
              <a:t> </a:t>
            </a:r>
            <a:r>
              <a:rPr lang="en-US" sz="2400" b="1" dirty="0" err="1">
                <a:solidFill>
                  <a:srgbClr val="660066"/>
                </a:solidFill>
              </a:rPr>
              <a:t>তোলে</a:t>
            </a:r>
            <a:r>
              <a:rPr lang="en-US" sz="2400" b="1" dirty="0">
                <a:solidFill>
                  <a:srgbClr val="660066"/>
                </a:solidFill>
              </a:rPr>
              <a:t> ।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E14A206-6494-44B7-A4E3-06D54C792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383" y="4375953"/>
            <a:ext cx="3392806" cy="204840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B4E2D8-C925-440C-B7C6-7DCB6E7B87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330" y="2075729"/>
            <a:ext cx="3453707" cy="230022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A2BF6C71-E6B7-4666-88F4-AB55FF6F9AFF}"/>
              </a:ext>
            </a:extLst>
          </p:cNvPr>
          <p:cNvSpPr/>
          <p:nvPr/>
        </p:nvSpPr>
        <p:spPr>
          <a:xfrm>
            <a:off x="3119967" y="2108786"/>
            <a:ext cx="1485236" cy="487063"/>
          </a:xfrm>
          <a:prstGeom prst="wedgeEllipseCallout">
            <a:avLst>
              <a:gd name="adj1" fmla="val 31418"/>
              <a:gd name="adj2" fmla="val 81919"/>
            </a:avLst>
          </a:prstGeom>
          <a:solidFill>
            <a:srgbClr val="0000CC"/>
          </a:solidFill>
          <a:ln w="190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০ </a:t>
            </a:r>
            <a:r>
              <a:rPr lang="en-US" sz="2000" b="1" dirty="0" err="1"/>
              <a:t>বিভক্তি</a:t>
            </a:r>
            <a:endParaRPr lang="en-US" sz="2000" b="1" dirty="0"/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19DDE014-2119-496C-88D5-8309B50A180D}"/>
              </a:ext>
            </a:extLst>
          </p:cNvPr>
          <p:cNvSpPr/>
          <p:nvPr/>
        </p:nvSpPr>
        <p:spPr>
          <a:xfrm>
            <a:off x="5130481" y="4761067"/>
            <a:ext cx="1748615" cy="487063"/>
          </a:xfrm>
          <a:prstGeom prst="wedgeEllipseCallout">
            <a:avLst>
              <a:gd name="adj1" fmla="val 29220"/>
              <a:gd name="adj2" fmla="val 82337"/>
            </a:avLst>
          </a:prstGeom>
          <a:solidFill>
            <a:srgbClr val="0000CC"/>
          </a:solidFill>
          <a:ln w="190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২য়া </a:t>
            </a:r>
            <a:r>
              <a:rPr lang="en-US" sz="2000" b="1" dirty="0" err="1"/>
              <a:t>বিভক্তি</a:t>
            </a:r>
            <a:endParaRPr lang="en-US" sz="2000" b="1" dirty="0"/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48A4F1AA-4AD9-434C-8072-B9C109325E58}"/>
              </a:ext>
            </a:extLst>
          </p:cNvPr>
          <p:cNvSpPr/>
          <p:nvPr/>
        </p:nvSpPr>
        <p:spPr>
          <a:xfrm>
            <a:off x="7821637" y="4758719"/>
            <a:ext cx="1531031" cy="487063"/>
          </a:xfrm>
          <a:prstGeom prst="wedgeEllipseCallout">
            <a:avLst>
              <a:gd name="adj1" fmla="val -49622"/>
              <a:gd name="adj2" fmla="val 76561"/>
            </a:avLst>
          </a:prstGeom>
          <a:solidFill>
            <a:srgbClr val="0000CC"/>
          </a:solidFill>
          <a:ln w="190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০ </a:t>
            </a:r>
            <a:r>
              <a:rPr lang="en-US" sz="2000" b="1" dirty="0" err="1"/>
              <a:t>বিভক্তি</a:t>
            </a:r>
            <a:endParaRPr lang="en-US" sz="2000" b="1" dirty="0"/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CC3CF5B1-4D41-4F0B-9E1F-B8795BF96EF2}"/>
              </a:ext>
            </a:extLst>
          </p:cNvPr>
          <p:cNvSpPr/>
          <p:nvPr/>
        </p:nvSpPr>
        <p:spPr>
          <a:xfrm>
            <a:off x="9959926" y="2336738"/>
            <a:ext cx="1482110" cy="487063"/>
          </a:xfrm>
          <a:prstGeom prst="wedgeEllipseCallout">
            <a:avLst>
              <a:gd name="adj1" fmla="val -49622"/>
              <a:gd name="adj2" fmla="val 76561"/>
            </a:avLst>
          </a:prstGeom>
          <a:solidFill>
            <a:srgbClr val="0000CC"/>
          </a:solidFill>
          <a:ln w="190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০ </a:t>
            </a:r>
            <a:r>
              <a:rPr lang="en-US" sz="2000" b="1" dirty="0" err="1"/>
              <a:t>বিভক্তি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443634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5CC160-8FD6-4846-BB74-32357385D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75C9-D0B3-48EB-89CB-7A37B880282A}" type="datetime3">
              <a:rPr lang="en-US" smtClean="0"/>
              <a:t>8 April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B46DAE-697F-4609-9D72-7F5F2570C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পাঠ শিরোনাম: কারক ও বিভক্তি, সম্বন্ধ পদ ও সম্বোধন পদ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C9431-AFE9-4704-B9F7-BA120786E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43C0C3D-C1EC-466E-AFCD-02CB1AB6E60D}"/>
              </a:ext>
            </a:extLst>
          </p:cNvPr>
          <p:cNvSpPr/>
          <p:nvPr/>
        </p:nvSpPr>
        <p:spPr>
          <a:xfrm>
            <a:off x="769107" y="908834"/>
            <a:ext cx="2309949" cy="459038"/>
          </a:xfrm>
          <a:prstGeom prst="roundRect">
            <a:avLst>
              <a:gd name="adj" fmla="val 50000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SutonnyMJ" pitchFamily="2" charset="0"/>
              </a:rPr>
              <a:t>করণ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কারক</a:t>
            </a:r>
            <a:endParaRPr lang="en-US" sz="2400" b="1" dirty="0">
              <a:latin typeface="SutonnyMJ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E110EC-5E4D-431D-A69D-F77B715DCB64}"/>
              </a:ext>
            </a:extLst>
          </p:cNvPr>
          <p:cNvSpPr txBox="1"/>
          <p:nvPr/>
        </p:nvSpPr>
        <p:spPr>
          <a:xfrm>
            <a:off x="3344786" y="645466"/>
            <a:ext cx="6755817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msÁv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: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ÔKiYÕ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kãwUi</a:t>
            </a:r>
            <a:r>
              <a:rPr lang="en-US" sz="2400" b="1" dirty="0">
                <a:latin typeface="SutonnyMJ" pitchFamily="2" charset="0"/>
              </a:rPr>
              <a:t> A_©: </a:t>
            </a:r>
            <a:r>
              <a:rPr lang="en-US" sz="2400" b="1" dirty="0" err="1">
                <a:latin typeface="SutonnyMJ" pitchFamily="2" charset="0"/>
              </a:rPr>
              <a:t>hš</a:t>
            </a:r>
            <a:r>
              <a:rPr lang="en-US" sz="2400" b="1" dirty="0">
                <a:latin typeface="SutonnyMJ" pitchFamily="2" charset="0"/>
              </a:rPr>
              <a:t>¿, </a:t>
            </a:r>
            <a:r>
              <a:rPr lang="en-US" sz="2400" b="1" dirty="0" err="1">
                <a:latin typeface="SutonnyMJ" pitchFamily="2" charset="0"/>
              </a:rPr>
              <a:t>mnvqK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Dcvq</a:t>
            </a:r>
            <a:endParaRPr lang="en-US" sz="2400" b="1" dirty="0">
              <a:latin typeface="SutonnyMJ" pitchFamily="2" charset="0"/>
            </a:endParaRPr>
          </a:p>
          <a:p>
            <a:r>
              <a:rPr lang="en-US" sz="2400" b="1" dirty="0" err="1">
                <a:latin typeface="SutonnyMJ" pitchFamily="2" charset="0"/>
              </a:rPr>
              <a:t>wµqv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m¤úv</a:t>
            </a:r>
            <a:r>
              <a:rPr lang="en-US" sz="2400" b="1" dirty="0">
                <a:latin typeface="SutonnyMJ" pitchFamily="2" charset="0"/>
              </a:rPr>
              <a:t>`‡bi </a:t>
            </a:r>
            <a:r>
              <a:rPr lang="en-US" sz="2400" b="1" dirty="0" err="1">
                <a:latin typeface="SutonnyMJ" pitchFamily="2" charset="0"/>
              </a:rPr>
              <a:t>hš</a:t>
            </a:r>
            <a:r>
              <a:rPr lang="en-US" sz="2400" b="1" dirty="0">
                <a:latin typeface="SutonnyMJ" pitchFamily="2" charset="0"/>
              </a:rPr>
              <a:t>¿, </a:t>
            </a:r>
            <a:r>
              <a:rPr lang="en-US" sz="2400" b="1" dirty="0" err="1">
                <a:latin typeface="SutonnyMJ" pitchFamily="2" charset="0"/>
              </a:rPr>
              <a:t>DcKiY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mnvqK‡KB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KiY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KviK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e‡j</a:t>
            </a:r>
            <a:r>
              <a:rPr lang="en-US" sz="2400" b="1" dirty="0">
                <a:latin typeface="SutonnyMJ" pitchFamily="2" charset="0"/>
              </a:rPr>
              <a:t>|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5565B4-960F-42B1-A2C7-3A77EB754441}"/>
              </a:ext>
            </a:extLst>
          </p:cNvPr>
          <p:cNvSpPr txBox="1"/>
          <p:nvPr/>
        </p:nvSpPr>
        <p:spPr>
          <a:xfrm>
            <a:off x="1118937" y="1700249"/>
            <a:ext cx="1043137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utonnyMJ" pitchFamily="2" charset="0"/>
              </a:rPr>
              <a:t>`ª</a:t>
            </a:r>
            <a:r>
              <a:rPr lang="en-US" sz="2400" b="1" dirty="0" err="1">
                <a:latin typeface="SutonnyMJ" pitchFamily="2" charset="0"/>
              </a:rPr>
              <a:t>óe</a:t>
            </a:r>
            <a:r>
              <a:rPr lang="en-US" sz="2400" b="1" dirty="0">
                <a:latin typeface="SutonnyMJ" pitchFamily="2" charset="0"/>
              </a:rPr>
              <a:t>¨- </a:t>
            </a:r>
            <a:r>
              <a:rPr lang="en-US" sz="2400" b="1" dirty="0" err="1">
                <a:latin typeface="SutonnyMJ" pitchFamily="2" charset="0"/>
              </a:rPr>
              <a:t>wµqv‡K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</a:rPr>
              <a:t>Kx‡mi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</a:rPr>
              <a:t>Øviv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</a:rPr>
              <a:t>Kxfv‡e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</a:rPr>
              <a:t>/Kx 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</a:rPr>
              <a:t>Dcvq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Øviv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cÖkœ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Ki‡j</a:t>
            </a:r>
            <a:r>
              <a:rPr lang="en-US" sz="2400" b="1" dirty="0">
                <a:latin typeface="SutonnyMJ" pitchFamily="2" charset="0"/>
              </a:rPr>
              <a:t> †h </a:t>
            </a:r>
            <a:r>
              <a:rPr lang="en-US" sz="2400" b="1" dirty="0" err="1">
                <a:latin typeface="SutonnyMJ" pitchFamily="2" charset="0"/>
              </a:rPr>
              <a:t>DËi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cvIqv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hvq</a:t>
            </a:r>
            <a:r>
              <a:rPr lang="en-US" sz="2400" b="1" dirty="0">
                <a:latin typeface="SutonnyMJ" pitchFamily="2" charset="0"/>
              </a:rPr>
              <a:t>, </a:t>
            </a:r>
            <a:r>
              <a:rPr lang="en-US" sz="2400" b="1" dirty="0" err="1">
                <a:latin typeface="SutonnyMJ" pitchFamily="2" charset="0"/>
              </a:rPr>
              <a:t>Zv</a:t>
            </a:r>
            <a:r>
              <a:rPr lang="en-US" sz="2400" b="1" dirty="0">
                <a:latin typeface="SutonnyMJ" pitchFamily="2" charset="0"/>
              </a:rPr>
              <a:t>-B </a:t>
            </a:r>
            <a:r>
              <a:rPr lang="en-US" sz="2400" b="1" dirty="0" err="1">
                <a:latin typeface="SutonnyMJ" pitchFamily="2" charset="0"/>
              </a:rPr>
              <a:t>KiY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KviK</a:t>
            </a:r>
            <a:r>
              <a:rPr lang="en-US" sz="2400" b="1" dirty="0">
                <a:latin typeface="SutonnyMJ" pitchFamily="2" charset="0"/>
              </a:rPr>
              <a:t>|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D5501E-F693-475A-9123-4EC72F7687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r="22767"/>
          <a:stretch/>
        </p:blipFill>
        <p:spPr>
          <a:xfrm>
            <a:off x="564570" y="2161914"/>
            <a:ext cx="2058365" cy="242200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8BB737-A863-4BCE-A3D1-ABF670F13DC6}"/>
              </a:ext>
            </a:extLst>
          </p:cNvPr>
          <p:cNvSpPr txBox="1"/>
          <p:nvPr/>
        </p:nvSpPr>
        <p:spPr>
          <a:xfrm>
            <a:off x="2872582" y="2783352"/>
            <a:ext cx="3236496" cy="461665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660066"/>
                </a:solidFill>
              </a:rPr>
              <a:t>লোকটি</a:t>
            </a:r>
            <a:r>
              <a:rPr lang="en-US" sz="2400" b="1" dirty="0">
                <a:solidFill>
                  <a:srgbClr val="660066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লাঠি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দিয়ে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660066"/>
                </a:solidFill>
              </a:rPr>
              <a:t>সাপটি</a:t>
            </a:r>
            <a:r>
              <a:rPr lang="en-US" sz="2400" b="1" dirty="0">
                <a:solidFill>
                  <a:srgbClr val="660066"/>
                </a:solidFill>
              </a:rPr>
              <a:t> </a:t>
            </a:r>
            <a:r>
              <a:rPr lang="en-US" sz="2400" b="1" dirty="0" err="1">
                <a:solidFill>
                  <a:srgbClr val="660066"/>
                </a:solidFill>
              </a:rPr>
              <a:t>মারল</a:t>
            </a:r>
            <a:r>
              <a:rPr lang="en-US" sz="2400" b="1" dirty="0">
                <a:solidFill>
                  <a:srgbClr val="660066"/>
                </a:solidFill>
              </a:rPr>
              <a:t> 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A7AA04-4690-4BAD-9F47-473CF90978F1}"/>
              </a:ext>
            </a:extLst>
          </p:cNvPr>
          <p:cNvSpPr txBox="1"/>
          <p:nvPr/>
        </p:nvSpPr>
        <p:spPr>
          <a:xfrm>
            <a:off x="6348975" y="4925169"/>
            <a:ext cx="3597443" cy="461665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660066"/>
                </a:solidFill>
              </a:rPr>
              <a:t>লিজা</a:t>
            </a:r>
            <a:r>
              <a:rPr lang="en-US" sz="2400" b="1" dirty="0">
                <a:solidFill>
                  <a:srgbClr val="660066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স্বহস্তে</a:t>
            </a:r>
            <a:r>
              <a:rPr lang="en-US" sz="2400" b="1" dirty="0">
                <a:solidFill>
                  <a:srgbClr val="660066"/>
                </a:solidFill>
              </a:rPr>
              <a:t> </a:t>
            </a:r>
            <a:r>
              <a:rPr lang="en-US" sz="2400" b="1" dirty="0" err="1">
                <a:solidFill>
                  <a:srgbClr val="660066"/>
                </a:solidFill>
              </a:rPr>
              <a:t>খাবার</a:t>
            </a:r>
            <a:r>
              <a:rPr lang="en-US" sz="2400" b="1" dirty="0">
                <a:solidFill>
                  <a:srgbClr val="660066"/>
                </a:solidFill>
              </a:rPr>
              <a:t> </a:t>
            </a:r>
            <a:r>
              <a:rPr lang="en-US" sz="2400" b="1" dirty="0" err="1">
                <a:solidFill>
                  <a:srgbClr val="660066"/>
                </a:solidFill>
              </a:rPr>
              <a:t>পরিবেশন</a:t>
            </a:r>
            <a:r>
              <a:rPr lang="en-US" sz="2400" b="1" dirty="0">
                <a:solidFill>
                  <a:srgbClr val="660066"/>
                </a:solidFill>
              </a:rPr>
              <a:t> </a:t>
            </a:r>
            <a:r>
              <a:rPr lang="en-US" sz="2400" b="1" dirty="0" err="1">
                <a:solidFill>
                  <a:srgbClr val="660066"/>
                </a:solidFill>
              </a:rPr>
              <a:t>করল</a:t>
            </a:r>
            <a:r>
              <a:rPr lang="en-US" sz="2400" b="1" dirty="0">
                <a:solidFill>
                  <a:srgbClr val="660066"/>
                </a:solidFill>
              </a:rPr>
              <a:t> ।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3CA04F-AE19-4A05-8687-87490BE8D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56" y="3831859"/>
            <a:ext cx="3140242" cy="233163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230EF9-5B34-46D4-8C9F-E4B4197FB66D}"/>
              </a:ext>
            </a:extLst>
          </p:cNvPr>
          <p:cNvSpPr txBox="1"/>
          <p:nvPr/>
        </p:nvSpPr>
        <p:spPr>
          <a:xfrm>
            <a:off x="2813409" y="3331148"/>
            <a:ext cx="430484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ED2FB7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man killed the snake </a:t>
            </a:r>
            <a:r>
              <a:rPr lang="en-US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stick.</a:t>
            </a: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74AA103D-51BC-475A-A7CB-285C12324CAC}"/>
              </a:ext>
            </a:extLst>
          </p:cNvPr>
          <p:cNvSpPr/>
          <p:nvPr/>
        </p:nvSpPr>
        <p:spPr>
          <a:xfrm>
            <a:off x="4259446" y="2207261"/>
            <a:ext cx="1728205" cy="487063"/>
          </a:xfrm>
          <a:prstGeom prst="wedgeEllipseCallout">
            <a:avLst>
              <a:gd name="adj1" fmla="val -40566"/>
              <a:gd name="adj2" fmla="val 79031"/>
            </a:avLst>
          </a:prstGeom>
          <a:solidFill>
            <a:srgbClr val="0000CC"/>
          </a:solidFill>
          <a:ln w="190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৩য়া </a:t>
            </a:r>
            <a:r>
              <a:rPr lang="en-US" sz="2000" b="1" dirty="0" err="1"/>
              <a:t>বিভক্তি</a:t>
            </a:r>
            <a:endParaRPr lang="en-US" sz="2000" b="1" dirty="0"/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7AE47935-8E53-4A03-A49C-C0D302E2B12E}"/>
              </a:ext>
            </a:extLst>
          </p:cNvPr>
          <p:cNvSpPr/>
          <p:nvPr/>
        </p:nvSpPr>
        <p:spPr>
          <a:xfrm>
            <a:off x="7550128" y="4268688"/>
            <a:ext cx="1748248" cy="487063"/>
          </a:xfrm>
          <a:prstGeom prst="wedgeEllipseCallout">
            <a:avLst>
              <a:gd name="adj1" fmla="val -49622"/>
              <a:gd name="adj2" fmla="val 76561"/>
            </a:avLst>
          </a:prstGeom>
          <a:solidFill>
            <a:srgbClr val="0000CC"/>
          </a:solidFill>
          <a:ln w="190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৭মী </a:t>
            </a:r>
            <a:r>
              <a:rPr lang="en-US" sz="2000" b="1" dirty="0" err="1"/>
              <a:t>বিভক্তি</a:t>
            </a:r>
            <a:endParaRPr lang="en-US" sz="2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35A882-BA13-4ABE-AF10-E2026ABEBCA0}"/>
              </a:ext>
            </a:extLst>
          </p:cNvPr>
          <p:cNvSpPr txBox="1"/>
          <p:nvPr/>
        </p:nvSpPr>
        <p:spPr>
          <a:xfrm>
            <a:off x="6327988" y="5495234"/>
            <a:ext cx="377261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ED2FB7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Liza served the food </a:t>
            </a:r>
            <a:r>
              <a:rPr lang="en-US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 hand.</a:t>
            </a:r>
          </a:p>
        </p:txBody>
      </p:sp>
    </p:spTree>
    <p:extLst>
      <p:ext uri="{BB962C8B-B14F-4D97-AF65-F5344CB8AC3E}">
        <p14:creationId xmlns:p14="http://schemas.microsoft.com/office/powerpoint/2010/main" val="22986870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127117-8FF7-42A7-8934-E4DC7075B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75C9-D0B3-48EB-89CB-7A37B880282A}" type="datetime3">
              <a:rPr lang="en-US" smtClean="0"/>
              <a:t>8 April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14BA9F-B761-4AE0-BE79-2CDA66B2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পাঠ শিরোনাম: কারক ও বিভক্তি, সম্বন্ধ পদ ও সম্বোধন পদ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6E5EF-AABB-412B-8760-398B2E0B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A4F5B4B-514A-44FF-BC2C-C2C52F776CE5}"/>
              </a:ext>
            </a:extLst>
          </p:cNvPr>
          <p:cNvSpPr/>
          <p:nvPr/>
        </p:nvSpPr>
        <p:spPr>
          <a:xfrm>
            <a:off x="420192" y="920866"/>
            <a:ext cx="2309949" cy="459038"/>
          </a:xfrm>
          <a:prstGeom prst="roundRect">
            <a:avLst>
              <a:gd name="adj" fmla="val 50000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SutonnyMJ" pitchFamily="2" charset="0"/>
              </a:rPr>
              <a:t>সম্প্রদান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কারক</a:t>
            </a:r>
            <a:endParaRPr lang="en-US" sz="2400" b="1" dirty="0">
              <a:latin typeface="SutonnyMJ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A88547-B8A8-4AB9-B0C8-FF79355D1B14}"/>
              </a:ext>
            </a:extLst>
          </p:cNvPr>
          <p:cNvSpPr txBox="1"/>
          <p:nvPr/>
        </p:nvSpPr>
        <p:spPr>
          <a:xfrm>
            <a:off x="2896169" y="729690"/>
            <a:ext cx="875893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msÁv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: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hv‡K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m¦Z</a:t>
            </a:r>
            <a:r>
              <a:rPr lang="en-US" sz="2400" b="1" dirty="0">
                <a:latin typeface="SutonnyMJ" pitchFamily="2" charset="0"/>
              </a:rPr>
              <a:t>¡ </a:t>
            </a:r>
            <a:r>
              <a:rPr lang="en-US" sz="2400" b="1" dirty="0" err="1">
                <a:latin typeface="SutonnyMJ" pitchFamily="2" charset="0"/>
              </a:rPr>
              <a:t>Z¨vM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K‡i</a:t>
            </a:r>
            <a:r>
              <a:rPr lang="en-US" sz="2400" b="1" dirty="0">
                <a:latin typeface="SutonnyMJ" pitchFamily="2" charset="0"/>
              </a:rPr>
              <a:t> `</a:t>
            </a:r>
            <a:r>
              <a:rPr lang="en-US" sz="2400" b="1" dirty="0" err="1">
                <a:latin typeface="SutonnyMJ" pitchFamily="2" charset="0"/>
              </a:rPr>
              <a:t>vb</a:t>
            </a:r>
            <a:r>
              <a:rPr lang="en-US" sz="2400" b="1" dirty="0">
                <a:latin typeface="SutonnyMJ" pitchFamily="2" charset="0"/>
              </a:rPr>
              <a:t>, </a:t>
            </a:r>
            <a:r>
              <a:rPr lang="en-US" sz="2400" b="1" dirty="0" err="1">
                <a:latin typeface="SutonnyMJ" pitchFamily="2" charset="0"/>
              </a:rPr>
              <a:t>AP©bv</a:t>
            </a:r>
            <a:r>
              <a:rPr lang="en-US" sz="2400" b="1" dirty="0">
                <a:latin typeface="SutonnyMJ" pitchFamily="2" charset="0"/>
              </a:rPr>
              <a:t>, </a:t>
            </a:r>
            <a:r>
              <a:rPr lang="en-US" sz="2400" b="1" dirty="0" err="1">
                <a:latin typeface="SutonnyMJ" pitchFamily="2" charset="0"/>
              </a:rPr>
              <a:t>mvnvh</a:t>
            </a:r>
            <a:r>
              <a:rPr lang="en-US" sz="2400" b="1" dirty="0">
                <a:latin typeface="SutonnyMJ" pitchFamily="2" charset="0"/>
              </a:rPr>
              <a:t>¨ </a:t>
            </a:r>
            <a:r>
              <a:rPr lang="en-US" sz="2400" b="1" dirty="0" err="1">
                <a:latin typeface="SutonnyMJ" pitchFamily="2" charset="0"/>
              </a:rPr>
              <a:t>BZ¨vw</a:t>
            </a:r>
            <a:r>
              <a:rPr lang="en-US" sz="2400" b="1" dirty="0">
                <a:latin typeface="SutonnyMJ" pitchFamily="2" charset="0"/>
              </a:rPr>
              <a:t>` </a:t>
            </a:r>
            <a:r>
              <a:rPr lang="en-US" sz="2400" b="1" dirty="0" err="1">
                <a:latin typeface="SutonnyMJ" pitchFamily="2" charset="0"/>
              </a:rPr>
              <a:t>Kiv</a:t>
            </a:r>
            <a:r>
              <a:rPr lang="en-US" sz="2400" b="1" dirty="0">
                <a:latin typeface="SutonnyMJ" pitchFamily="2" charset="0"/>
              </a:rPr>
              <a:t> nq, </a:t>
            </a:r>
            <a:r>
              <a:rPr lang="en-US" sz="2400" b="1" dirty="0" err="1">
                <a:latin typeface="SutonnyMJ" pitchFamily="2" charset="0"/>
              </a:rPr>
              <a:t>Zv‡K</a:t>
            </a:r>
            <a:r>
              <a:rPr lang="en-US" sz="2400" b="1" dirty="0">
                <a:latin typeface="SutonnyMJ" pitchFamily="2" charset="0"/>
              </a:rPr>
              <a:t> (</a:t>
            </a:r>
            <a:r>
              <a:rPr lang="en-US" sz="2400" b="1" dirty="0" err="1">
                <a:latin typeface="SutonnyMJ" pitchFamily="2" charset="0"/>
              </a:rPr>
              <a:t>ms</a:t>
            </a:r>
            <a:r>
              <a:rPr lang="en-US" sz="2400" b="1" dirty="0">
                <a:latin typeface="SutonnyMJ" pitchFamily="2" charset="0"/>
              </a:rPr>
              <a:t>¯‹…Z </a:t>
            </a:r>
            <a:r>
              <a:rPr lang="en-US" sz="2400" b="1" dirty="0" err="1">
                <a:latin typeface="SutonnyMJ" pitchFamily="2" charset="0"/>
              </a:rPr>
              <a:t>e¨vKiY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Abyhvqx</a:t>
            </a:r>
            <a:r>
              <a:rPr lang="en-US" sz="2400" b="1" dirty="0">
                <a:latin typeface="SutonnyMJ" pitchFamily="2" charset="0"/>
              </a:rPr>
              <a:t>)    </a:t>
            </a:r>
            <a:r>
              <a:rPr lang="en-US" sz="2400" b="1" dirty="0" err="1">
                <a:latin typeface="SutonnyMJ" pitchFamily="2" charset="0"/>
              </a:rPr>
              <a:t>m¤ú</a:t>
            </a:r>
            <a:r>
              <a:rPr lang="en-US" sz="2400" b="1" dirty="0">
                <a:latin typeface="SutonnyMJ" pitchFamily="2" charset="0"/>
              </a:rPr>
              <a:t>ª`</a:t>
            </a:r>
            <a:r>
              <a:rPr lang="en-US" sz="2400" b="1" dirty="0" err="1">
                <a:latin typeface="SutonnyMJ" pitchFamily="2" charset="0"/>
              </a:rPr>
              <a:t>vb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KviK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e‡j</a:t>
            </a:r>
            <a:r>
              <a:rPr lang="en-US" sz="2400" b="1" dirty="0">
                <a:latin typeface="SutonnyMJ" pitchFamily="2" charset="0"/>
              </a:rPr>
              <a:t>|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7DFCCF-1088-44A1-8546-669662A90327}"/>
              </a:ext>
            </a:extLst>
          </p:cNvPr>
          <p:cNvSpPr txBox="1"/>
          <p:nvPr/>
        </p:nvSpPr>
        <p:spPr>
          <a:xfrm>
            <a:off x="5101386" y="1628048"/>
            <a:ext cx="46682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utonnyMJ" pitchFamily="2" charset="0"/>
              </a:rPr>
              <a:t>`ª</a:t>
            </a:r>
            <a:r>
              <a:rPr lang="en-US" sz="2400" b="1" dirty="0" err="1">
                <a:latin typeface="SutonnyMJ" pitchFamily="2" charset="0"/>
              </a:rPr>
              <a:t>óe</a:t>
            </a:r>
            <a:r>
              <a:rPr lang="en-US" sz="2400" b="1" dirty="0">
                <a:latin typeface="SutonnyMJ" pitchFamily="2" charset="0"/>
              </a:rPr>
              <a:t>¨-  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</a:rPr>
              <a:t>e¯‘ 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</a:rPr>
              <a:t>bq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</a:rPr>
              <a:t>, e¨w³B 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</a:rPr>
              <a:t>m¤ú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</a:rPr>
              <a:t>ª`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</a:rPr>
              <a:t>vb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</a:rPr>
              <a:t>KviK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</a:rPr>
              <a:t>|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CBA45A-2E22-4EC4-A4D8-F542C5CFA3F5}"/>
              </a:ext>
            </a:extLst>
          </p:cNvPr>
          <p:cNvSpPr txBox="1"/>
          <p:nvPr/>
        </p:nvSpPr>
        <p:spPr>
          <a:xfrm>
            <a:off x="7167349" y="4999119"/>
            <a:ext cx="3433012" cy="461665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সৎপাত্রে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কন্যা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দান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কর</a:t>
            </a:r>
            <a:r>
              <a:rPr lang="en-US" sz="2400" b="1" dirty="0">
                <a:solidFill>
                  <a:schemeClr val="tx1"/>
                </a:solidFill>
              </a:rPr>
              <a:t>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76516C-44B0-4801-8225-A144DFFEAB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3"/>
          <a:stretch/>
        </p:blipFill>
        <p:spPr>
          <a:xfrm>
            <a:off x="635212" y="1682337"/>
            <a:ext cx="3574292" cy="199065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011F3BD-D173-4AC3-8856-2AF3F98C4EC4}"/>
              </a:ext>
            </a:extLst>
          </p:cNvPr>
          <p:cNvSpPr txBox="1"/>
          <p:nvPr/>
        </p:nvSpPr>
        <p:spPr>
          <a:xfrm>
            <a:off x="4271194" y="2743184"/>
            <a:ext cx="2298044" cy="461665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ভিক্ষুককে</a:t>
            </a:r>
            <a:r>
              <a:rPr lang="en-US" sz="2400" b="1" dirty="0">
                <a:solidFill>
                  <a:srgbClr val="660066"/>
                </a:solidFill>
              </a:rPr>
              <a:t> </a:t>
            </a:r>
            <a:r>
              <a:rPr lang="en-US" sz="2400" b="1" dirty="0" err="1">
                <a:solidFill>
                  <a:srgbClr val="660066"/>
                </a:solidFill>
              </a:rPr>
              <a:t>ভিক্ষা</a:t>
            </a:r>
            <a:r>
              <a:rPr lang="en-US" sz="2400" b="1" dirty="0">
                <a:solidFill>
                  <a:srgbClr val="660066"/>
                </a:solidFill>
              </a:rPr>
              <a:t> </a:t>
            </a:r>
            <a:r>
              <a:rPr lang="en-US" sz="2400" b="1" dirty="0" err="1">
                <a:solidFill>
                  <a:srgbClr val="660066"/>
                </a:solidFill>
              </a:rPr>
              <a:t>দাও</a:t>
            </a:r>
            <a:r>
              <a:rPr lang="en-US" sz="2400" b="1" dirty="0">
                <a:solidFill>
                  <a:srgbClr val="660066"/>
                </a:solidFill>
              </a:rPr>
              <a:t>।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C388F1-C029-4AD5-995E-6C3FC91D1C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0"/>
          <a:stretch/>
        </p:blipFill>
        <p:spPr>
          <a:xfrm>
            <a:off x="4440686" y="3272210"/>
            <a:ext cx="2525598" cy="253369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E389740-07EC-4543-A17A-EF460F3E6E83}"/>
              </a:ext>
            </a:extLst>
          </p:cNvPr>
          <p:cNvSpPr txBox="1"/>
          <p:nvPr/>
        </p:nvSpPr>
        <p:spPr>
          <a:xfrm>
            <a:off x="324853" y="5836875"/>
            <a:ext cx="1117264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23120F"/>
                </a:solidFill>
                <a:effectLst/>
                <a:latin typeface="Shonar Bangla" panose="020B0502040204020203" pitchFamily="34" charset="0"/>
                <a:ea typeface="Times New Roman" panose="02020603050405020304" pitchFamily="18" charset="0"/>
              </a:rPr>
              <a:t>তবে</a:t>
            </a:r>
            <a:r>
              <a:rPr lang="en-US" sz="2000" b="1" dirty="0">
                <a:solidFill>
                  <a:srgbClr val="23120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3120F"/>
                </a:solidFill>
                <a:effectLst/>
                <a:latin typeface="Shonar Bangla" panose="020B0502040204020203" pitchFamily="34" charset="0"/>
                <a:ea typeface="Times New Roman" panose="02020603050405020304" pitchFamily="18" charset="0"/>
              </a:rPr>
              <a:t>কোথাও</a:t>
            </a:r>
            <a:r>
              <a:rPr lang="en-US" sz="2000" b="1" dirty="0">
                <a:solidFill>
                  <a:srgbClr val="23120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3120F"/>
                </a:solidFill>
                <a:effectLst/>
                <a:latin typeface="Shonar Bangla" panose="020B0502040204020203" pitchFamily="34" charset="0"/>
                <a:ea typeface="Times New Roman" panose="02020603050405020304" pitchFamily="18" charset="0"/>
              </a:rPr>
              <a:t>নিমিত্তার্থে</a:t>
            </a:r>
            <a:r>
              <a:rPr lang="en-US" sz="2000" b="1" dirty="0">
                <a:solidFill>
                  <a:srgbClr val="23120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‘</a:t>
            </a:r>
            <a:r>
              <a:rPr lang="en-US" sz="2000" b="1" dirty="0" err="1">
                <a:solidFill>
                  <a:srgbClr val="23120F"/>
                </a:solidFill>
                <a:effectLst/>
                <a:latin typeface="Shonar Bangla" panose="020B0502040204020203" pitchFamily="34" charset="0"/>
                <a:ea typeface="Times New Roman" panose="02020603050405020304" pitchFamily="18" charset="0"/>
              </a:rPr>
              <a:t>কে</a:t>
            </a:r>
            <a:r>
              <a:rPr lang="en-US" sz="2000" b="1" dirty="0">
                <a:solidFill>
                  <a:srgbClr val="23120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’ </a:t>
            </a:r>
            <a:r>
              <a:rPr lang="en-US" sz="2000" b="1" dirty="0" err="1">
                <a:solidFill>
                  <a:srgbClr val="23120F"/>
                </a:solidFill>
                <a:effectLst/>
                <a:latin typeface="Shonar Bangla" panose="020B0502040204020203" pitchFamily="34" charset="0"/>
                <a:ea typeface="Times New Roman" panose="02020603050405020304" pitchFamily="18" charset="0"/>
              </a:rPr>
              <a:t>বিভক্তি</a:t>
            </a:r>
            <a:r>
              <a:rPr lang="en-US" sz="2000" b="1" dirty="0">
                <a:solidFill>
                  <a:srgbClr val="23120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3120F"/>
                </a:solidFill>
                <a:effectLst/>
                <a:latin typeface="Shonar Bangla" panose="020B0502040204020203" pitchFamily="34" charset="0"/>
                <a:ea typeface="Times New Roman" panose="02020603050405020304" pitchFamily="18" charset="0"/>
              </a:rPr>
              <a:t>যুক্ত</a:t>
            </a:r>
            <a:r>
              <a:rPr lang="en-US" sz="2000" b="1" dirty="0">
                <a:solidFill>
                  <a:srgbClr val="23120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3120F"/>
                </a:solidFill>
                <a:effectLst/>
                <a:latin typeface="Shonar Bangla" panose="020B0502040204020203" pitchFamily="34" charset="0"/>
                <a:ea typeface="Times New Roman" panose="02020603050405020304" pitchFamily="18" charset="0"/>
              </a:rPr>
              <a:t>হলে</a:t>
            </a:r>
            <a:r>
              <a:rPr lang="en-US" sz="2000" b="1" dirty="0">
                <a:solidFill>
                  <a:srgbClr val="23120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3120F"/>
                </a:solidFill>
                <a:effectLst/>
                <a:latin typeface="Shonar Bangla" panose="020B0502040204020203" pitchFamily="34" charset="0"/>
                <a:ea typeface="Times New Roman" panose="02020603050405020304" pitchFamily="18" charset="0"/>
              </a:rPr>
              <a:t>তা</a:t>
            </a:r>
            <a:r>
              <a:rPr lang="en-US" sz="2000" b="1" dirty="0">
                <a:solidFill>
                  <a:srgbClr val="23120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3120F"/>
                </a:solidFill>
                <a:effectLst/>
                <a:latin typeface="Shonar Bangla" panose="020B0502040204020203" pitchFamily="34" charset="0"/>
                <a:ea typeface="Times New Roman" panose="02020603050405020304" pitchFamily="18" charset="0"/>
              </a:rPr>
              <a:t>চতুর্থী</a:t>
            </a:r>
            <a:r>
              <a:rPr lang="en-US" sz="2000" b="1" dirty="0">
                <a:solidFill>
                  <a:srgbClr val="23120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3120F"/>
                </a:solidFill>
                <a:effectLst/>
                <a:latin typeface="Shonar Bangla" panose="020B0502040204020203" pitchFamily="34" charset="0"/>
                <a:ea typeface="Times New Roman" panose="02020603050405020304" pitchFamily="18" charset="0"/>
              </a:rPr>
              <a:t>বিভক্তি</a:t>
            </a:r>
            <a:r>
              <a:rPr lang="en-US" sz="2000" b="1" dirty="0">
                <a:solidFill>
                  <a:srgbClr val="23120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3120F"/>
                </a:solidFill>
                <a:effectLst/>
                <a:latin typeface="Shonar Bangla" panose="020B0502040204020203" pitchFamily="34" charset="0"/>
                <a:ea typeface="Times New Roman" panose="02020603050405020304" pitchFamily="18" charset="0"/>
              </a:rPr>
              <a:t>হয়</a:t>
            </a:r>
            <a:r>
              <a:rPr lang="en-US" sz="2000" b="1" dirty="0">
                <a:solidFill>
                  <a:srgbClr val="23120F"/>
                </a:solidFill>
                <a:effectLst/>
                <a:latin typeface="Shonar Bangla" panose="020B0502040204020203" pitchFamily="34" charset="0"/>
                <a:ea typeface="Times New Roman" panose="02020603050405020304" pitchFamily="18" charset="0"/>
              </a:rPr>
              <a:t>।</a:t>
            </a:r>
            <a:r>
              <a:rPr lang="en-US" sz="2000" b="1" dirty="0">
                <a:solidFill>
                  <a:srgbClr val="23120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effectLst/>
                <a:latin typeface="Shonar Bangla" panose="020B0502040204020203" pitchFamily="34" charset="0"/>
                <a:ea typeface="Times New Roman" panose="02020603050405020304" pitchFamily="18" charset="0"/>
              </a:rPr>
              <a:t>যেমন</a:t>
            </a:r>
            <a:r>
              <a:rPr lang="en-US" sz="20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0000CC"/>
                </a:solidFill>
                <a:effectLst/>
                <a:latin typeface="Shonar Bangla" panose="020B0502040204020203" pitchFamily="34" charset="0"/>
                <a:ea typeface="Times New Roman" panose="02020603050405020304" pitchFamily="18" charset="0"/>
              </a:rPr>
              <a:t>বেলা</a:t>
            </a:r>
            <a:r>
              <a:rPr lang="en-US" sz="20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effectLst/>
                <a:latin typeface="Shonar Bangla" panose="020B0502040204020203" pitchFamily="34" charset="0"/>
                <a:ea typeface="Times New Roman" panose="02020603050405020304" pitchFamily="18" charset="0"/>
              </a:rPr>
              <a:t>যে</a:t>
            </a:r>
            <a:r>
              <a:rPr lang="en-US" sz="20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effectLst/>
                <a:latin typeface="Shonar Bangla" panose="020B0502040204020203" pitchFamily="34" charset="0"/>
                <a:ea typeface="Times New Roman" panose="02020603050405020304" pitchFamily="18" charset="0"/>
              </a:rPr>
              <a:t>পড়ে</a:t>
            </a:r>
            <a:r>
              <a:rPr lang="en-US" sz="20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effectLst/>
                <a:latin typeface="Shonar Bangla" panose="020B0502040204020203" pitchFamily="34" charset="0"/>
                <a:ea typeface="Times New Roman" panose="02020603050405020304" pitchFamily="18" charset="0"/>
              </a:rPr>
              <a:t>এল</a:t>
            </a:r>
            <a:r>
              <a:rPr lang="en-US" sz="20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Shonar Bangla" panose="020B0502040204020203" pitchFamily="34" charset="0"/>
                <a:ea typeface="Times New Roman" panose="02020603050405020304" pitchFamily="18" charset="0"/>
              </a:rPr>
              <a:t>জলকে</a:t>
            </a:r>
            <a:r>
              <a:rPr lang="en-US" sz="20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effectLst/>
                <a:latin typeface="Shonar Bangla" panose="020B0502040204020203" pitchFamily="34" charset="0"/>
                <a:ea typeface="Times New Roman" panose="02020603050405020304" pitchFamily="18" charset="0"/>
              </a:rPr>
              <a:t>চল</a:t>
            </a:r>
            <a:r>
              <a:rPr lang="en-US" sz="2000" b="1" dirty="0">
                <a:solidFill>
                  <a:srgbClr val="0000CC"/>
                </a:solidFill>
                <a:effectLst/>
                <a:latin typeface="Shonar Bangla" panose="020B0502040204020203" pitchFamily="34" charset="0"/>
                <a:ea typeface="Times New Roman" panose="02020603050405020304" pitchFamily="18" charset="0"/>
              </a:rPr>
              <a:t>।</a:t>
            </a:r>
            <a:r>
              <a:rPr lang="en-US" sz="20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2000" b="1" dirty="0" err="1">
                <a:solidFill>
                  <a:srgbClr val="0000CC"/>
                </a:solidFill>
                <a:effectLst/>
                <a:latin typeface="Shonar Bangla" panose="020B0502040204020203" pitchFamily="34" charset="0"/>
                <a:ea typeface="Times New Roman" panose="02020603050405020304" pitchFamily="18" charset="0"/>
              </a:rPr>
              <a:t>নিমিত্তার্থে</a:t>
            </a:r>
            <a:r>
              <a:rPr lang="en-US" sz="20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effectLst/>
                <a:latin typeface="Shonar Bangla" panose="020B0502040204020203" pitchFamily="34" charset="0"/>
                <a:ea typeface="Times New Roman" panose="02020603050405020304" pitchFamily="18" charset="0"/>
              </a:rPr>
              <a:t>চতুর্থী</a:t>
            </a:r>
            <a:r>
              <a:rPr lang="en-US" sz="20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effectLst/>
                <a:latin typeface="Shonar Bangla" panose="020B0502040204020203" pitchFamily="34" charset="0"/>
                <a:ea typeface="Times New Roman" panose="02020603050405020304" pitchFamily="18" charset="0"/>
              </a:rPr>
              <a:t>বিভক্তি</a:t>
            </a:r>
            <a:r>
              <a:rPr lang="en-US" sz="20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FE0B60EC-B927-42A4-A999-F09A91945F3C}"/>
              </a:ext>
            </a:extLst>
          </p:cNvPr>
          <p:cNvSpPr/>
          <p:nvPr/>
        </p:nvSpPr>
        <p:spPr>
          <a:xfrm>
            <a:off x="4962833" y="2080648"/>
            <a:ext cx="1728205" cy="487063"/>
          </a:xfrm>
          <a:prstGeom prst="wedgeEllipseCallout">
            <a:avLst>
              <a:gd name="adj1" fmla="val -40566"/>
              <a:gd name="adj2" fmla="val 79031"/>
            </a:avLst>
          </a:prstGeom>
          <a:solidFill>
            <a:srgbClr val="0000CC"/>
          </a:solidFill>
          <a:ln w="190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৪র্থী </a:t>
            </a:r>
            <a:r>
              <a:rPr lang="en-US" sz="2000" b="1" dirty="0" err="1"/>
              <a:t>বিভক্তি</a:t>
            </a:r>
            <a:endParaRPr lang="en-US" sz="2000" b="1" dirty="0"/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6AFF52A6-216D-4E47-ADC4-C4EE7263FEB2}"/>
              </a:ext>
            </a:extLst>
          </p:cNvPr>
          <p:cNvSpPr/>
          <p:nvPr/>
        </p:nvSpPr>
        <p:spPr>
          <a:xfrm>
            <a:off x="8042489" y="4409367"/>
            <a:ext cx="1748248" cy="487063"/>
          </a:xfrm>
          <a:prstGeom prst="wedgeEllipseCallout">
            <a:avLst>
              <a:gd name="adj1" fmla="val -49622"/>
              <a:gd name="adj2" fmla="val 76561"/>
            </a:avLst>
          </a:prstGeom>
          <a:solidFill>
            <a:srgbClr val="0000CC"/>
          </a:solidFill>
          <a:ln w="190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৭মী </a:t>
            </a:r>
            <a:r>
              <a:rPr lang="en-US" sz="2000" b="1" dirty="0" err="1"/>
              <a:t>বিভক্তি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1081807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5" grpId="0" animBg="1"/>
      <p:bldP spid="13" grpId="0" animBg="1"/>
      <p:bldP spid="14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D39582-B753-4007-9FCD-1E03F5F15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75C9-D0B3-48EB-89CB-7A37B880282A}" type="datetime3">
              <a:rPr lang="en-US" smtClean="0"/>
              <a:t>8 April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6E2166-89CD-46BF-A670-3A45F64F0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পাঠ শিরোনাম: কারক ও বিভক্তি, সম্বন্ধ পদ ও সম্বোধন পদ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E9070-3F0B-4683-A6EC-E500CAF6A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5432A45-B4B9-4F36-AC05-CA56DF65C29F}"/>
              </a:ext>
            </a:extLst>
          </p:cNvPr>
          <p:cNvSpPr/>
          <p:nvPr/>
        </p:nvSpPr>
        <p:spPr>
          <a:xfrm>
            <a:off x="769107" y="932898"/>
            <a:ext cx="2309949" cy="459038"/>
          </a:xfrm>
          <a:prstGeom prst="roundRect">
            <a:avLst>
              <a:gd name="adj" fmla="val 50000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SutonnyMJ" pitchFamily="2" charset="0"/>
              </a:rPr>
              <a:t>অপাদান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কারক</a:t>
            </a:r>
            <a:endParaRPr lang="en-US" sz="2400" b="1" dirty="0">
              <a:latin typeface="SutonnyMJ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9B9EC9-F748-4A23-AAAE-782EBCE69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7" y="2274342"/>
            <a:ext cx="3166184" cy="238327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A81466-6AC0-4637-A14D-010AAFEA9B53}"/>
              </a:ext>
            </a:extLst>
          </p:cNvPr>
          <p:cNvSpPr txBox="1"/>
          <p:nvPr/>
        </p:nvSpPr>
        <p:spPr>
          <a:xfrm>
            <a:off x="3344785" y="693594"/>
            <a:ext cx="8205531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msÁv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: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hv</a:t>
            </a:r>
            <a:r>
              <a:rPr lang="en-US" sz="2400" b="1" dirty="0">
                <a:latin typeface="SutonnyMJ" pitchFamily="2" charset="0"/>
              </a:rPr>
              <a:t> †_‡K </a:t>
            </a:r>
            <a:r>
              <a:rPr lang="en-US" sz="2400" b="1" dirty="0" err="1">
                <a:latin typeface="SutonnyMJ" pitchFamily="2" charset="0"/>
              </a:rPr>
              <a:t>wKQz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DrcwË</a:t>
            </a:r>
            <a:r>
              <a:rPr lang="en-US" sz="2400" b="1" dirty="0">
                <a:latin typeface="SutonnyMJ" pitchFamily="2" charset="0"/>
              </a:rPr>
              <a:t>, </a:t>
            </a:r>
            <a:r>
              <a:rPr lang="en-US" sz="2400" b="1" dirty="0" err="1">
                <a:latin typeface="SutonnyMJ" pitchFamily="2" charset="0"/>
              </a:rPr>
              <a:t>wePy¨wZ</a:t>
            </a:r>
            <a:r>
              <a:rPr lang="en-US" sz="2400" b="1" dirty="0">
                <a:latin typeface="SutonnyMJ" pitchFamily="2" charset="0"/>
              </a:rPr>
              <a:t>, </a:t>
            </a:r>
            <a:r>
              <a:rPr lang="en-US" sz="2400" b="1" dirty="0" err="1">
                <a:latin typeface="SutonnyMJ" pitchFamily="2" charset="0"/>
              </a:rPr>
              <a:t>M„nxZ</a:t>
            </a:r>
            <a:r>
              <a:rPr lang="en-US" sz="2400" b="1" dirty="0">
                <a:latin typeface="SutonnyMJ" pitchFamily="2" charset="0"/>
              </a:rPr>
              <a:t>, </a:t>
            </a:r>
            <a:r>
              <a:rPr lang="en-US" sz="2400" b="1" dirty="0" err="1">
                <a:latin typeface="SutonnyMJ" pitchFamily="2" charset="0"/>
              </a:rPr>
              <a:t>RvZ</a:t>
            </a:r>
            <a:r>
              <a:rPr lang="en-US" sz="2400" b="1" dirty="0">
                <a:latin typeface="SutonnyMJ" pitchFamily="2" charset="0"/>
              </a:rPr>
              <a:t>, </a:t>
            </a:r>
            <a:r>
              <a:rPr lang="en-US" sz="2400" b="1" dirty="0" err="1">
                <a:latin typeface="SutonnyMJ" pitchFamily="2" charset="0"/>
              </a:rPr>
              <a:t>weiZ</a:t>
            </a:r>
            <a:r>
              <a:rPr lang="en-US" sz="2400" b="1" dirty="0">
                <a:latin typeface="SutonnyMJ" pitchFamily="2" charset="0"/>
              </a:rPr>
              <a:t>, </a:t>
            </a:r>
            <a:r>
              <a:rPr lang="en-US" sz="2400" b="1" dirty="0" err="1">
                <a:latin typeface="SutonnyMJ" pitchFamily="2" charset="0"/>
              </a:rPr>
              <a:t>Avi</a:t>
            </a:r>
            <a:r>
              <a:rPr lang="en-US" sz="2400" b="1" dirty="0">
                <a:latin typeface="SutonnyMJ" pitchFamily="2" charset="0"/>
              </a:rPr>
              <a:t>¤¢, `~</a:t>
            </a:r>
            <a:r>
              <a:rPr lang="en-US" sz="2400" b="1" dirty="0" err="1">
                <a:latin typeface="SutonnyMJ" pitchFamily="2" charset="0"/>
              </a:rPr>
              <a:t>ixf‚Z</a:t>
            </a:r>
            <a:r>
              <a:rPr lang="en-US" sz="2400" b="1" dirty="0">
                <a:latin typeface="SutonnyMJ" pitchFamily="2" charset="0"/>
              </a:rPr>
              <a:t> I </a:t>
            </a:r>
            <a:r>
              <a:rPr lang="en-US" sz="2400" b="1" dirty="0" err="1">
                <a:latin typeface="SutonnyMJ" pitchFamily="2" charset="0"/>
              </a:rPr>
              <a:t>iwÿZ</a:t>
            </a:r>
            <a:r>
              <a:rPr lang="en-US" sz="2400" b="1" dirty="0">
                <a:latin typeface="SutonnyMJ" pitchFamily="2" charset="0"/>
              </a:rPr>
              <a:t> nq </a:t>
            </a:r>
            <a:r>
              <a:rPr lang="en-US" sz="2400" b="1" dirty="0" err="1">
                <a:latin typeface="SutonnyMJ" pitchFamily="2" charset="0"/>
              </a:rPr>
              <a:t>Ges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hv</a:t>
            </a:r>
            <a:r>
              <a:rPr lang="en-US" sz="2400" b="1" dirty="0">
                <a:latin typeface="SutonnyMJ" pitchFamily="2" charset="0"/>
              </a:rPr>
              <a:t> †`‡L †KD </a:t>
            </a:r>
            <a:r>
              <a:rPr lang="en-US" sz="2400" b="1" dirty="0" err="1">
                <a:latin typeface="SutonnyMJ" pitchFamily="2" charset="0"/>
              </a:rPr>
              <a:t>fxZ</a:t>
            </a:r>
            <a:r>
              <a:rPr lang="en-US" sz="2400" b="1" dirty="0">
                <a:latin typeface="SutonnyMJ" pitchFamily="2" charset="0"/>
              </a:rPr>
              <a:t> nq </a:t>
            </a:r>
            <a:r>
              <a:rPr lang="en-US" sz="2400" b="1" dirty="0" err="1">
                <a:latin typeface="SutonnyMJ" pitchFamily="2" charset="0"/>
              </a:rPr>
              <a:t>ZvB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Acv`vb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KviK</a:t>
            </a:r>
            <a:r>
              <a:rPr lang="en-US" sz="2400" b="1" dirty="0">
                <a:latin typeface="SutonnyMJ" pitchFamily="2" charset="0"/>
              </a:rPr>
              <a:t>|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E043BF-8D01-4AE0-AFC8-A5DC4A3978B6}"/>
              </a:ext>
            </a:extLst>
          </p:cNvPr>
          <p:cNvSpPr txBox="1"/>
          <p:nvPr/>
        </p:nvSpPr>
        <p:spPr>
          <a:xfrm>
            <a:off x="3344785" y="1724317"/>
            <a:ext cx="820553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utonnyMJ" pitchFamily="2" charset="0"/>
              </a:rPr>
              <a:t>`ª</a:t>
            </a:r>
            <a:r>
              <a:rPr lang="en-US" sz="2400" b="1" dirty="0" err="1">
                <a:latin typeface="SutonnyMJ" pitchFamily="2" charset="0"/>
              </a:rPr>
              <a:t>óe</a:t>
            </a:r>
            <a:r>
              <a:rPr lang="en-US" sz="2400" b="1" dirty="0">
                <a:latin typeface="SutonnyMJ" pitchFamily="2" charset="0"/>
              </a:rPr>
              <a:t>¨- </a:t>
            </a:r>
            <a:r>
              <a:rPr lang="en-US" sz="2400" b="1" dirty="0" err="1">
                <a:latin typeface="SutonnyMJ" pitchFamily="2" charset="0"/>
              </a:rPr>
              <a:t>অপাদান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কারকে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কোন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স্থান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নয়</a:t>
            </a:r>
            <a:r>
              <a:rPr lang="en-US" sz="2400" b="1" dirty="0">
                <a:latin typeface="SutonnyMJ" pitchFamily="2" charset="0"/>
              </a:rPr>
              <a:t>, </a:t>
            </a:r>
            <a:r>
              <a:rPr lang="en-US" sz="2400" b="1" dirty="0" err="1">
                <a:latin typeface="SutonnyMJ" pitchFamily="2" charset="0"/>
              </a:rPr>
              <a:t>বরং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স্থান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থেকে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বিচ্যুতি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বুঝায়</a:t>
            </a:r>
            <a:r>
              <a:rPr lang="en-US" sz="2400" b="1" dirty="0">
                <a:latin typeface="SutonnyMJ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FD20B4-328F-4549-BDE8-6FB387AA70CB}"/>
              </a:ext>
            </a:extLst>
          </p:cNvPr>
          <p:cNvSpPr txBox="1"/>
          <p:nvPr/>
        </p:nvSpPr>
        <p:spPr>
          <a:xfrm>
            <a:off x="4174952" y="3260557"/>
            <a:ext cx="2799354" cy="461665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আকাশ</a:t>
            </a:r>
            <a:r>
              <a:rPr lang="en-US" sz="2400" b="1" dirty="0">
                <a:solidFill>
                  <a:srgbClr val="660066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থেকে</a:t>
            </a:r>
            <a:r>
              <a:rPr lang="en-US" sz="2400" b="1" dirty="0">
                <a:solidFill>
                  <a:srgbClr val="660066"/>
                </a:solidFill>
              </a:rPr>
              <a:t> </a:t>
            </a:r>
            <a:r>
              <a:rPr lang="en-US" sz="2400" b="1" dirty="0" err="1">
                <a:solidFill>
                  <a:srgbClr val="660066"/>
                </a:solidFill>
              </a:rPr>
              <a:t>বৃষ্টি</a:t>
            </a:r>
            <a:r>
              <a:rPr lang="en-US" sz="2400" b="1" dirty="0">
                <a:solidFill>
                  <a:srgbClr val="660066"/>
                </a:solidFill>
              </a:rPr>
              <a:t> </a:t>
            </a:r>
            <a:r>
              <a:rPr lang="en-US" sz="2400" b="1" dirty="0" err="1">
                <a:solidFill>
                  <a:srgbClr val="660066"/>
                </a:solidFill>
              </a:rPr>
              <a:t>পড়ে</a:t>
            </a:r>
            <a:r>
              <a:rPr lang="en-US" sz="2400" b="1" dirty="0">
                <a:solidFill>
                  <a:srgbClr val="660066"/>
                </a:solidFill>
              </a:rPr>
              <a:t>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E25E57-7F52-4882-822C-D1422C3FF771}"/>
              </a:ext>
            </a:extLst>
          </p:cNvPr>
          <p:cNvSpPr txBox="1"/>
          <p:nvPr/>
        </p:nvSpPr>
        <p:spPr>
          <a:xfrm>
            <a:off x="7371345" y="5350051"/>
            <a:ext cx="3433012" cy="461665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বোঁটা-আলগা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660066"/>
                </a:solidFill>
              </a:rPr>
              <a:t>আম</a:t>
            </a:r>
            <a:r>
              <a:rPr lang="en-US" sz="2400" b="1" dirty="0">
                <a:solidFill>
                  <a:srgbClr val="660066"/>
                </a:solidFill>
              </a:rPr>
              <a:t> </a:t>
            </a:r>
            <a:r>
              <a:rPr lang="en-US" sz="2400" b="1" dirty="0" err="1">
                <a:solidFill>
                  <a:srgbClr val="660066"/>
                </a:solidFill>
              </a:rPr>
              <a:t>গাছে</a:t>
            </a:r>
            <a:r>
              <a:rPr lang="en-US" sz="2400" b="1" dirty="0">
                <a:solidFill>
                  <a:srgbClr val="660066"/>
                </a:solidFill>
              </a:rPr>
              <a:t> </a:t>
            </a:r>
            <a:r>
              <a:rPr lang="en-US" sz="2400" b="1" dirty="0" err="1">
                <a:solidFill>
                  <a:srgbClr val="660066"/>
                </a:solidFill>
              </a:rPr>
              <a:t>থাকেনা</a:t>
            </a:r>
            <a:r>
              <a:rPr lang="en-US" sz="2400" b="1" dirty="0">
                <a:solidFill>
                  <a:srgbClr val="660066"/>
                </a:solidFill>
              </a:rPr>
              <a:t>।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53C8E6E1-B99C-4870-961C-3EA9F8E91727}"/>
              </a:ext>
            </a:extLst>
          </p:cNvPr>
          <p:cNvSpPr/>
          <p:nvPr/>
        </p:nvSpPr>
        <p:spPr>
          <a:xfrm>
            <a:off x="5131646" y="2601164"/>
            <a:ext cx="1728205" cy="487063"/>
          </a:xfrm>
          <a:prstGeom prst="wedgeEllipseCallout">
            <a:avLst>
              <a:gd name="adj1" fmla="val -40566"/>
              <a:gd name="adj2" fmla="val 79031"/>
            </a:avLst>
          </a:prstGeom>
          <a:solidFill>
            <a:srgbClr val="0000CC"/>
          </a:solidFill>
          <a:ln w="190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৬ষ্ঠী </a:t>
            </a:r>
            <a:r>
              <a:rPr lang="en-US" sz="2000" b="1" dirty="0" err="1"/>
              <a:t>বিভক্তি</a:t>
            </a:r>
            <a:endParaRPr lang="en-US" sz="2000" b="1" dirty="0"/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5A19BD16-B9D2-497C-8B49-AC59DA6C1AB9}"/>
              </a:ext>
            </a:extLst>
          </p:cNvPr>
          <p:cNvSpPr/>
          <p:nvPr/>
        </p:nvSpPr>
        <p:spPr>
          <a:xfrm>
            <a:off x="8548937" y="4761067"/>
            <a:ext cx="1748248" cy="487063"/>
          </a:xfrm>
          <a:prstGeom prst="wedgeEllipseCallout">
            <a:avLst>
              <a:gd name="adj1" fmla="val -49622"/>
              <a:gd name="adj2" fmla="val 76561"/>
            </a:avLst>
          </a:prstGeom>
          <a:solidFill>
            <a:srgbClr val="0000CC"/>
          </a:solidFill>
          <a:ln w="190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০ </a:t>
            </a:r>
            <a:r>
              <a:rPr lang="en-US" sz="2000" b="1" dirty="0" err="1"/>
              <a:t>বিভক্তি</a:t>
            </a:r>
            <a:endParaRPr lang="en-US" sz="2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E2A34E-6B16-4346-A837-244FE554BF6D}"/>
              </a:ext>
            </a:extLst>
          </p:cNvPr>
          <p:cNvSpPr txBox="1"/>
          <p:nvPr/>
        </p:nvSpPr>
        <p:spPr>
          <a:xfrm>
            <a:off x="7371344" y="5891470"/>
            <a:ext cx="452992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ED2FB7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Lose-pedicelled mango does last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tree.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E39AE6D-F938-4B7C-8916-3E1EFDEC3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510" y="4650742"/>
            <a:ext cx="3257228" cy="182570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0A9086-FBB3-41CC-BBDC-326D152E3E45}"/>
              </a:ext>
            </a:extLst>
          </p:cNvPr>
          <p:cNvSpPr txBox="1"/>
          <p:nvPr/>
        </p:nvSpPr>
        <p:spPr>
          <a:xfrm>
            <a:off x="4203768" y="3793035"/>
            <a:ext cx="343301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ED2FB7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rain is falling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sky.</a:t>
            </a:r>
          </a:p>
        </p:txBody>
      </p:sp>
    </p:spTree>
    <p:extLst>
      <p:ext uri="{BB962C8B-B14F-4D97-AF65-F5344CB8AC3E}">
        <p14:creationId xmlns:p14="http://schemas.microsoft.com/office/powerpoint/2010/main" val="222605752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EBBE0A-9638-480D-95C3-F0AF4EE07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75C9-D0B3-48EB-89CB-7A37B880282A}" type="datetime3">
              <a:rPr lang="en-US" smtClean="0"/>
              <a:t>8 April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F4145C-52B4-4B06-B628-A7CE60E37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পাঠ শিরোনাম: কারক ও বিভক্তি, সম্বন্ধ পদ ও সম্বোধন পদ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34983-1AF5-40D0-A3E3-260413EF2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A155950-7B29-456E-9ECF-5B7D44E40A49}"/>
              </a:ext>
            </a:extLst>
          </p:cNvPr>
          <p:cNvSpPr/>
          <p:nvPr/>
        </p:nvSpPr>
        <p:spPr>
          <a:xfrm>
            <a:off x="311906" y="836646"/>
            <a:ext cx="2309949" cy="459038"/>
          </a:xfrm>
          <a:prstGeom prst="roundRect">
            <a:avLst>
              <a:gd name="adj" fmla="val 50000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SutonnyMJ" pitchFamily="2" charset="0"/>
              </a:rPr>
              <a:t>অধিকরণ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কারক</a:t>
            </a:r>
            <a:endParaRPr lang="en-US" sz="2400" b="1" dirty="0">
              <a:latin typeface="SutonnyMJ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A8C2B0-7DBB-4EE8-99C5-E100340FC441}"/>
              </a:ext>
            </a:extLst>
          </p:cNvPr>
          <p:cNvSpPr txBox="1"/>
          <p:nvPr/>
        </p:nvSpPr>
        <p:spPr>
          <a:xfrm>
            <a:off x="3296646" y="3501194"/>
            <a:ext cx="2799354" cy="461665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শর</a:t>
            </a:r>
            <a:r>
              <a:rPr lang="en-US" sz="2400" b="1" dirty="0">
                <a:solidFill>
                  <a:srgbClr val="FF0000"/>
                </a:solidFill>
              </a:rPr>
              <a:t>ৎ </a:t>
            </a:r>
            <a:r>
              <a:rPr lang="en-US" sz="2400" b="1" dirty="0" err="1">
                <a:solidFill>
                  <a:srgbClr val="FF0000"/>
                </a:solidFill>
              </a:rPr>
              <a:t>কালে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660066"/>
                </a:solidFill>
              </a:rPr>
              <a:t>কাশফুল</a:t>
            </a:r>
            <a:r>
              <a:rPr lang="en-US" sz="2400" b="1" dirty="0">
                <a:solidFill>
                  <a:srgbClr val="660066"/>
                </a:solidFill>
              </a:rPr>
              <a:t> </a:t>
            </a:r>
            <a:r>
              <a:rPr lang="en-US" sz="2400" b="1" dirty="0" err="1">
                <a:solidFill>
                  <a:srgbClr val="660066"/>
                </a:solidFill>
              </a:rPr>
              <a:t>ফোটে</a:t>
            </a:r>
            <a:r>
              <a:rPr lang="en-US" sz="2400" b="1" dirty="0">
                <a:solidFill>
                  <a:srgbClr val="660066"/>
                </a:solidFill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A01C1D-778C-429A-9D6B-4F037E193D15}"/>
              </a:ext>
            </a:extLst>
          </p:cNvPr>
          <p:cNvSpPr txBox="1"/>
          <p:nvPr/>
        </p:nvSpPr>
        <p:spPr>
          <a:xfrm>
            <a:off x="6521104" y="5759151"/>
            <a:ext cx="2213811" cy="461665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আকাশে</a:t>
            </a:r>
            <a:r>
              <a:rPr lang="en-US" sz="2400" b="1" dirty="0">
                <a:solidFill>
                  <a:srgbClr val="660066"/>
                </a:solidFill>
              </a:rPr>
              <a:t> </a:t>
            </a:r>
            <a:r>
              <a:rPr lang="en-US" sz="2400" b="1" dirty="0" err="1">
                <a:solidFill>
                  <a:srgbClr val="660066"/>
                </a:solidFill>
              </a:rPr>
              <a:t>মেঘ</a:t>
            </a:r>
            <a:r>
              <a:rPr lang="en-US" sz="2400" b="1" dirty="0">
                <a:solidFill>
                  <a:srgbClr val="660066"/>
                </a:solidFill>
              </a:rPr>
              <a:t> </a:t>
            </a:r>
            <a:r>
              <a:rPr lang="en-US" sz="2400" b="1" dirty="0" err="1">
                <a:solidFill>
                  <a:srgbClr val="660066"/>
                </a:solidFill>
              </a:rPr>
              <a:t>আছে</a:t>
            </a:r>
            <a:r>
              <a:rPr lang="en-US" sz="2400" b="1" dirty="0">
                <a:solidFill>
                  <a:srgbClr val="660066"/>
                </a:solidFill>
              </a:rPr>
              <a:t>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DB49A1-1120-463A-96B1-847A468D2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26" y="1929045"/>
            <a:ext cx="2975920" cy="202406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0C7C05-9F9B-494C-B8DB-BBF177999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05" y="1929045"/>
            <a:ext cx="3512986" cy="197605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8CC0EE-7BC2-4527-BB40-CB66F468B1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441" y="4609200"/>
            <a:ext cx="3091541" cy="205931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115CF34-7658-4934-818F-92382D8F54A8}"/>
              </a:ext>
            </a:extLst>
          </p:cNvPr>
          <p:cNvSpPr txBox="1"/>
          <p:nvPr/>
        </p:nvSpPr>
        <p:spPr>
          <a:xfrm>
            <a:off x="9950116" y="3497184"/>
            <a:ext cx="2020630" cy="461665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</a:rPr>
              <a:t>নদীতে</a:t>
            </a:r>
            <a:r>
              <a:rPr lang="en-US" sz="2400" b="1" dirty="0">
                <a:solidFill>
                  <a:srgbClr val="660066"/>
                </a:solidFill>
              </a:rPr>
              <a:t> </a:t>
            </a:r>
            <a:r>
              <a:rPr lang="en-US" sz="2400" b="1" dirty="0" err="1">
                <a:solidFill>
                  <a:srgbClr val="660066"/>
                </a:solidFill>
              </a:rPr>
              <a:t>নৌকা</a:t>
            </a:r>
            <a:r>
              <a:rPr lang="en-US" sz="2400" b="1" dirty="0">
                <a:solidFill>
                  <a:srgbClr val="660066"/>
                </a:solidFill>
              </a:rPr>
              <a:t> </a:t>
            </a:r>
            <a:r>
              <a:rPr lang="en-US" sz="2400" b="1" dirty="0" err="1">
                <a:solidFill>
                  <a:srgbClr val="660066"/>
                </a:solidFill>
              </a:rPr>
              <a:t>ভাসে</a:t>
            </a:r>
            <a:r>
              <a:rPr lang="en-US" sz="2400" b="1" dirty="0">
                <a:solidFill>
                  <a:srgbClr val="660066"/>
                </a:solidFill>
              </a:rPr>
              <a:t>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709E12-C57C-4241-B954-E0B2235C1079}"/>
              </a:ext>
            </a:extLst>
          </p:cNvPr>
          <p:cNvSpPr txBox="1"/>
          <p:nvPr/>
        </p:nvSpPr>
        <p:spPr>
          <a:xfrm>
            <a:off x="2743201" y="693594"/>
            <a:ext cx="889133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msÁv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: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wµqv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m¤úv</a:t>
            </a:r>
            <a:r>
              <a:rPr lang="en-US" sz="2400" b="1" dirty="0">
                <a:latin typeface="SutonnyMJ" pitchFamily="2" charset="0"/>
              </a:rPr>
              <a:t>`‡bi </a:t>
            </a:r>
            <a:r>
              <a:rPr lang="en-US" sz="2400" b="1" dirty="0" err="1">
                <a:latin typeface="SutonnyMJ" pitchFamily="2" charset="0"/>
              </a:rPr>
              <a:t>Kvj</a:t>
            </a:r>
            <a:r>
              <a:rPr lang="en-US" sz="2400" b="1" dirty="0">
                <a:latin typeface="SutonnyMJ" pitchFamily="2" charset="0"/>
              </a:rPr>
              <a:t> (</a:t>
            </a:r>
            <a:r>
              <a:rPr lang="en-US" sz="2400" b="1" dirty="0" err="1">
                <a:latin typeface="SutonnyMJ" pitchFamily="2" charset="0"/>
              </a:rPr>
              <a:t>mgq</a:t>
            </a:r>
            <a:r>
              <a:rPr lang="en-US" sz="2400" b="1" dirty="0">
                <a:latin typeface="SutonnyMJ" pitchFamily="2" charset="0"/>
              </a:rPr>
              <a:t>) </a:t>
            </a:r>
            <a:r>
              <a:rPr lang="en-US" sz="2400" b="1" dirty="0" err="1">
                <a:latin typeface="SutonnyMJ" pitchFamily="2" charset="0"/>
              </a:rPr>
              <a:t>Ges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Avavi‡K</a:t>
            </a:r>
            <a:r>
              <a:rPr lang="en-US" sz="2400" b="1" dirty="0">
                <a:latin typeface="SutonnyMJ" pitchFamily="2" charset="0"/>
              </a:rPr>
              <a:t> (¯’</a:t>
            </a:r>
            <a:r>
              <a:rPr lang="en-US" sz="2400" b="1" dirty="0" err="1">
                <a:latin typeface="SutonnyMJ" pitchFamily="2" charset="0"/>
              </a:rPr>
              <a:t>vb,cvÎ</a:t>
            </a:r>
            <a:r>
              <a:rPr lang="en-US" sz="2400" b="1" dirty="0">
                <a:latin typeface="SutonnyMJ" pitchFamily="2" charset="0"/>
              </a:rPr>
              <a:t>, </a:t>
            </a:r>
            <a:r>
              <a:rPr lang="en-US" sz="2400" b="1" dirty="0" err="1">
                <a:latin typeface="SutonnyMJ" pitchFamily="2" charset="0"/>
              </a:rPr>
              <a:t>welq</a:t>
            </a:r>
            <a:r>
              <a:rPr lang="en-US" sz="2400" b="1" dirty="0">
                <a:latin typeface="SutonnyMJ" pitchFamily="2" charset="0"/>
              </a:rPr>
              <a:t>) </a:t>
            </a:r>
            <a:r>
              <a:rPr lang="en-US" sz="2400" b="1" dirty="0" err="1">
                <a:latin typeface="SutonnyMJ" pitchFamily="2" charset="0"/>
              </a:rPr>
              <a:t>AwaKiY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KviK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e‡j</a:t>
            </a:r>
            <a:r>
              <a:rPr lang="en-US" sz="2400" b="1" dirty="0">
                <a:latin typeface="SutonnyMJ" pitchFamily="2" charset="0"/>
              </a:rPr>
              <a:t>|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7AD00C-A9A3-4B1A-B4F7-4A08BF85956B}"/>
              </a:ext>
            </a:extLst>
          </p:cNvPr>
          <p:cNvSpPr txBox="1"/>
          <p:nvPr/>
        </p:nvSpPr>
        <p:spPr>
          <a:xfrm>
            <a:off x="1925053" y="1339288"/>
            <a:ext cx="983834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utonnyMJ" pitchFamily="2" charset="0"/>
              </a:rPr>
              <a:t>`ª</a:t>
            </a:r>
            <a:r>
              <a:rPr lang="en-US" sz="2400" b="1" dirty="0" err="1">
                <a:latin typeface="SutonnyMJ" pitchFamily="2" charset="0"/>
              </a:rPr>
              <a:t>óe</a:t>
            </a:r>
            <a:r>
              <a:rPr lang="en-US" sz="2400" b="1" dirty="0">
                <a:latin typeface="SutonnyMJ" pitchFamily="2" charset="0"/>
              </a:rPr>
              <a:t>¨- </a:t>
            </a:r>
            <a:r>
              <a:rPr lang="en-US" sz="2400" b="1" dirty="0" err="1">
                <a:latin typeface="SutonnyMJ" pitchFamily="2" charset="0"/>
              </a:rPr>
              <a:t>wµqv‡K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</a:rPr>
              <a:t>KLb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</a:rPr>
              <a:t>‡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</a:rPr>
              <a:t>Kv_vq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</a:rPr>
              <a:t>, Kx 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</a:rPr>
              <a:t>wel‡q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Øviv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cÖkœ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Ki‡j</a:t>
            </a:r>
            <a:r>
              <a:rPr lang="en-US" sz="2400" b="1" dirty="0">
                <a:latin typeface="SutonnyMJ" pitchFamily="2" charset="0"/>
              </a:rPr>
              <a:t> †h </a:t>
            </a:r>
            <a:r>
              <a:rPr lang="en-US" sz="2400" b="1" dirty="0" err="1">
                <a:latin typeface="SutonnyMJ" pitchFamily="2" charset="0"/>
              </a:rPr>
              <a:t>DËi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cvIqv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hvq</a:t>
            </a:r>
            <a:r>
              <a:rPr lang="en-US" sz="2400" b="1" dirty="0">
                <a:latin typeface="SutonnyMJ" pitchFamily="2" charset="0"/>
              </a:rPr>
              <a:t>, </a:t>
            </a:r>
            <a:r>
              <a:rPr lang="en-US" sz="2400" b="1" dirty="0" err="1">
                <a:latin typeface="SutonnyMJ" pitchFamily="2" charset="0"/>
              </a:rPr>
              <a:t>Zv</a:t>
            </a:r>
            <a:r>
              <a:rPr lang="en-US" sz="2400" b="1" dirty="0">
                <a:latin typeface="SutonnyMJ" pitchFamily="2" charset="0"/>
              </a:rPr>
              <a:t>-B </a:t>
            </a:r>
            <a:r>
              <a:rPr lang="en-US" sz="2400" b="1" dirty="0" err="1">
                <a:latin typeface="SutonnyMJ" pitchFamily="2" charset="0"/>
              </a:rPr>
              <a:t>AwaKiY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KviK</a:t>
            </a:r>
            <a:r>
              <a:rPr lang="en-US" sz="2400" b="1" dirty="0">
                <a:latin typeface="SutonnyMJ" pitchFamily="2" charset="0"/>
              </a:rPr>
              <a:t>|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43D8F0-EE11-4121-8570-352C8ABF1D1D}"/>
              </a:ext>
            </a:extLst>
          </p:cNvPr>
          <p:cNvSpPr txBox="1"/>
          <p:nvPr/>
        </p:nvSpPr>
        <p:spPr>
          <a:xfrm>
            <a:off x="8827750" y="4006516"/>
            <a:ext cx="297592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ED2FB7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boat floats </a:t>
            </a:r>
            <a:r>
              <a:rPr lang="en-US" b="1" dirty="0">
                <a:solidFill>
                  <a:srgbClr val="4500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river.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671971-D5BB-42C7-9872-385ACC96321E}"/>
              </a:ext>
            </a:extLst>
          </p:cNvPr>
          <p:cNvSpPr txBox="1"/>
          <p:nvPr/>
        </p:nvSpPr>
        <p:spPr>
          <a:xfrm>
            <a:off x="6513674" y="6288520"/>
            <a:ext cx="269048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ED2FB7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cloud </a:t>
            </a:r>
            <a:r>
              <a:rPr lang="en-US" b="1" dirty="0">
                <a:solidFill>
                  <a:srgbClr val="4500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shy.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3D0896-48FF-4422-B1C7-16DA6B3E5509}"/>
              </a:ext>
            </a:extLst>
          </p:cNvPr>
          <p:cNvSpPr txBox="1"/>
          <p:nvPr/>
        </p:nvSpPr>
        <p:spPr>
          <a:xfrm>
            <a:off x="329430" y="4026573"/>
            <a:ext cx="351298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ED2FB7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catkin blooms </a:t>
            </a:r>
            <a:r>
              <a:rPr lang="en-US" b="1" dirty="0">
                <a:solidFill>
                  <a:srgbClr val="4500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Autumn.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9A9661D2-68A2-4FAF-B0AA-D8F184998D32}"/>
              </a:ext>
            </a:extLst>
          </p:cNvPr>
          <p:cNvSpPr/>
          <p:nvPr/>
        </p:nvSpPr>
        <p:spPr>
          <a:xfrm>
            <a:off x="4109706" y="2847728"/>
            <a:ext cx="1728205" cy="487063"/>
          </a:xfrm>
          <a:prstGeom prst="wedgeEllipseCallout">
            <a:avLst>
              <a:gd name="adj1" fmla="val -40566"/>
              <a:gd name="adj2" fmla="val 79031"/>
            </a:avLst>
          </a:prstGeom>
          <a:solidFill>
            <a:srgbClr val="0000CC"/>
          </a:solidFill>
          <a:ln w="190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৭মী </a:t>
            </a:r>
            <a:r>
              <a:rPr lang="en-US" sz="2000" b="1" dirty="0" err="1"/>
              <a:t>বিভক্তি</a:t>
            </a:r>
            <a:endParaRPr lang="en-US" sz="2000" b="1" dirty="0"/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7B28847E-2114-4503-AC8F-FEFE65F4C540}"/>
              </a:ext>
            </a:extLst>
          </p:cNvPr>
          <p:cNvSpPr/>
          <p:nvPr/>
        </p:nvSpPr>
        <p:spPr>
          <a:xfrm>
            <a:off x="10287723" y="2793548"/>
            <a:ext cx="1684763" cy="487063"/>
          </a:xfrm>
          <a:prstGeom prst="wedgeEllipseCallout">
            <a:avLst>
              <a:gd name="adj1" fmla="val -41773"/>
              <a:gd name="adj2" fmla="val 81501"/>
            </a:avLst>
          </a:prstGeom>
          <a:solidFill>
            <a:srgbClr val="0000CC"/>
          </a:solidFill>
          <a:ln w="190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৭মী </a:t>
            </a:r>
            <a:r>
              <a:rPr lang="en-US" sz="2000" b="1" dirty="0" err="1"/>
              <a:t>বিভক্তি</a:t>
            </a:r>
            <a:endParaRPr lang="en-US" sz="2000" b="1" dirty="0"/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234B9764-E62E-4F70-97D2-F83554A28773}"/>
              </a:ext>
            </a:extLst>
          </p:cNvPr>
          <p:cNvSpPr/>
          <p:nvPr/>
        </p:nvSpPr>
        <p:spPr>
          <a:xfrm>
            <a:off x="7263405" y="5039455"/>
            <a:ext cx="1748248" cy="487063"/>
          </a:xfrm>
          <a:prstGeom prst="wedgeEllipseCallout">
            <a:avLst>
              <a:gd name="adj1" fmla="val -49622"/>
              <a:gd name="adj2" fmla="val 76561"/>
            </a:avLst>
          </a:prstGeom>
          <a:solidFill>
            <a:srgbClr val="0000CC"/>
          </a:solidFill>
          <a:ln w="190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৭মী </a:t>
            </a:r>
            <a:r>
              <a:rPr lang="en-US" sz="2000" b="1" dirty="0" err="1"/>
              <a:t>বিভক্তি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5003643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6" grpId="0" animBg="1"/>
      <p:bldP spid="12" grpId="0" animBg="1"/>
      <p:bldP spid="14" grpId="0" animBg="1"/>
      <p:bldP spid="8" grpId="0" animBg="1"/>
      <p:bldP spid="17" grpId="0" animBg="1"/>
      <p:bldP spid="18" grpId="0" animBg="1"/>
      <p:bldP spid="9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8D1886-3F3D-4CFB-B3ED-C7EF2EBC7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75C9-D0B3-48EB-89CB-7A37B880282A}" type="datetime3">
              <a:rPr lang="en-US" smtClean="0"/>
              <a:t>8 April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6CE72B-2D3D-40BF-B81B-86300E93D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পাঠ শিরোনাম: কারক ও বিভক্তি, সম্বন্ধ পদ ও সম্বোধন পদ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E64B0-0522-459B-937B-A47C9920D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3E9A96-E809-4DC9-8482-C1088E555E58}"/>
              </a:ext>
            </a:extLst>
          </p:cNvPr>
          <p:cNvSpPr txBox="1"/>
          <p:nvPr/>
        </p:nvSpPr>
        <p:spPr>
          <a:xfrm>
            <a:off x="694508" y="888660"/>
            <a:ext cx="11204724" cy="19851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fontAlgn="base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en-US" sz="1050" b="1" dirty="0">
              <a:solidFill>
                <a:srgbClr val="403B3B"/>
              </a:solidFill>
              <a:effectLst/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marL="0" marR="0" fontAlgn="base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C00000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☆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সম্বন্ধ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পদ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☆</a:t>
            </a:r>
          </a:p>
          <a:p>
            <a:pPr marL="0" marR="0" fontAlgn="base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6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</a:b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বাক্যের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ক্রিয়াপদের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সঙ্গে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যে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পদের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প্রত্যক্ষ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সম্পর্ক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থাকে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না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অথচ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পরবর্তী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বিশেষ্যের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সঙ্গে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সম্পর্ক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থাকে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এই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ধরনের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র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বা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এর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বিভক্তি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যুক্ত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পদকে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সম্বন্ধ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পদ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(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Possesive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Word)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বলে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।</a:t>
            </a:r>
            <a:endParaRPr lang="en-US" sz="2000" b="1" dirty="0">
              <a:solidFill>
                <a:srgbClr val="0000CC"/>
              </a:solidFill>
              <a:effectLst/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23120F"/>
                </a:solidFill>
                <a:effectLst/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যেমন</a:t>
            </a:r>
            <a:r>
              <a:rPr lang="en-US" sz="2400" b="1" dirty="0">
                <a:solidFill>
                  <a:srgbClr val="23120F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আমা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র</a:t>
            </a:r>
            <a:r>
              <a:rPr lang="en-US" sz="2400" b="1" dirty="0">
                <a:solidFill>
                  <a:srgbClr val="23120F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23120F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বাবা</a:t>
            </a:r>
            <a:r>
              <a:rPr lang="en-US" sz="2400" b="1" dirty="0">
                <a:solidFill>
                  <a:srgbClr val="23120F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23120F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ব্যবসা</a:t>
            </a:r>
            <a:r>
              <a:rPr lang="en-US" sz="2400" b="1" dirty="0">
                <a:solidFill>
                  <a:srgbClr val="23120F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23120F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করে</a:t>
            </a:r>
            <a:r>
              <a:rPr lang="en-US" sz="2400" b="1" dirty="0">
                <a:solidFill>
                  <a:srgbClr val="23120F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। </a:t>
            </a:r>
            <a:r>
              <a:rPr lang="en-US" sz="2400" b="1" dirty="0">
                <a:solidFill>
                  <a:srgbClr val="23120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রতনে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র</a:t>
            </a:r>
            <a:r>
              <a:rPr lang="en-US" sz="2400" b="1" dirty="0">
                <a:solidFill>
                  <a:srgbClr val="23120F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23120F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বন্ধু</a:t>
            </a:r>
            <a:r>
              <a:rPr lang="en-US" sz="2400" b="1" dirty="0">
                <a:solidFill>
                  <a:srgbClr val="23120F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23120F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ভালো</a:t>
            </a:r>
            <a:r>
              <a:rPr lang="en-US" sz="2400" b="1" dirty="0">
                <a:solidFill>
                  <a:srgbClr val="23120F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23120F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ছেলে</a:t>
            </a:r>
            <a:r>
              <a:rPr lang="en-US" sz="2400" b="1" dirty="0">
                <a:solidFill>
                  <a:srgbClr val="23120F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।</a:t>
            </a:r>
            <a:endParaRPr lang="en-US" sz="2400" b="1" dirty="0">
              <a:solidFill>
                <a:srgbClr val="23120F"/>
              </a:solidFill>
              <a:effectLst/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CC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-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উপর্যুক্ত</a:t>
            </a:r>
            <a:r>
              <a:rPr lang="en-US" sz="2400" b="1" dirty="0">
                <a:solidFill>
                  <a:srgbClr val="0000CC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বাক্য</a:t>
            </a:r>
            <a:r>
              <a:rPr lang="en-US" sz="2400" b="1" dirty="0">
                <a:solidFill>
                  <a:srgbClr val="0000CC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দুইটির</a:t>
            </a:r>
            <a:r>
              <a:rPr lang="en-US" sz="2400" b="1" dirty="0">
                <a:solidFill>
                  <a:srgbClr val="0000CC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মধ্যে</a:t>
            </a:r>
            <a:r>
              <a:rPr lang="en-US" sz="2400" b="1" dirty="0">
                <a:solidFill>
                  <a:srgbClr val="0000CC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'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আমার</a:t>
            </a:r>
            <a:r>
              <a:rPr lang="en-US" sz="2400" b="1" dirty="0">
                <a:solidFill>
                  <a:srgbClr val="0000CC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' </a:t>
            </a:r>
            <a:r>
              <a:rPr lang="en-US" sz="2400" b="1" dirty="0">
                <a:solidFill>
                  <a:srgbClr val="0000CC"/>
                </a:solidFill>
                <a:effectLst/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ও</a:t>
            </a:r>
            <a:r>
              <a:rPr lang="en-US" sz="2400" b="1" dirty="0">
                <a:solidFill>
                  <a:srgbClr val="0000CC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'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রতনের</a:t>
            </a:r>
            <a:r>
              <a:rPr lang="en-US" sz="2400" b="1" dirty="0">
                <a:solidFill>
                  <a:srgbClr val="0000CC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'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পদ</a:t>
            </a:r>
            <a:r>
              <a:rPr lang="en-US" sz="2400" b="1" dirty="0">
                <a:solidFill>
                  <a:srgbClr val="0000CC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দুইটি</a:t>
            </a:r>
            <a:r>
              <a:rPr lang="en-US" sz="2400" b="1" dirty="0">
                <a:solidFill>
                  <a:srgbClr val="0000CC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সম্বন্ধ</a:t>
            </a:r>
            <a:r>
              <a:rPr lang="en-US" sz="2400" b="1" dirty="0">
                <a:solidFill>
                  <a:srgbClr val="0000CC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পদ</a:t>
            </a:r>
            <a:r>
              <a:rPr lang="en-US" sz="2400" b="1" dirty="0">
                <a:solidFill>
                  <a:srgbClr val="0000CC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US" sz="2400" b="1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E8D3A4-9574-43CF-9C80-99FCDF6F28CF}"/>
              </a:ext>
            </a:extLst>
          </p:cNvPr>
          <p:cNvSpPr txBox="1"/>
          <p:nvPr/>
        </p:nvSpPr>
        <p:spPr>
          <a:xfrm>
            <a:off x="694507" y="2977947"/>
            <a:ext cx="11204724" cy="21445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just" fontAlgn="base">
              <a:spcBef>
                <a:spcPts val="0"/>
              </a:spcBef>
              <a:spcAft>
                <a:spcPts val="0"/>
              </a:spcAft>
            </a:pPr>
            <a:endParaRPr lang="en-US" sz="100" b="1" dirty="0">
              <a:solidFill>
                <a:srgbClr val="403B3B"/>
              </a:solidFill>
              <a:effectLst/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marL="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☆</a:t>
            </a:r>
            <a:r>
              <a:rPr lang="en-US" sz="28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সম্বোধন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পদ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☆</a:t>
            </a:r>
          </a:p>
          <a:p>
            <a:pPr marL="0" marR="0" algn="just" fontAlgn="base">
              <a:spcBef>
                <a:spcPts val="0"/>
              </a:spcBef>
              <a:spcAft>
                <a:spcPts val="0"/>
              </a:spcAft>
            </a:pPr>
            <a:endParaRPr lang="en-US" sz="100" b="1" dirty="0">
              <a:solidFill>
                <a:srgbClr val="0000CC"/>
              </a:solidFill>
              <a:effectLst/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just"/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'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সম্বোধন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'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কথাটির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অর্থ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বিশেষভাবে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ডাকা।যে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পদের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দ্বারা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কাউকে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আহ্বান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করা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বোঝায়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তাকে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সম্বোধন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পদ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বলে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।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একে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ইংরেজিতে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Calling word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বলে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।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বাক্যের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ক্রিয়াপদের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সঙ্গে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সম্বোধন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পদের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কোনো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সম্পর্ক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নেই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বলে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কারক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নয়</a:t>
            </a:r>
            <a:r>
              <a:rPr lang="en-US" sz="2400" b="1" dirty="0">
                <a:solidFill>
                  <a:srgbClr val="0000CC"/>
                </a:solidFill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।</a:t>
            </a:r>
            <a:endParaRPr lang="en-US" sz="16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যেমন</a:t>
            </a:r>
            <a:r>
              <a:rPr lang="en-US" sz="2400" b="1" dirty="0">
                <a:solidFill>
                  <a:srgbClr val="C00000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: 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রহিম</a:t>
            </a:r>
            <a:r>
              <a:rPr lang="en-US" sz="2400" b="1" dirty="0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এদিকে</a:t>
            </a:r>
            <a:r>
              <a:rPr lang="en-US" sz="2400" b="1" dirty="0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এসো</a:t>
            </a:r>
            <a:r>
              <a:rPr lang="en-US" sz="2400" b="1" dirty="0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।</a:t>
            </a:r>
            <a:r>
              <a:rPr lang="en-US" sz="2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হে</a:t>
            </a:r>
            <a:r>
              <a:rPr lang="en-US" sz="2400" b="1" dirty="0">
                <a:solidFill>
                  <a:srgbClr val="C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মাধবী</a:t>
            </a:r>
            <a:r>
              <a:rPr lang="en-US" sz="2400" b="1" dirty="0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দ্বিধা</a:t>
            </a:r>
            <a:r>
              <a:rPr lang="en-US" sz="2400" b="1" dirty="0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কেন</a:t>
            </a:r>
            <a:r>
              <a:rPr lang="en-US" sz="2400" b="1" dirty="0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?</a:t>
            </a:r>
            <a:endParaRPr lang="en-US" sz="2400" b="1" dirty="0">
              <a:effectLst/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- এ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বাক্য</a:t>
            </a:r>
            <a:r>
              <a:rPr lang="en-US" sz="2400" b="1" dirty="0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দুইটিতে</a:t>
            </a:r>
            <a:r>
              <a:rPr lang="en-US" sz="2400" b="1" dirty="0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'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রহিম</a:t>
            </a:r>
            <a:r>
              <a:rPr lang="en-US" sz="2400" b="1" dirty="0">
                <a:solidFill>
                  <a:srgbClr val="FF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'</a:t>
            </a:r>
            <a:r>
              <a:rPr lang="en-US" sz="2400" b="1" dirty="0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এবং</a:t>
            </a:r>
            <a:r>
              <a:rPr lang="en-US" sz="2400" b="1" dirty="0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'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হে</a:t>
            </a:r>
            <a:r>
              <a:rPr lang="en-US" sz="2400" b="1" dirty="0">
                <a:solidFill>
                  <a:srgbClr val="FF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মাধবী</a:t>
            </a:r>
            <a:r>
              <a:rPr lang="en-US" sz="2400" b="1" dirty="0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'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সম্বোধন</a:t>
            </a:r>
            <a:r>
              <a:rPr lang="en-US" sz="2400" b="1" dirty="0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পদ</a:t>
            </a:r>
            <a:r>
              <a:rPr lang="en-US" sz="2400" b="1" dirty="0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।</a:t>
            </a:r>
            <a:endParaRPr lang="en-US" sz="2400" b="1" dirty="0">
              <a:effectLst/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8D83FC-D671-4BFC-B595-8EE6E878649E}"/>
              </a:ext>
            </a:extLst>
          </p:cNvPr>
          <p:cNvSpPr txBox="1"/>
          <p:nvPr/>
        </p:nvSpPr>
        <p:spPr>
          <a:xfrm>
            <a:off x="694507" y="5555157"/>
            <a:ext cx="11068886" cy="4875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সম্বন্ধ</a:t>
            </a:r>
            <a:r>
              <a:rPr lang="en-US" sz="2400" b="1" dirty="0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পদ</a:t>
            </a:r>
            <a:r>
              <a:rPr lang="en-US" sz="2400" b="1" dirty="0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ও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সম্বোধন</a:t>
            </a:r>
            <a:r>
              <a:rPr lang="en-US" sz="2400" b="1" dirty="0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পদ</a:t>
            </a:r>
            <a:r>
              <a:rPr lang="en-US" sz="2400" b="1" dirty="0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কোনটিই</a:t>
            </a:r>
            <a:r>
              <a:rPr lang="en-US" sz="2400" b="1" dirty="0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কারক</a:t>
            </a:r>
            <a:r>
              <a:rPr lang="en-US" sz="2400" b="1" dirty="0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নয়</a:t>
            </a:r>
            <a:r>
              <a:rPr lang="en-US" sz="2400" b="1" dirty="0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।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কারণ</a:t>
            </a:r>
            <a:r>
              <a:rPr lang="en-US" sz="2400" b="1" dirty="0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এর</a:t>
            </a:r>
            <a:r>
              <a:rPr lang="en-US" sz="2400" b="1" dirty="0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কোনটিই</a:t>
            </a:r>
            <a:r>
              <a:rPr lang="en-US" sz="2400" b="1" dirty="0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ক্রিয়া</a:t>
            </a:r>
            <a:r>
              <a:rPr lang="en-US" sz="2400" b="1" dirty="0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পদের</a:t>
            </a:r>
            <a:r>
              <a:rPr lang="en-US" sz="2400" b="1" dirty="0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সাথে</a:t>
            </a:r>
            <a:r>
              <a:rPr lang="en-US" sz="2400" b="1" dirty="0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সরাসরি</a:t>
            </a:r>
            <a:r>
              <a:rPr lang="en-US" sz="2400" b="1" dirty="0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কোন</a:t>
            </a:r>
            <a:r>
              <a:rPr lang="en-US" sz="2400" b="1" dirty="0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সম্পর্ক</a:t>
            </a:r>
            <a:r>
              <a:rPr lang="en-US" sz="2400" b="1" dirty="0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রাখে</a:t>
            </a:r>
            <a:r>
              <a:rPr lang="en-US" sz="2400" b="1" dirty="0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না</a:t>
            </a:r>
            <a:r>
              <a:rPr lang="en-US" sz="2400" b="1" dirty="0">
                <a:solidFill>
                  <a:srgbClr val="000000"/>
                </a:solidFill>
                <a:effectLst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। </a:t>
            </a:r>
            <a:endParaRPr lang="en-US" dirty="0">
              <a:effectLst/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0825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22EEDB-F0D7-48F0-AEA4-2E77183F4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4CC3-CFEF-48B7-ABB3-C4E543E86758}" type="datetime3">
              <a:rPr lang="en-US" smtClean="0"/>
              <a:t>8 April 2021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F55F6-2513-460E-AC88-4F7802CDC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66BAFF-9EB5-4F3D-AFE7-09C0B7DF4F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777" y="462228"/>
            <a:ext cx="2165213" cy="25237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39DFAD-2282-4681-B9D9-539092A67C15}"/>
              </a:ext>
            </a:extLst>
          </p:cNvPr>
          <p:cNvSpPr txBox="1"/>
          <p:nvPr/>
        </p:nvSpPr>
        <p:spPr>
          <a:xfrm>
            <a:off x="6519194" y="3517520"/>
            <a:ext cx="5293355" cy="2646878"/>
          </a:xfrm>
          <a:prstGeom prst="rect">
            <a:avLst/>
          </a:prstGeom>
          <a:solidFill>
            <a:srgbClr val="590F1A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400" b="1" dirty="0">
              <a:latin typeface="SutonnyMJ" pitchFamily="2" charset="0"/>
            </a:endParaRPr>
          </a:p>
          <a:p>
            <a:pPr algn="ctr"/>
            <a:r>
              <a:rPr lang="en-US" sz="5400" b="1" dirty="0" err="1">
                <a:latin typeface="SutonnyMJ" pitchFamily="2" charset="0"/>
              </a:rPr>
              <a:t>evsjv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fvlvi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e¨vKiY</a:t>
            </a:r>
            <a:endParaRPr lang="en-US" sz="4000" b="1" dirty="0">
              <a:latin typeface="SutonnyMJ" pitchFamily="2" charset="0"/>
            </a:endParaRPr>
          </a:p>
          <a:p>
            <a:pPr algn="ctr"/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utonnyMJ" pitchFamily="2" charset="0"/>
              </a:rPr>
              <a:t>‡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utonnyMJ" pitchFamily="2" charset="0"/>
              </a:rPr>
              <a:t>kÖwY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utonnyMJ" pitchFamily="2" charset="0"/>
              </a:rPr>
              <a:t>- 9g/10g</a:t>
            </a:r>
          </a:p>
          <a:p>
            <a:pPr algn="ctr"/>
            <a:endParaRPr lang="en-US" sz="2400" dirty="0">
              <a:latin typeface="Wide Latin" panose="020A0A07050505020404" pitchFamily="18" charset="0"/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B </a:t>
            </a:r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C T 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D07C736-56AF-484E-A2F3-7A841DCB3113}"/>
              </a:ext>
            </a:extLst>
          </p:cNvPr>
          <p:cNvSpPr/>
          <p:nvPr/>
        </p:nvSpPr>
        <p:spPr>
          <a:xfrm>
            <a:off x="4343400" y="550950"/>
            <a:ext cx="4932951" cy="950192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/>
                <a:solidFill>
                  <a:srgbClr val="FFFF00"/>
                </a:solidFill>
                <a:latin typeface="RuposhreeEMJ" pitchFamily="2" charset="0"/>
              </a:rPr>
              <a:t>cwiwPwZ</a:t>
            </a:r>
            <a:endParaRPr lang="en-US" sz="4800" dirty="0">
              <a:ln/>
              <a:solidFill>
                <a:srgbClr val="FFFF00"/>
              </a:solidFill>
              <a:latin typeface="RuposhreeEMJ" pitchFamily="2" charset="0"/>
            </a:endParaRPr>
          </a:p>
        </p:txBody>
      </p:sp>
      <p:sp>
        <p:nvSpPr>
          <p:cNvPr id="8" name="Ribbon: Tilted Up 7">
            <a:extLst>
              <a:ext uri="{FF2B5EF4-FFF2-40B4-BE49-F238E27FC236}">
                <a16:creationId xmlns:a16="http://schemas.microsoft.com/office/drawing/2014/main" id="{6924503B-C11D-4217-BF61-D5B9B8ACFC9C}"/>
              </a:ext>
            </a:extLst>
          </p:cNvPr>
          <p:cNvSpPr/>
          <p:nvPr/>
        </p:nvSpPr>
        <p:spPr>
          <a:xfrm>
            <a:off x="7431532" y="2358180"/>
            <a:ext cx="3733788" cy="847459"/>
          </a:xfrm>
          <a:prstGeom prst="ribbon2">
            <a:avLst>
              <a:gd name="adj1" fmla="val 11850"/>
              <a:gd name="adj2" fmla="val 63827"/>
            </a:avLst>
          </a:prstGeom>
          <a:solidFill>
            <a:schemeClr val="accent4">
              <a:lumMod val="50000"/>
            </a:schemeClr>
          </a:solidFill>
          <a:ln w="3810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>
                <a:solidFill>
                  <a:srgbClr val="FFFF00"/>
                </a:solidFill>
              </a:ln>
              <a:latin typeface="SutonnyMJ" pitchFamily="2" charset="0"/>
            </a:endParaRPr>
          </a:p>
          <a:p>
            <a:pPr algn="ctr"/>
            <a:r>
              <a:rPr lang="en-US" sz="4800" dirty="0" err="1">
                <a:ln>
                  <a:solidFill>
                    <a:srgbClr val="FFFF00"/>
                  </a:solidFill>
                </a:ln>
                <a:latin typeface="SutonnyMJ" pitchFamily="2" charset="0"/>
              </a:rPr>
              <a:t>welq</a:t>
            </a:r>
            <a:endParaRPr lang="en-US" sz="4800" dirty="0">
              <a:ln>
                <a:solidFill>
                  <a:srgbClr val="FFFF00"/>
                </a:solidFill>
              </a:ln>
              <a:latin typeface="SutonnyMJ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EF4A39-ADA1-4E69-A59E-768C01BE6467}"/>
              </a:ext>
            </a:extLst>
          </p:cNvPr>
          <p:cNvSpPr txBox="1"/>
          <p:nvPr/>
        </p:nvSpPr>
        <p:spPr>
          <a:xfrm>
            <a:off x="553991" y="3443733"/>
            <a:ext cx="5293356" cy="27084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endParaRPr lang="en-US" sz="800" b="1" dirty="0">
              <a:solidFill>
                <a:srgbClr val="800000"/>
              </a:solidFill>
              <a:latin typeface="ChandrabatiP" pitchFamily="2" charset="0"/>
            </a:endParaRPr>
          </a:p>
          <a:p>
            <a:pPr algn="ctr"/>
            <a:r>
              <a:rPr lang="en-US" sz="2800" b="1" dirty="0" err="1">
                <a:solidFill>
                  <a:srgbClr val="800000"/>
                </a:solidFill>
                <a:latin typeface="ChandrabatiP" pitchFamily="2" charset="0"/>
              </a:rPr>
              <a:t>DËg</a:t>
            </a:r>
            <a:r>
              <a:rPr lang="en-US" sz="2800" b="1" dirty="0">
                <a:solidFill>
                  <a:srgbClr val="800000"/>
                </a:solidFill>
                <a:latin typeface="ChandrabatiP" pitchFamily="2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ChandrabatiP" pitchFamily="2" charset="0"/>
              </a:rPr>
              <a:t>AwaKvix</a:t>
            </a:r>
            <a:endParaRPr lang="en-US" sz="2800" b="1" dirty="0">
              <a:solidFill>
                <a:srgbClr val="800000"/>
              </a:solidFill>
              <a:latin typeface="ChandrabatiP" pitchFamily="2" charset="0"/>
            </a:endParaRPr>
          </a:p>
          <a:p>
            <a:pPr algn="ctr"/>
            <a:r>
              <a:rPr lang="en-US" sz="1400" b="1" spc="50" dirty="0">
                <a:ln w="0"/>
                <a:solidFill>
                  <a:srgbClr val="23120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traiMJ " pitchFamily="2" charset="0"/>
              </a:rPr>
              <a:t>(</a:t>
            </a:r>
            <a:r>
              <a:rPr lang="en-US" sz="1600" b="1" spc="50" dirty="0">
                <a:ln w="0"/>
                <a:solidFill>
                  <a:srgbClr val="23120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traiMJ " pitchFamily="2" charset="0"/>
              </a:rPr>
              <a:t>¯</a:t>
            </a:r>
            <a:r>
              <a:rPr lang="en-US" sz="1600" b="1" spc="50" dirty="0" err="1">
                <a:ln w="0"/>
                <a:solidFill>
                  <a:srgbClr val="23120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traiMJ " pitchFamily="2" charset="0"/>
              </a:rPr>
              <a:t>œvZK</a:t>
            </a:r>
            <a:r>
              <a:rPr lang="en-US" sz="1600" b="1" spc="50" dirty="0">
                <a:ln w="0"/>
                <a:solidFill>
                  <a:srgbClr val="23120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traiMJ " pitchFamily="2" charset="0"/>
              </a:rPr>
              <a:t> m¤§</a:t>
            </a:r>
            <a:r>
              <a:rPr lang="en-US" sz="1600" b="1" spc="50" dirty="0" err="1">
                <a:ln w="0"/>
                <a:solidFill>
                  <a:srgbClr val="23120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traiMJ " pitchFamily="2" charset="0"/>
              </a:rPr>
              <a:t>vb</a:t>
            </a:r>
            <a:r>
              <a:rPr lang="en-US" sz="1600" b="1" spc="50" dirty="0">
                <a:ln w="0"/>
                <a:solidFill>
                  <a:srgbClr val="23120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traiMJ " pitchFamily="2" charset="0"/>
              </a:rPr>
              <a:t>, Gg G, we GW, Gg GW)</a:t>
            </a:r>
          </a:p>
          <a:p>
            <a:pPr algn="ctr"/>
            <a:r>
              <a:rPr lang="en-US" sz="2400" b="1" dirty="0" err="1">
                <a:solidFill>
                  <a:srgbClr val="800000"/>
                </a:solidFill>
                <a:latin typeface="SutonnyMJ" pitchFamily="2" charset="0"/>
              </a:rPr>
              <a:t>mnKvix</a:t>
            </a:r>
            <a:r>
              <a:rPr lang="en-US" sz="2400" b="1" dirty="0">
                <a:solidFill>
                  <a:srgbClr val="80000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SutonnyMJ" pitchFamily="2" charset="0"/>
              </a:rPr>
              <a:t>cÖavbwkÿK</a:t>
            </a:r>
            <a:r>
              <a:rPr lang="en-US" sz="2400" b="1" dirty="0">
                <a:solidFill>
                  <a:srgbClr val="800000"/>
                </a:solidFill>
                <a:latin typeface="SutonnyMJ" pitchFamily="2" charset="0"/>
              </a:rPr>
              <a:t>,</a:t>
            </a:r>
          </a:p>
          <a:p>
            <a:pPr algn="ctr"/>
            <a:r>
              <a:rPr lang="en-US" sz="2800" b="1" spc="50" dirty="0" err="1">
                <a:ln w="0"/>
                <a:solidFill>
                  <a:srgbClr val="0000CC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</a:rPr>
              <a:t>gvwnjvov</a:t>
            </a:r>
            <a:r>
              <a:rPr lang="en-US" sz="2800" b="1" spc="50" dirty="0">
                <a:ln w="0"/>
                <a:solidFill>
                  <a:srgbClr val="0000CC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</a:rPr>
              <a:t> G Gb </a:t>
            </a:r>
            <a:r>
              <a:rPr lang="en-US" sz="2800" b="1" spc="50" dirty="0" err="1">
                <a:ln w="0"/>
                <a:solidFill>
                  <a:srgbClr val="0000CC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</a:rPr>
              <a:t>gva¨wgK</a:t>
            </a:r>
            <a:r>
              <a:rPr lang="en-US" sz="2800" b="1" spc="50" dirty="0">
                <a:ln w="0"/>
                <a:solidFill>
                  <a:srgbClr val="0000CC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</a:rPr>
              <a:t> we`¨</a:t>
            </a:r>
            <a:r>
              <a:rPr lang="en-US" sz="2800" b="1" spc="50" dirty="0" err="1">
                <a:ln w="0"/>
                <a:solidFill>
                  <a:srgbClr val="0000CC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</a:rPr>
              <a:t>vjq</a:t>
            </a:r>
            <a:endParaRPr lang="en-US" sz="2400" b="1" spc="50" dirty="0">
              <a:ln w="0"/>
              <a:solidFill>
                <a:srgbClr val="0000CC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utonnyMJ" pitchFamily="2" charset="0"/>
            </a:endParaRPr>
          </a:p>
          <a:p>
            <a:pPr algn="ctr"/>
            <a:r>
              <a:rPr lang="en-US" sz="2400" b="1" dirty="0">
                <a:solidFill>
                  <a:srgbClr val="800000"/>
                </a:solidFill>
                <a:latin typeface="SutonnyMJ" pitchFamily="2" charset="0"/>
              </a:rPr>
              <a:t>‡</a:t>
            </a:r>
            <a:r>
              <a:rPr lang="en-US" sz="2400" b="1" dirty="0" err="1">
                <a:solidFill>
                  <a:srgbClr val="800000"/>
                </a:solidFill>
                <a:latin typeface="SutonnyMJ" pitchFamily="2" charset="0"/>
              </a:rPr>
              <a:t>MŠib`x</a:t>
            </a:r>
            <a:r>
              <a:rPr lang="en-US" sz="2400" b="1" dirty="0">
                <a:solidFill>
                  <a:srgbClr val="800000"/>
                </a:solidFill>
                <a:latin typeface="SutonnyMJ" pitchFamily="2" charset="0"/>
              </a:rPr>
              <a:t>, </a:t>
            </a:r>
            <a:r>
              <a:rPr lang="en-US" sz="2400" b="1" dirty="0" err="1">
                <a:solidFill>
                  <a:srgbClr val="800000"/>
                </a:solidFill>
                <a:latin typeface="SutonnyMJ" pitchFamily="2" charset="0"/>
              </a:rPr>
              <a:t>ewikvj</a:t>
            </a:r>
            <a:endParaRPr lang="en-US" sz="2400" b="1" dirty="0">
              <a:solidFill>
                <a:srgbClr val="800000"/>
              </a:solidFill>
              <a:latin typeface="SutonnyMJ" pitchFamily="2" charset="0"/>
            </a:endParaRPr>
          </a:p>
          <a:p>
            <a:pPr algn="ctr"/>
            <a:r>
              <a:rPr lang="en-US" dirty="0">
                <a:solidFill>
                  <a:srgbClr val="800000"/>
                </a:solidFill>
                <a:latin typeface="Elephant" panose="02020904090505020303" pitchFamily="18" charset="0"/>
              </a:rPr>
              <a:t>E-mail cum Cellphone:</a:t>
            </a:r>
            <a:r>
              <a:rPr lang="en-US" dirty="0">
                <a:solidFill>
                  <a:srgbClr val="7030A0"/>
                </a:solidFill>
                <a:latin typeface="Elephant" panose="02020904090505020303" pitchFamily="18" charset="0"/>
              </a:rPr>
              <a:t> </a:t>
            </a:r>
            <a:r>
              <a:rPr lang="en-US" sz="2000" b="1" spc="-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uttam01712310595@gmail.com</a:t>
            </a:r>
            <a:r>
              <a:rPr lang="en-US" dirty="0">
                <a:solidFill>
                  <a:srgbClr val="800000"/>
                </a:solidFill>
                <a:latin typeface="Elephant" panose="02020904090505020303" pitchFamily="18" charset="0"/>
                <a:hlinkClick r:id="rId4"/>
              </a:rPr>
              <a:t>               </a:t>
            </a:r>
            <a:endParaRPr lang="en-US" spc="-150" dirty="0">
              <a:solidFill>
                <a:srgbClr val="80000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CACE05B-A674-40B6-912F-DCE6BE0D80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632" y="1431752"/>
            <a:ext cx="4508350" cy="270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59752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44CF1E-70EB-4EEE-B298-9DEC915E3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C6C8-2B7D-4497-9D1E-0D83400541D8}" type="datetime3">
              <a:rPr lang="en-US" smtClean="0"/>
              <a:t>8 April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479025-5CE6-497B-B67B-0FF89EF17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পাঠ শিরোনাম: কারক ও বিভক্তি, সম্বন্ধ পদ ও সম্বোধন পদ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10462-75DE-41CE-922E-FAACD8E2F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33DFC-28C4-4FF4-983C-E1FE524BE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5519"/>
            <a:ext cx="12192000" cy="5202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CFC01C-60A1-4DD5-BC01-15B9E09658ED}"/>
              </a:ext>
            </a:extLst>
          </p:cNvPr>
          <p:cNvSpPr txBox="1"/>
          <p:nvPr/>
        </p:nvSpPr>
        <p:spPr>
          <a:xfrm>
            <a:off x="3629221" y="1016069"/>
            <a:ext cx="53703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rodip_Subarna_Outline" pitchFamily="2" charset="0"/>
              </a:rPr>
              <a:t>cÖ‡kœvËi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rodip_Subarna_Outline" pitchFamily="2" charset="0"/>
              </a:rPr>
              <a:t>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rodip_Subarna_Outline" pitchFamily="2" charset="0"/>
              </a:rPr>
              <a:t>ce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rodip_Subarna_Outline" pitchFamily="2" charset="0"/>
              </a:rPr>
              <a:t>©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3872CE-BF95-40C3-9FAB-3195710BA85F}"/>
              </a:ext>
            </a:extLst>
          </p:cNvPr>
          <p:cNvSpPr txBox="1"/>
          <p:nvPr/>
        </p:nvSpPr>
        <p:spPr>
          <a:xfrm>
            <a:off x="1322362" y="3460651"/>
            <a:ext cx="9956572" cy="70788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none" rtlCol="0">
            <a:spAutoFit/>
          </a:bodyPr>
          <a:lstStyle/>
          <a:p>
            <a:r>
              <a:rPr lang="en-US" sz="4000" b="1" spc="50" dirty="0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GB </a:t>
            </a:r>
            <a:r>
              <a:rPr lang="en-US" sz="4000" b="1" spc="50" dirty="0" err="1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cvV</a:t>
            </a:r>
            <a:r>
              <a:rPr lang="en-US" sz="4000" b="1" spc="50" dirty="0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4000" b="1" spc="50" dirty="0" err="1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m¤ú‡K</a:t>
            </a:r>
            <a:r>
              <a:rPr lang="en-US" sz="4000" b="1" spc="50" dirty="0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© </a:t>
            </a:r>
            <a:r>
              <a:rPr lang="en-US" sz="4000" b="1" spc="50" dirty="0" err="1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AviI</a:t>
            </a:r>
            <a:r>
              <a:rPr lang="en-US" sz="4000" b="1" spc="50" dirty="0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4000" b="1" spc="50" dirty="0" err="1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wKQz</a:t>
            </a:r>
            <a:r>
              <a:rPr lang="en-US" sz="4000" b="1" spc="50" dirty="0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4000" b="1" spc="50" dirty="0" err="1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Rvbvi</a:t>
            </a:r>
            <a:r>
              <a:rPr lang="en-US" sz="4000" b="1" spc="50" dirty="0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 _</a:t>
            </a:r>
            <a:r>
              <a:rPr lang="en-US" sz="4000" b="1" spc="50" dirty="0" err="1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vK‡j</a:t>
            </a:r>
            <a:r>
              <a:rPr lang="en-US" sz="4000" b="1" spc="50" dirty="0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4000" b="1" spc="50" dirty="0" err="1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cªkœ</a:t>
            </a:r>
            <a:r>
              <a:rPr lang="en-US" sz="4000" b="1" spc="50" dirty="0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4000" b="1" spc="50" dirty="0" err="1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Ki‡Z</a:t>
            </a:r>
            <a:r>
              <a:rPr lang="en-US" sz="4000" b="1" spc="50" dirty="0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4000" b="1" spc="50" dirty="0" err="1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cv‡iv</a:t>
            </a:r>
            <a:r>
              <a:rPr lang="en-US" sz="4000" b="1" spc="50" dirty="0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1206677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0 L 3.125E-6 -0.07222 " pathEditMode="relative" rAng="0" ptsTypes="AA">
                                      <p:cBhvr>
                                        <p:cTn id="1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B96386-6918-4829-B0FA-9B4A39CA0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D0CD-0DC9-46EE-B0E4-AB4CB04DB0E2}" type="datetime3">
              <a:rPr lang="en-US" smtClean="0"/>
              <a:t>8 April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EE8585-15D9-40CF-A9DA-71363579A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পাঠ শিরোনাম: কারক ও বিভক্তি, সম্বন্ধ পদ ও সম্বোধন পদ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8B60E-7C22-420E-AB27-A7FF9656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21</a:t>
            </a:fld>
            <a:endParaRPr lang="en-US"/>
          </a:p>
        </p:txBody>
      </p:sp>
      <p:sp>
        <p:nvSpPr>
          <p:cNvPr id="5" name="Down Arrow Callout 1">
            <a:extLst>
              <a:ext uri="{FF2B5EF4-FFF2-40B4-BE49-F238E27FC236}">
                <a16:creationId xmlns:a16="http://schemas.microsoft.com/office/drawing/2014/main" id="{6ADCE2E4-1B63-427F-A4A2-5AA2FC7D13B2}"/>
              </a:ext>
            </a:extLst>
          </p:cNvPr>
          <p:cNvSpPr/>
          <p:nvPr/>
        </p:nvSpPr>
        <p:spPr>
          <a:xfrm>
            <a:off x="694509" y="986589"/>
            <a:ext cx="10802984" cy="4728412"/>
          </a:xfrm>
          <a:prstGeom prst="downArrowCallout">
            <a:avLst>
              <a:gd name="adj1" fmla="val 77532"/>
              <a:gd name="adj2" fmla="val 66456"/>
              <a:gd name="adj3" fmla="val 25000"/>
              <a:gd name="adj4" fmla="val 64977"/>
            </a:avLst>
          </a:prstGeom>
          <a:solidFill>
            <a:srgbClr val="23120F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SutonnyMJ" pitchFamily="2" charset="0"/>
              </a:rPr>
              <a:t>G‡mv</a:t>
            </a:r>
            <a:r>
              <a:rPr lang="en-US" sz="8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SutonnyMJ" pitchFamily="2" charset="0"/>
              </a:rPr>
              <a:t> </a:t>
            </a:r>
            <a:r>
              <a:rPr lang="en-US" sz="8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SutonnyMJ" pitchFamily="2" charset="0"/>
              </a:rPr>
              <a:t>wb‡Pi</a:t>
            </a:r>
            <a:r>
              <a:rPr lang="en-US" sz="8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SutonnyMJ" pitchFamily="2" charset="0"/>
              </a:rPr>
              <a:t> </a:t>
            </a:r>
            <a:r>
              <a:rPr lang="en-US" sz="8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SutonnyMJ" pitchFamily="2" charset="0"/>
              </a:rPr>
              <a:t>cÖkœ</a:t>
            </a:r>
            <a:r>
              <a:rPr lang="en-US" sz="8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SutonnyMJ" pitchFamily="2" charset="0"/>
              </a:rPr>
              <a:t>¸‡</a:t>
            </a:r>
            <a:r>
              <a:rPr lang="en-US" sz="8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SutonnyMJ" pitchFamily="2" charset="0"/>
              </a:rPr>
              <a:t>jv</a:t>
            </a:r>
            <a:r>
              <a:rPr lang="en-US" sz="8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SutonnyMJ" pitchFamily="2" charset="0"/>
              </a:rPr>
              <a:t> </a:t>
            </a:r>
            <a:r>
              <a:rPr lang="en-US" sz="8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SutonnyMJ" pitchFamily="2" charset="0"/>
              </a:rPr>
              <a:t>mgvavb</a:t>
            </a:r>
            <a:r>
              <a:rPr lang="en-US" sz="8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SutonnyMJ" pitchFamily="2" charset="0"/>
              </a:rPr>
              <a:t> </a:t>
            </a:r>
            <a:r>
              <a:rPr lang="en-US" sz="8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SutonnyMJ" pitchFamily="2" charset="0"/>
              </a:rPr>
              <a:t>Kwi</a:t>
            </a:r>
            <a:r>
              <a:rPr lang="en-US" sz="8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odoni MT Condensed" panose="02070606080606020203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629376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9F2112-C202-49ED-9EB7-209E75606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A5FF-D866-4DDF-A24F-7BB356DDDB76}" type="datetime3">
              <a:rPr lang="en-US" smtClean="0"/>
              <a:t>8 April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AB278D-5D9B-463E-9F06-EDBB12762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61345" y="192385"/>
            <a:ext cx="4559969" cy="365125"/>
          </a:xfrm>
        </p:spPr>
        <p:txBody>
          <a:bodyPr/>
          <a:lstStyle/>
          <a:p>
            <a:r>
              <a:rPr lang="as-IN"/>
              <a:t>পাঠ শিরোনাম: কারক ও বিভক্তি, সম্বন্ধ পদ ও সম্বোধন পদ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610EDE-CAC3-468C-A1B1-F02646BB9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22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8F13A5-F1C0-4A8B-ABB1-73758D238F86}"/>
              </a:ext>
            </a:extLst>
          </p:cNvPr>
          <p:cNvSpPr/>
          <p:nvPr/>
        </p:nvSpPr>
        <p:spPr>
          <a:xfrm>
            <a:off x="292000" y="1570980"/>
            <a:ext cx="1719681" cy="57476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SutonnyMJ" pitchFamily="2" charset="0"/>
                <a:cs typeface="Times New Roman" panose="02020603050405020304" pitchFamily="18" charset="0"/>
              </a:rPr>
              <a:t>‡</a:t>
            </a:r>
            <a:r>
              <a:rPr lang="en-US" sz="2000" b="1" dirty="0" err="1">
                <a:latin typeface="SutonnyMJ" pitchFamily="2" charset="0"/>
                <a:cs typeface="Times New Roman" panose="02020603050405020304" pitchFamily="18" charset="0"/>
              </a:rPr>
              <a:t>Rvovq</a:t>
            </a:r>
            <a:r>
              <a:rPr lang="en-US" sz="2000" b="1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utonnyMJ" pitchFamily="2" charset="0"/>
                <a:cs typeface="Times New Roman" panose="02020603050405020304" pitchFamily="18" charset="0"/>
              </a:rPr>
              <a:t>KvR</a:t>
            </a:r>
            <a:endParaRPr lang="en-US" sz="2000" b="1" dirty="0">
              <a:latin typeface="SutonnyMJ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H:\Power Point Background\pair work f.png">
            <a:extLst>
              <a:ext uri="{FF2B5EF4-FFF2-40B4-BE49-F238E27FC236}">
                <a16:creationId xmlns:a16="http://schemas.microsoft.com/office/drawing/2014/main" id="{80FB339A-94A8-4850-9741-5585783FD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08" y="428513"/>
            <a:ext cx="1473812" cy="113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E0462A8B-1BC0-45DB-BE6B-EA3A93A3812B}"/>
              </a:ext>
            </a:extLst>
          </p:cNvPr>
          <p:cNvSpPr/>
          <p:nvPr/>
        </p:nvSpPr>
        <p:spPr>
          <a:xfrm>
            <a:off x="6555101" y="851970"/>
            <a:ext cx="1948743" cy="522939"/>
          </a:xfrm>
          <a:prstGeom prst="flowChartTerminator">
            <a:avLst/>
          </a:prstGeom>
          <a:solidFill>
            <a:srgbClr val="663300"/>
          </a:solidFill>
          <a:ln w="38100"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৫ </a:t>
            </a:r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wgwbU</a:t>
            </a:r>
            <a:endParaRPr lang="en-US" sz="2400" b="1" dirty="0">
              <a:latin typeface="SutonnyMJ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04EC69-5EB0-4F27-A9CC-FE2456A114F3}"/>
              </a:ext>
            </a:extLst>
          </p:cNvPr>
          <p:cNvSpPr txBox="1"/>
          <p:nvPr/>
        </p:nvSpPr>
        <p:spPr>
          <a:xfrm>
            <a:off x="2679834" y="851689"/>
            <a:ext cx="3811604" cy="523220"/>
          </a:xfrm>
          <a:prstGeom prst="rect">
            <a:avLst/>
          </a:prstGeom>
          <a:solidFill>
            <a:srgbClr val="23120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নিচের</a:t>
            </a:r>
            <a:r>
              <a:rPr lang="en-US" sz="2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প্রশ্নগুলোর</a:t>
            </a:r>
            <a:r>
              <a:rPr lang="en-US" sz="2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উত্তর</a:t>
            </a:r>
            <a:r>
              <a:rPr lang="en-US" sz="2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দাও</a:t>
            </a:r>
            <a:r>
              <a:rPr lang="en-US" sz="2800" b="1" dirty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B7CC34-E443-4A73-BB47-A0D6C7BD371C}"/>
              </a:ext>
            </a:extLst>
          </p:cNvPr>
          <p:cNvSpPr txBox="1"/>
          <p:nvPr/>
        </p:nvSpPr>
        <p:spPr>
          <a:xfrm>
            <a:off x="3060726" y="1608096"/>
            <a:ext cx="6740028" cy="461665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লাল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চিহ্নিত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পদগুলো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কোন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কারকে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কোন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বিভক্তি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লেখ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42E594-EE61-4390-924D-EAE5465AE9ED}"/>
              </a:ext>
            </a:extLst>
          </p:cNvPr>
          <p:cNvSpPr txBox="1"/>
          <p:nvPr/>
        </p:nvSpPr>
        <p:spPr>
          <a:xfrm>
            <a:off x="3561345" y="2210118"/>
            <a:ext cx="7875688" cy="3785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সমিতিতে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চাঁদা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দাও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ঢাকা</a:t>
            </a:r>
            <a:r>
              <a:rPr lang="en-US" sz="2400" b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থেকে</a:t>
            </a:r>
            <a:r>
              <a:rPr lang="en-US" sz="2400" b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চট্টগ্রাম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দুশো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কিলোমিটারের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বেশি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দূরে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বনে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বাঘ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আছে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রাকিব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অঙ্কে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কাঁচা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কিন্তু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ব্যাকারণে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ভালো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ঘোড়াকে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চাবুক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মারো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এ </a:t>
            </a:r>
            <a:r>
              <a:rPr lang="en-US" sz="2400" b="1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অধীনে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দায়িত্বভার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অর্পণ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করুন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আমি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এক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ঘুম</a:t>
            </a:r>
            <a:r>
              <a:rPr lang="en-US" sz="2400" b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ঘুমিয়েছি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পূর্বদিকে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সূর্য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উদিত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হয়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শিকারী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বিড়াল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গোঁফে</a:t>
            </a:r>
            <a:r>
              <a:rPr lang="en-US" sz="2400" b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চেনা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যায়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যেখানে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বাঘের</a:t>
            </a:r>
            <a:r>
              <a:rPr lang="en-US" sz="2400" b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ভয়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সেখানে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সন্ধ্যা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হয়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74767413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8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86BA92-69A0-473C-8056-69CDC3C6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F64A-D68F-4795-A6C4-AAB57A26DE23}" type="datetime3">
              <a:rPr lang="en-US" smtClean="0"/>
              <a:t>8 April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1FD706-B27B-40EF-844C-DA1F75A58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পাঠ শিরোনাম: কারক ও বিভক্তি, সম্বন্ধ পদ ও সম্বোধন পদ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CA678-7D2A-42C1-AF10-2EC10FCF3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23</a:t>
            </a:fld>
            <a:endParaRPr lang="en-US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0BE8DD23-E096-490D-9C5C-E5B25F81B975}"/>
              </a:ext>
            </a:extLst>
          </p:cNvPr>
          <p:cNvSpPr/>
          <p:nvPr/>
        </p:nvSpPr>
        <p:spPr>
          <a:xfrm>
            <a:off x="534574" y="947350"/>
            <a:ext cx="3643532" cy="872198"/>
          </a:xfrm>
          <a:prstGeom prst="wedgeEllipseCallout">
            <a:avLst>
              <a:gd name="adj1" fmla="val 54325"/>
              <a:gd name="adj2" fmla="val 65558"/>
            </a:avLst>
          </a:prstGeom>
          <a:solidFill>
            <a:srgbClr val="66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>
                <a:latin typeface="SutonnyMJ" pitchFamily="2" charset="0"/>
                <a:cs typeface="Times New Roman" panose="02020603050405020304" pitchFamily="18" charset="0"/>
              </a:rPr>
              <a:t>Kvw•LZ</a:t>
            </a:r>
            <a:r>
              <a:rPr lang="en-US" sz="3200" b="1" i="1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SutonnyMJ" pitchFamily="2" charset="0"/>
                <a:cs typeface="Times New Roman" panose="02020603050405020304" pitchFamily="18" charset="0"/>
              </a:rPr>
              <a:t>DËi</a:t>
            </a:r>
            <a:r>
              <a:rPr lang="en-US" sz="3200" b="1" i="1" dirty="0">
                <a:latin typeface="SutonnyMJ" pitchFamily="2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AAD502-4F16-43E5-8313-624F533F1F18}"/>
              </a:ext>
            </a:extLst>
          </p:cNvPr>
          <p:cNvSpPr txBox="1"/>
          <p:nvPr/>
        </p:nvSpPr>
        <p:spPr>
          <a:xfrm>
            <a:off x="1547446" y="2097575"/>
            <a:ext cx="9762979" cy="3785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সমিতিতে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চাঁদা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দাও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। -                                  </a:t>
            </a:r>
            <a:r>
              <a:rPr lang="en-US" sz="2400" b="1" dirty="0" err="1"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সম্প্রদান</a:t>
            </a:r>
            <a:r>
              <a:rPr lang="en-US" sz="2400" b="1" dirty="0"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কারকে</a:t>
            </a:r>
            <a:r>
              <a:rPr lang="en-US" sz="2400" b="1" dirty="0"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>
                <a:solidFill>
                  <a:srgbClr val="99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৭মী </a:t>
            </a:r>
            <a:r>
              <a:rPr lang="en-US" sz="2400" b="1" dirty="0" err="1">
                <a:solidFill>
                  <a:srgbClr val="99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বিভক্তি</a:t>
            </a:r>
            <a:endParaRPr lang="en-US" sz="2400" b="1" dirty="0">
              <a:solidFill>
                <a:srgbClr val="9900CC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ঢাকা</a:t>
            </a:r>
            <a:r>
              <a:rPr lang="en-US" sz="2400" b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থেকে</a:t>
            </a:r>
            <a:r>
              <a:rPr lang="en-US" sz="2400" b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চট্টগ্রাম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দুশো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কিলোমিটারের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বেশি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দূরে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। - </a:t>
            </a:r>
            <a:r>
              <a:rPr lang="en-US" sz="2400" b="1" dirty="0" err="1"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অপাদান</a:t>
            </a:r>
            <a:r>
              <a:rPr lang="en-US" sz="2400" b="1" dirty="0"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কারকে</a:t>
            </a:r>
            <a:r>
              <a:rPr lang="en-US" sz="2400" b="1" dirty="0"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>
                <a:solidFill>
                  <a:srgbClr val="99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৫মী </a:t>
            </a:r>
            <a:r>
              <a:rPr lang="en-US" sz="2400" b="1" dirty="0" err="1">
                <a:solidFill>
                  <a:srgbClr val="99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বিভক্তি</a:t>
            </a:r>
            <a:endParaRPr lang="en-US" sz="2400" b="1" dirty="0">
              <a:solidFill>
                <a:srgbClr val="9900CC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বনে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বাঘ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আছে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। -                                        </a:t>
            </a:r>
            <a:r>
              <a:rPr lang="en-US" sz="2400" b="1" dirty="0" err="1"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অধিকরণ</a:t>
            </a:r>
            <a:r>
              <a:rPr lang="en-US" sz="2400" b="1" dirty="0"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কারকে</a:t>
            </a:r>
            <a:r>
              <a:rPr lang="en-US" sz="2400" b="1" dirty="0"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>
                <a:solidFill>
                  <a:srgbClr val="99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৭মী </a:t>
            </a:r>
            <a:r>
              <a:rPr lang="en-US" sz="2400" b="1" dirty="0" err="1">
                <a:solidFill>
                  <a:srgbClr val="99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বিভক্তি</a:t>
            </a:r>
            <a:r>
              <a:rPr lang="en-US" sz="2400" b="1" dirty="0">
                <a:solidFill>
                  <a:srgbClr val="99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রাকিব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অঙ্কে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কাঁচা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কিন্তু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ব্যাকারণে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ভালো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। -             </a:t>
            </a:r>
            <a:r>
              <a:rPr lang="en-US" sz="2400" b="1" dirty="0" err="1"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অধিকরণ</a:t>
            </a:r>
            <a:r>
              <a:rPr lang="en-US" sz="2400" b="1" dirty="0"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কারকে</a:t>
            </a:r>
            <a:r>
              <a:rPr lang="en-US" sz="2400" b="1" dirty="0"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>
                <a:solidFill>
                  <a:srgbClr val="99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৭মী </a:t>
            </a:r>
            <a:r>
              <a:rPr lang="en-US" sz="2400" b="1" dirty="0" err="1">
                <a:solidFill>
                  <a:srgbClr val="99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বিভক্তি</a:t>
            </a:r>
            <a:r>
              <a:rPr lang="en-US" sz="2400" b="1" dirty="0">
                <a:solidFill>
                  <a:srgbClr val="99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ঘোড়াকে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চাবুক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মারো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। -                                 </a:t>
            </a:r>
            <a:r>
              <a:rPr lang="en-US" sz="2400" b="1" dirty="0" err="1"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করণ</a:t>
            </a:r>
            <a:r>
              <a:rPr lang="en-US" sz="2400" b="1" dirty="0"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কারকে</a:t>
            </a:r>
            <a:r>
              <a:rPr lang="en-US" sz="2400" b="1" dirty="0"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99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শূণ্য</a:t>
            </a:r>
            <a:r>
              <a:rPr lang="en-US" sz="2400" b="1" dirty="0">
                <a:solidFill>
                  <a:srgbClr val="99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99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বিভক্তি</a:t>
            </a:r>
            <a:r>
              <a:rPr lang="en-US" sz="2400" b="1" dirty="0">
                <a:solidFill>
                  <a:srgbClr val="99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এ </a:t>
            </a:r>
            <a:r>
              <a:rPr lang="en-US" sz="2400" b="1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অধীনে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দায়িত্বভার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অর্পণ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করুন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। -                    </a:t>
            </a:r>
            <a:r>
              <a:rPr lang="en-US" sz="2400" b="1" dirty="0" err="1"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কর্ম</a:t>
            </a:r>
            <a:r>
              <a:rPr lang="en-US" sz="2400" b="1" dirty="0"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কারকে</a:t>
            </a:r>
            <a:r>
              <a:rPr lang="en-US" sz="2400" b="1" dirty="0"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>
                <a:solidFill>
                  <a:srgbClr val="99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৭মী </a:t>
            </a:r>
            <a:r>
              <a:rPr lang="en-US" sz="2400" b="1" dirty="0" err="1">
                <a:solidFill>
                  <a:srgbClr val="99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বিভক্তি</a:t>
            </a:r>
            <a:endParaRPr lang="en-US" sz="2400" b="1" dirty="0">
              <a:solidFill>
                <a:srgbClr val="9900CC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আমি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এক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ঘুম</a:t>
            </a:r>
            <a:r>
              <a:rPr lang="en-US" sz="2400" b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ঘুমিয়েছি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। -                               </a:t>
            </a:r>
            <a:r>
              <a:rPr lang="en-US" sz="2400" b="1" dirty="0" err="1"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সমধাতুজ</a:t>
            </a:r>
            <a:r>
              <a:rPr lang="en-US" sz="2400" b="1" dirty="0"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কর্ম</a:t>
            </a:r>
            <a:r>
              <a:rPr lang="en-US" sz="2400" b="1" dirty="0"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কারকে</a:t>
            </a:r>
            <a:r>
              <a:rPr lang="en-US" sz="2400" b="1" dirty="0"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99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শূণ্য</a:t>
            </a:r>
            <a:r>
              <a:rPr lang="en-US" sz="2400" b="1" dirty="0">
                <a:solidFill>
                  <a:srgbClr val="99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99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বিভক্তি</a:t>
            </a:r>
            <a:r>
              <a:rPr lang="en-US" sz="2400" b="1" dirty="0">
                <a:solidFill>
                  <a:srgbClr val="99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পূর্বদিকে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সূর্য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উদিত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হয়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। -                               </a:t>
            </a:r>
            <a:r>
              <a:rPr lang="en-US" sz="2400" b="1" dirty="0" err="1"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কর্তৃ</a:t>
            </a:r>
            <a:r>
              <a:rPr lang="en-US" sz="2400" b="1" dirty="0"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কারকে</a:t>
            </a:r>
            <a:r>
              <a:rPr lang="en-US" sz="2400" b="1" dirty="0"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99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শূণ্য</a:t>
            </a:r>
            <a:r>
              <a:rPr lang="en-US" sz="2400" b="1" dirty="0">
                <a:solidFill>
                  <a:srgbClr val="99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99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বিভক্তি</a:t>
            </a:r>
            <a:endParaRPr lang="en-US" sz="2400" b="1" dirty="0">
              <a:solidFill>
                <a:srgbClr val="9900CC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শিকারী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বিড়াল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গোঁফে</a:t>
            </a:r>
            <a:r>
              <a:rPr lang="en-US" sz="2400" b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চেনা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যায়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। -                      </a:t>
            </a:r>
            <a:r>
              <a:rPr lang="en-US" sz="2400" b="1" dirty="0" err="1"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করণ</a:t>
            </a:r>
            <a:r>
              <a:rPr lang="en-US" sz="2400" b="1" dirty="0"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কারকে</a:t>
            </a:r>
            <a:r>
              <a:rPr lang="en-US" sz="2400" b="1" dirty="0"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>
                <a:solidFill>
                  <a:srgbClr val="99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৭মী </a:t>
            </a:r>
            <a:r>
              <a:rPr lang="en-US" sz="2400" b="1" dirty="0" err="1">
                <a:solidFill>
                  <a:srgbClr val="99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বিভক্তি</a:t>
            </a:r>
            <a:endParaRPr lang="en-US" sz="2400" b="1" dirty="0">
              <a:solidFill>
                <a:srgbClr val="9900CC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যেখানে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বাঘের</a:t>
            </a:r>
            <a:r>
              <a:rPr lang="en-US" sz="2400" b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ভয়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সেখানে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সন্ধ্যা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হয়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।-                </a:t>
            </a:r>
            <a:r>
              <a:rPr lang="en-US" sz="2400" b="1" dirty="0" err="1"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অপাদান</a:t>
            </a:r>
            <a:r>
              <a:rPr lang="en-US" sz="2400" b="1" dirty="0"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কারকে</a:t>
            </a:r>
            <a:r>
              <a:rPr lang="en-US" sz="2400" b="1" dirty="0"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>
                <a:solidFill>
                  <a:srgbClr val="99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৬ষ্ঠী </a:t>
            </a:r>
            <a:r>
              <a:rPr lang="en-US" sz="2400" b="1" dirty="0" err="1">
                <a:solidFill>
                  <a:srgbClr val="99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বিভক্তি</a:t>
            </a:r>
            <a:endParaRPr lang="en-US" sz="2400" b="1" dirty="0">
              <a:solidFill>
                <a:srgbClr val="9900CC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3353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2AEE83-447B-4830-90C1-C74EE5BE6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11F5-AA26-4C08-BCB2-50BE68D38B66}" type="datetime3">
              <a:rPr lang="en-US" smtClean="0"/>
              <a:t>8 April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5E4D04-BC45-4EA1-B2C7-62D2B90CE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38065" y="216449"/>
            <a:ext cx="4511842" cy="365125"/>
          </a:xfrm>
        </p:spPr>
        <p:txBody>
          <a:bodyPr/>
          <a:lstStyle/>
          <a:p>
            <a:r>
              <a:rPr lang="as-IN"/>
              <a:t>পাঠ শিরোনাম: কারক ও বিভক্তি, সম্বন্ধ পদ ও সম্বোধন পদ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59C37-B80B-416A-A87D-9D5E8205B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24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707CDF3-198D-42AD-AE92-28F6BD046429}"/>
              </a:ext>
            </a:extLst>
          </p:cNvPr>
          <p:cNvSpPr/>
          <p:nvPr/>
        </p:nvSpPr>
        <p:spPr>
          <a:xfrm>
            <a:off x="2243105" y="872383"/>
            <a:ext cx="2500726" cy="599507"/>
          </a:xfrm>
          <a:prstGeom prst="ellipse">
            <a:avLst/>
          </a:prstGeom>
          <a:solidFill>
            <a:srgbClr val="0000CC"/>
          </a:solidFill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SutonnyMJ" pitchFamily="2" charset="0"/>
                <a:cs typeface="Times New Roman" panose="02020603050405020304" pitchFamily="18" charset="0"/>
              </a:rPr>
              <a:t>দলগত</a:t>
            </a:r>
            <a:r>
              <a:rPr lang="en-US" sz="3200" b="1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Times New Roman" panose="02020603050405020304" pitchFamily="18" charset="0"/>
              </a:rPr>
              <a:t>কাজ</a:t>
            </a:r>
            <a:endParaRPr lang="en-US" sz="3200" b="1" dirty="0">
              <a:latin typeface="SutonnyMJ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08D27E-7B4D-4074-95F5-03C242F3E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41" y="312516"/>
            <a:ext cx="1540477" cy="1406889"/>
          </a:xfrm>
          <a:prstGeom prst="rect">
            <a:avLst/>
          </a:prstGeom>
        </p:spPr>
      </p:pic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E020D966-373B-4EDD-B37E-8E5972C96F34}"/>
              </a:ext>
            </a:extLst>
          </p:cNvPr>
          <p:cNvSpPr/>
          <p:nvPr/>
        </p:nvSpPr>
        <p:spPr>
          <a:xfrm>
            <a:off x="9771617" y="1684167"/>
            <a:ext cx="2003352" cy="506411"/>
          </a:xfrm>
          <a:prstGeom prst="flowChartTerminator">
            <a:avLst/>
          </a:prstGeom>
          <a:solidFill>
            <a:srgbClr val="663300"/>
          </a:solidFill>
          <a:ln w="38100"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Minutes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8EBDDF-8EE2-4060-A3CF-E62D710E73FF}"/>
              </a:ext>
            </a:extLst>
          </p:cNvPr>
          <p:cNvSpPr txBox="1"/>
          <p:nvPr/>
        </p:nvSpPr>
        <p:spPr>
          <a:xfrm>
            <a:off x="436839" y="1691269"/>
            <a:ext cx="8983084" cy="461665"/>
          </a:xfrm>
          <a:prstGeom prst="rect">
            <a:avLst/>
          </a:prstGeom>
          <a:solidFill>
            <a:srgbClr val="23120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প্রত্যেক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দলের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জন্য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একটি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প্রশ্ন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বরাদ্দ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হোল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নির্ধারিত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সময়ের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মধ্যে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শেষ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করতে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হবে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46689D-658D-4F1A-B030-49BDB347EDE9}"/>
              </a:ext>
            </a:extLst>
          </p:cNvPr>
          <p:cNvSpPr txBox="1"/>
          <p:nvPr/>
        </p:nvSpPr>
        <p:spPr>
          <a:xfrm>
            <a:off x="1800664" y="2827604"/>
            <a:ext cx="9551964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সমাস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কাকে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বলে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? 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সমাস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কত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প্রকার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কী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কী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?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প্রত্যেকটির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একটি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উদাহরণ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দাও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সম্বোধন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পদ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সম্বন্ধ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পদ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বলতে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কী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বুঝায়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?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উদাহরণ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দাও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এগলো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কারক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নয়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কেন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?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ব্যাখ্যা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বিভক্তি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কাকে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বলে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?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প্রত্যকটি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শব্দবিক্তির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উদাহরণ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দাও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বিভিন্ন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বাক্য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ব্যবহার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একই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কারকের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 ৭টি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বিক্তির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উদাহরণ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দাও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বিভিন্ন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বাক্য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ব্যবহার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শূণ্য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বিক্তির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৬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প্রকার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কারকের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উদাহরণ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দাও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0018115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91B0BA-A3D5-4034-9F23-63E0D667F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DD9B-60F3-4E6A-B6F3-334897FF57D1}" type="datetime3">
              <a:rPr lang="en-US" smtClean="0"/>
              <a:t>8 April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DC978E-BED5-40F6-BA3F-313801491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পাঠ শিরোনাম: কারক ও বিভক্তি, সম্বন্ধ পদ ও সম্বোধন পদ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590275-EAE3-4D88-9641-38E07EF0F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25</a:t>
            </a:fld>
            <a:endParaRPr lang="en-US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E653E176-A28F-42D9-B9A5-35A50C634E88}"/>
              </a:ext>
            </a:extLst>
          </p:cNvPr>
          <p:cNvSpPr/>
          <p:nvPr/>
        </p:nvSpPr>
        <p:spPr>
          <a:xfrm>
            <a:off x="1507646" y="1067668"/>
            <a:ext cx="3228537" cy="716535"/>
          </a:xfrm>
          <a:prstGeom prst="wedgeEllipseCallout">
            <a:avLst>
              <a:gd name="adj1" fmla="val 57233"/>
              <a:gd name="adj2" fmla="val 57425"/>
            </a:avLst>
          </a:prstGeom>
          <a:solidFill>
            <a:srgbClr val="663300"/>
          </a:solidFill>
          <a:ln w="38100">
            <a:solidFill>
              <a:srgbClr val="0000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SutonnyMJ" pitchFamily="2" charset="0"/>
              </a:rPr>
              <a:t>m¤¢</a:t>
            </a:r>
            <a:r>
              <a:rPr lang="en-US" sz="4000" b="1" dirty="0" err="1">
                <a:latin typeface="SutonnyMJ" pitchFamily="2" charset="0"/>
              </a:rPr>
              <a:t>ve</a:t>
            </a:r>
            <a:r>
              <a:rPr lang="en-US" sz="4000" b="1" dirty="0">
                <a:latin typeface="SutonnyMJ" pitchFamily="2" charset="0"/>
              </a:rPr>
              <a:t>¨ </a:t>
            </a:r>
            <a:r>
              <a:rPr lang="en-US" sz="4000" b="1" dirty="0" err="1">
                <a:latin typeface="SutonnyMJ" pitchFamily="2" charset="0"/>
              </a:rPr>
              <a:t>DËi</a:t>
            </a:r>
            <a:r>
              <a:rPr lang="en-US" sz="4000" b="1" dirty="0">
                <a:latin typeface="SutonnyMJ" pitchFamily="2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24CB47-877E-421A-90C4-DD9A00D33FFC}"/>
              </a:ext>
            </a:extLst>
          </p:cNvPr>
          <p:cNvSpPr txBox="1"/>
          <p:nvPr/>
        </p:nvSpPr>
        <p:spPr>
          <a:xfrm>
            <a:off x="436839" y="2321169"/>
            <a:ext cx="11326554" cy="1280160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প্রত্যেক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দলের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মধ্য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থেকে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দলনেতার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মাধ্যমে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ভিন্ন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ভিন্নভাবে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উত্তর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উপস্থপন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করতে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হবে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4081848126"/>
      </p:ext>
    </p:extLst>
  </p:cSld>
  <p:clrMapOvr>
    <a:masterClrMapping/>
  </p:clrMapOvr>
  <p:transition spd="slow">
    <p:comb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226323-CD33-4510-A03A-0DE268F79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2D6B-31E5-4EA3-AA74-772B9B898BC2}" type="datetime3">
              <a:rPr lang="en-US" smtClean="0"/>
              <a:t>8 April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004245-101F-42E5-88DF-823666D6A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পাঠ শিরোনাম: কারক ও বিভক্তি, সম্বন্ধ পদ ও সম্বোধন পদ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81DBC-3CD8-43BA-9E73-CD4A82FD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26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BA5DDE8-4693-4525-8657-852AC4F33BD5}"/>
              </a:ext>
            </a:extLst>
          </p:cNvPr>
          <p:cNvSpPr/>
          <p:nvPr/>
        </p:nvSpPr>
        <p:spPr>
          <a:xfrm>
            <a:off x="3789946" y="637666"/>
            <a:ext cx="4764507" cy="483412"/>
          </a:xfrm>
          <a:prstGeom prst="ellipse">
            <a:avLst/>
          </a:prstGeom>
          <a:solidFill>
            <a:srgbClr val="6600CC"/>
          </a:solidFill>
          <a:ln w="38100"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SutonnyMJ" pitchFamily="2" charset="0"/>
              </a:rPr>
              <a:t>g~j¨vqb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2400" b="1" dirty="0">
                <a:latin typeface="SutonnyMJ" pitchFamily="2" charset="0"/>
              </a:rPr>
              <a:t>(‡</a:t>
            </a:r>
            <a:r>
              <a:rPr lang="en-US" sz="2400" b="1" dirty="0" err="1">
                <a:latin typeface="SutonnyMJ" pitchFamily="2" charset="0"/>
              </a:rPr>
              <a:t>gŠwLK</a:t>
            </a:r>
            <a:r>
              <a:rPr lang="en-US" sz="2400" b="1" dirty="0">
                <a:latin typeface="SutonnyMJ" pitchFamily="2" charset="0"/>
              </a:rPr>
              <a:t>)</a:t>
            </a:r>
            <a:endParaRPr lang="en-US" sz="3200" b="1" dirty="0">
              <a:latin typeface="SutonnyMJ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9CED38-0EC7-4F84-BAC2-5DC2973FC594}"/>
              </a:ext>
            </a:extLst>
          </p:cNvPr>
          <p:cNvSpPr txBox="1"/>
          <p:nvPr/>
        </p:nvSpPr>
        <p:spPr>
          <a:xfrm>
            <a:off x="697824" y="1246343"/>
            <a:ext cx="10383260" cy="461665"/>
          </a:xfrm>
          <a:prstGeom prst="rect">
            <a:avLst/>
          </a:prstGeom>
          <a:solidFill>
            <a:srgbClr val="99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SutonnyMJ" pitchFamily="2" charset="0"/>
              </a:rPr>
              <a:t>wb‡Pi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evK</a:t>
            </a:r>
            <a:r>
              <a:rPr lang="en-US" sz="2400" b="1" dirty="0">
                <a:latin typeface="SutonnyMJ" pitchFamily="2" charset="0"/>
              </a:rPr>
              <a:t>¨¸‡</a:t>
            </a:r>
            <a:r>
              <a:rPr lang="en-US" sz="2400" b="1" dirty="0" err="1">
                <a:latin typeface="SutonnyMJ" pitchFamily="2" charset="0"/>
              </a:rPr>
              <a:t>jvi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jvj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i‡Oi</a:t>
            </a:r>
            <a:r>
              <a:rPr lang="en-US" sz="2400" b="1" dirty="0">
                <a:latin typeface="SutonnyMJ" pitchFamily="2" charset="0"/>
              </a:rPr>
              <a:t> c` †</a:t>
            </a:r>
            <a:r>
              <a:rPr lang="en-US" sz="2400" b="1" dirty="0" err="1">
                <a:latin typeface="SutonnyMJ" pitchFamily="2" charset="0"/>
              </a:rPr>
              <a:t>Kvb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KviK</a:t>
            </a:r>
            <a:r>
              <a:rPr lang="en-US" sz="2400" b="1" dirty="0">
                <a:latin typeface="SutonnyMJ" pitchFamily="2" charset="0"/>
              </a:rPr>
              <a:t> I †</a:t>
            </a:r>
            <a:r>
              <a:rPr lang="en-US" sz="2400" b="1" dirty="0" err="1">
                <a:latin typeface="SutonnyMJ" pitchFamily="2" charset="0"/>
              </a:rPr>
              <a:t>Kvb</a:t>
            </a:r>
            <a:r>
              <a:rPr lang="en-US" sz="2400" b="1" dirty="0">
                <a:latin typeface="SutonnyMJ" pitchFamily="2" charset="0"/>
              </a:rPr>
              <a:t> wefw³i </a:t>
            </a:r>
            <a:r>
              <a:rPr lang="en-US" sz="2400" b="1" dirty="0" err="1">
                <a:latin typeface="SutonnyMJ" pitchFamily="2" charset="0"/>
              </a:rPr>
              <a:t>AšÍM©Z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wbY©q</a:t>
            </a:r>
            <a:r>
              <a:rPr lang="en-US" sz="2400" b="1" dirty="0">
                <a:latin typeface="SutonnyMJ" pitchFamily="2" charset="0"/>
              </a:rPr>
              <a:t> Ki | (</a:t>
            </a:r>
            <a:r>
              <a:rPr lang="en-US" sz="2400" b="1" dirty="0" err="1">
                <a:latin typeface="SutonnyMJ" pitchFamily="2" charset="0"/>
              </a:rPr>
              <a:t>GKRb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K‡i</a:t>
            </a:r>
            <a:r>
              <a:rPr lang="en-US" sz="2400" b="1" dirty="0">
                <a:latin typeface="SutonnyMJ" pitchFamily="2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86A466-AE32-4EA0-A44C-6AA86CDB366B}"/>
              </a:ext>
            </a:extLst>
          </p:cNvPr>
          <p:cNvSpPr txBox="1"/>
          <p:nvPr/>
        </p:nvSpPr>
        <p:spPr>
          <a:xfrm>
            <a:off x="1051001" y="2077455"/>
            <a:ext cx="314024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Wv³vi</a:t>
            </a:r>
            <a:r>
              <a:rPr lang="en-US" sz="20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utonnyMJ" pitchFamily="2" charset="0"/>
              </a:rPr>
              <a:t>Wv‡Kv</a:t>
            </a:r>
            <a:r>
              <a:rPr lang="en-US" sz="2000" b="1" dirty="0">
                <a:solidFill>
                  <a:schemeClr val="tx1"/>
                </a:solidFill>
                <a:latin typeface="SutonnyMJ" pitchFamily="2" charset="0"/>
              </a:rPr>
              <a:t>|</a:t>
            </a:r>
            <a:endParaRPr lang="en-US" sz="2000" b="1" dirty="0">
              <a:latin typeface="SutonnyMJ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63E3CE-938C-48F8-8A61-51A62BEA4335}"/>
              </a:ext>
            </a:extLst>
          </p:cNvPr>
          <p:cNvSpPr txBox="1"/>
          <p:nvPr/>
        </p:nvSpPr>
        <p:spPr>
          <a:xfrm>
            <a:off x="1046733" y="2566735"/>
            <a:ext cx="3140241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ÔAÜR‡b</a:t>
            </a:r>
            <a:r>
              <a:rPr lang="en-US" sz="2000" b="1" dirty="0">
                <a:latin typeface="SutonnyMJ" pitchFamily="2" charset="0"/>
              </a:rPr>
              <a:t> †`n </a:t>
            </a:r>
            <a:r>
              <a:rPr lang="en-US" sz="2000" b="1" dirty="0" err="1">
                <a:latin typeface="SutonnyMJ" pitchFamily="2" charset="0"/>
              </a:rPr>
              <a:t>Av‡jvÕ</a:t>
            </a:r>
            <a:endParaRPr lang="en-US" sz="2000" b="1" dirty="0">
              <a:latin typeface="SutonnyMJ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812BE7-DE07-4CD2-8D7D-938F0179AFF6}"/>
              </a:ext>
            </a:extLst>
          </p:cNvPr>
          <p:cNvSpPr txBox="1"/>
          <p:nvPr/>
        </p:nvSpPr>
        <p:spPr>
          <a:xfrm>
            <a:off x="1058779" y="3056022"/>
            <a:ext cx="312819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wZ‡j</a:t>
            </a:r>
            <a:r>
              <a:rPr lang="en-US" sz="2000" b="1" dirty="0">
                <a:latin typeface="SutonnyMJ" pitchFamily="2" charset="0"/>
              </a:rPr>
              <a:t> ‰</a:t>
            </a:r>
            <a:r>
              <a:rPr lang="en-US" sz="2000" b="1" dirty="0" err="1">
                <a:latin typeface="SutonnyMJ" pitchFamily="2" charset="0"/>
              </a:rPr>
              <a:t>Zj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Av‡Q</a:t>
            </a:r>
            <a:r>
              <a:rPr lang="en-US" sz="2000" b="1" dirty="0">
                <a:latin typeface="SutonnyMJ" pitchFamily="2" charset="0"/>
              </a:rPr>
              <a:t>|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F13D07-A5F2-424C-A59A-5BDE354E3BAC}"/>
              </a:ext>
            </a:extLst>
          </p:cNvPr>
          <p:cNvSpPr txBox="1"/>
          <p:nvPr/>
        </p:nvSpPr>
        <p:spPr>
          <a:xfrm>
            <a:off x="1024289" y="3546772"/>
            <a:ext cx="3140221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000" b="1" dirty="0">
                <a:latin typeface="SutonnyMJ" pitchFamily="2" charset="0"/>
              </a:rPr>
              <a:t>G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evwo‡Z</a:t>
            </a:r>
            <a:r>
              <a:rPr lang="en-US" sz="2000" b="1" dirty="0">
                <a:latin typeface="SutonnyMJ" pitchFamily="2" charset="0"/>
              </a:rPr>
              <a:t> †KD _</a:t>
            </a:r>
            <a:r>
              <a:rPr lang="en-US" sz="2000" b="1" dirty="0" err="1">
                <a:latin typeface="SutonnyMJ" pitchFamily="2" charset="0"/>
              </a:rPr>
              <a:t>v‡Kbv</a:t>
            </a:r>
            <a:r>
              <a:rPr lang="en-US" sz="2000" b="1" dirty="0">
                <a:latin typeface="SutonnyMJ" pitchFamily="2" charset="0"/>
              </a:rPr>
              <a:t>|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49491B-A5EF-4A4C-BFDC-C22E099346CA}"/>
              </a:ext>
            </a:extLst>
          </p:cNvPr>
          <p:cNvSpPr txBox="1"/>
          <p:nvPr/>
        </p:nvSpPr>
        <p:spPr>
          <a:xfrm>
            <a:off x="989781" y="4010535"/>
            <a:ext cx="317472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000" b="1" dirty="0">
                <a:latin typeface="SutonnyMJ" pitchFamily="2" charset="0"/>
              </a:rPr>
              <a:t>‡</a:t>
            </a:r>
            <a:r>
              <a:rPr lang="en-US" sz="2000" b="1" dirty="0" err="1">
                <a:latin typeface="SutonnyMJ" pitchFamily="2" charset="0"/>
              </a:rPr>
              <a:t>LvKv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ej</a:t>
            </a:r>
            <a:r>
              <a:rPr lang="en-US" sz="2000" b="1" dirty="0">
                <a:latin typeface="SutonnyMJ" pitchFamily="2" charset="0"/>
              </a:rPr>
              <a:t> †</a:t>
            </a:r>
            <a:r>
              <a:rPr lang="en-US" sz="2000" b="1" dirty="0" err="1">
                <a:latin typeface="SutonnyMJ" pitchFamily="2" charset="0"/>
              </a:rPr>
              <a:t>L‡j</a:t>
            </a:r>
            <a:r>
              <a:rPr lang="en-US" sz="2000" b="1" dirty="0">
                <a:latin typeface="SutonnyMJ" pitchFamily="2" charset="0"/>
              </a:rPr>
              <a:t>|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4C4C69-55B8-4197-AA86-99B6B0D1180A}"/>
              </a:ext>
            </a:extLst>
          </p:cNvPr>
          <p:cNvSpPr txBox="1"/>
          <p:nvPr/>
        </p:nvSpPr>
        <p:spPr>
          <a:xfrm>
            <a:off x="978007" y="4511865"/>
            <a:ext cx="317472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‡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Zvgvi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000" b="1" dirty="0">
                <a:latin typeface="SutonnyMJ" pitchFamily="2" charset="0"/>
              </a:rPr>
              <a:t>†`</a:t>
            </a:r>
            <a:r>
              <a:rPr lang="en-US" sz="2000" b="1" dirty="0" err="1">
                <a:latin typeface="SutonnyMJ" pitchFamily="2" charset="0"/>
              </a:rPr>
              <a:t>Lv</a:t>
            </a:r>
            <a:r>
              <a:rPr lang="en-US" sz="2000" b="1" dirty="0">
                <a:latin typeface="SutonnyMJ" pitchFamily="2" charset="0"/>
              </a:rPr>
              <a:t> †</a:t>
            </a:r>
            <a:r>
              <a:rPr lang="en-US" sz="2000" b="1" dirty="0" err="1">
                <a:latin typeface="SutonnyMJ" pitchFamily="2" charset="0"/>
              </a:rPr>
              <a:t>cjvg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bv</a:t>
            </a:r>
            <a:r>
              <a:rPr lang="en-US" sz="2000" b="1" dirty="0">
                <a:latin typeface="SutonnyMJ" pitchFamily="2" charset="0"/>
              </a:rPr>
              <a:t>|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4F4108-098D-41A6-8DCB-3FD4258282B2}"/>
              </a:ext>
            </a:extLst>
          </p:cNvPr>
          <p:cNvSpPr txBox="1"/>
          <p:nvPr/>
        </p:nvSpPr>
        <p:spPr>
          <a:xfrm>
            <a:off x="978007" y="4997117"/>
            <a:ext cx="3186503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wZ‡j</a:t>
            </a:r>
            <a:r>
              <a:rPr lang="en-US" sz="2000" b="1" dirty="0">
                <a:latin typeface="SutonnyMJ" pitchFamily="2" charset="0"/>
              </a:rPr>
              <a:t> ‰</a:t>
            </a:r>
            <a:r>
              <a:rPr lang="en-US" sz="2000" b="1" dirty="0" err="1">
                <a:latin typeface="SutonnyMJ" pitchFamily="2" charset="0"/>
              </a:rPr>
              <a:t>Zj</a:t>
            </a:r>
            <a:r>
              <a:rPr lang="en-US" sz="2000" b="1" dirty="0">
                <a:latin typeface="SutonnyMJ" pitchFamily="2" charset="0"/>
              </a:rPr>
              <a:t> nq|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74C016-8376-4FC2-92C5-8931543D8C71}"/>
              </a:ext>
            </a:extLst>
          </p:cNvPr>
          <p:cNvSpPr txBox="1"/>
          <p:nvPr/>
        </p:nvSpPr>
        <p:spPr>
          <a:xfrm>
            <a:off x="6521116" y="2089030"/>
            <a:ext cx="314024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Kg© 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Kvi‡K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k~Y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¨ wefw³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99D2B1-B2EA-4E55-8C20-2A2BD66618B2}"/>
              </a:ext>
            </a:extLst>
          </p:cNvPr>
          <p:cNvSpPr txBox="1"/>
          <p:nvPr/>
        </p:nvSpPr>
        <p:spPr>
          <a:xfrm>
            <a:off x="6521115" y="2574751"/>
            <a:ext cx="314024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m¤cÖ`vb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Kvi‡K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7gx wefw³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371CDB-3E74-4113-91AE-3FB8F09D862F}"/>
              </a:ext>
            </a:extLst>
          </p:cNvPr>
          <p:cNvSpPr txBox="1"/>
          <p:nvPr/>
        </p:nvSpPr>
        <p:spPr>
          <a:xfrm>
            <a:off x="6521115" y="3076070"/>
            <a:ext cx="3140241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AwaKiY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Kvi‡K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7gx wefw³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E4F4C3-2DBE-4CDD-A295-FE5C62E40038}"/>
              </a:ext>
            </a:extLst>
          </p:cNvPr>
          <p:cNvSpPr txBox="1"/>
          <p:nvPr/>
        </p:nvSpPr>
        <p:spPr>
          <a:xfrm>
            <a:off x="6521114" y="3578852"/>
            <a:ext cx="316172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b="1" dirty="0" err="1">
                <a:solidFill>
                  <a:srgbClr val="0000CC"/>
                </a:solidFill>
                <a:latin typeface="SutonnyMJ" pitchFamily="2" charset="0"/>
              </a:rPr>
              <a:t>AwaKiY</a:t>
            </a:r>
            <a:r>
              <a:rPr lang="en-US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SutonnyMJ" pitchFamily="2" charset="0"/>
              </a:rPr>
              <a:t>Kvi‡K</a:t>
            </a:r>
            <a:r>
              <a:rPr lang="en-US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7gx wefw³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A028A8-AA05-4441-9890-7BD317B42F12}"/>
              </a:ext>
            </a:extLst>
          </p:cNvPr>
          <p:cNvSpPr txBox="1"/>
          <p:nvPr/>
        </p:nvSpPr>
        <p:spPr>
          <a:xfrm>
            <a:off x="6521112" y="4054647"/>
            <a:ext cx="3161727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KiY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Kvi‡K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</a:rPr>
              <a:t>k~Y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¨ wefw³</a:t>
            </a:r>
            <a:r>
              <a:rPr lang="en-US" sz="20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E14E36-01AB-4C40-A2DD-91B073B1B9AD}"/>
              </a:ext>
            </a:extLst>
          </p:cNvPr>
          <p:cNvSpPr txBox="1"/>
          <p:nvPr/>
        </p:nvSpPr>
        <p:spPr>
          <a:xfrm>
            <a:off x="6521114" y="4531913"/>
            <a:ext cx="317472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Kg© 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Kvi‡K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6ôx wefw³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F04B1E-91F2-4FC9-AFF5-E0ECF00334DB}"/>
              </a:ext>
            </a:extLst>
          </p:cNvPr>
          <p:cNvSpPr txBox="1"/>
          <p:nvPr/>
        </p:nvSpPr>
        <p:spPr>
          <a:xfrm>
            <a:off x="6521112" y="5068674"/>
            <a:ext cx="3186503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Acv`vb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</a:rPr>
              <a:t>Kvi‡K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</a:rPr>
              <a:t>7gx wefw³</a:t>
            </a:r>
          </a:p>
        </p:txBody>
      </p:sp>
      <p:sp>
        <p:nvSpPr>
          <p:cNvPr id="24" name="Rectangle: Beveled 23">
            <a:extLst>
              <a:ext uri="{FF2B5EF4-FFF2-40B4-BE49-F238E27FC236}">
                <a16:creationId xmlns:a16="http://schemas.microsoft.com/office/drawing/2014/main" id="{2EE48014-C002-4A89-98C6-45B6743D676D}"/>
              </a:ext>
            </a:extLst>
          </p:cNvPr>
          <p:cNvSpPr/>
          <p:nvPr/>
        </p:nvSpPr>
        <p:spPr>
          <a:xfrm>
            <a:off x="9492916" y="5642831"/>
            <a:ext cx="1094873" cy="601562"/>
          </a:xfrm>
          <a:prstGeom prst="bevel">
            <a:avLst/>
          </a:prstGeom>
          <a:solidFill>
            <a:srgbClr val="FF0000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Plz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Click here for Answer</a:t>
            </a:r>
          </a:p>
        </p:txBody>
      </p:sp>
    </p:spTree>
    <p:extLst>
      <p:ext uri="{BB962C8B-B14F-4D97-AF65-F5344CB8AC3E}">
        <p14:creationId xmlns:p14="http://schemas.microsoft.com/office/powerpoint/2010/main" val="25547950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286C9C-CE72-4A7D-BFF7-149A4CD21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9E50-C33D-4873-9CBB-36131542CE84}" type="datetime3">
              <a:rPr lang="en-US" smtClean="0"/>
              <a:t>8 April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7C1936-A427-42B6-90E8-492F9899C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পাঠ শিরোনাম: কারক ও বিভক্তি, সম্বন্ধ পদ ও সম্বোধন পদ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EA1D0-1253-4004-9F0F-DC57803A1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27</a:t>
            </a:fld>
            <a:endParaRPr lang="en-US"/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058474E7-A9B2-46AB-ABB3-754242DD6AA8}"/>
              </a:ext>
            </a:extLst>
          </p:cNvPr>
          <p:cNvSpPr/>
          <p:nvPr/>
        </p:nvSpPr>
        <p:spPr>
          <a:xfrm rot="20148625">
            <a:off x="429791" y="476085"/>
            <a:ext cx="2818740" cy="2131230"/>
          </a:xfrm>
          <a:prstGeom prst="heart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KhooaiMatraMJ" panose="00000400000000000000" pitchFamily="2" charset="0"/>
                <a:cs typeface="KhooaiMatraMJ" panose="00000400000000000000" pitchFamily="2" charset="0"/>
              </a:rPr>
              <a:t>evwoi</a:t>
            </a:r>
            <a:r>
              <a:rPr lang="en-US" sz="3600" b="1" dirty="0">
                <a:latin typeface="KhooaiMatraMJ" panose="00000400000000000000" pitchFamily="2" charset="0"/>
                <a:cs typeface="KhooaiMatraMJ" panose="00000400000000000000" pitchFamily="2" charset="0"/>
              </a:rPr>
              <a:t> </a:t>
            </a:r>
            <a:r>
              <a:rPr lang="en-US" sz="3600" b="1" dirty="0" err="1">
                <a:latin typeface="KhooaiMatraMJ" panose="00000400000000000000" pitchFamily="2" charset="0"/>
                <a:cs typeface="KhooaiMatraMJ" panose="00000400000000000000" pitchFamily="2" charset="0"/>
              </a:rPr>
              <a:t>KvR</a:t>
            </a:r>
            <a:endParaRPr lang="en-US" sz="3600" b="1" dirty="0">
              <a:latin typeface="KhooaiMatraMJ" panose="00000400000000000000" pitchFamily="2" charset="0"/>
              <a:cs typeface="KhooaiMatraMJ" panose="000004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470678-703B-43C9-8195-1566D68B7FA1}"/>
              </a:ext>
            </a:extLst>
          </p:cNvPr>
          <p:cNvSpPr txBox="1"/>
          <p:nvPr/>
        </p:nvSpPr>
        <p:spPr>
          <a:xfrm>
            <a:off x="625641" y="2434333"/>
            <a:ext cx="11249527" cy="207746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err="1">
                <a:ln/>
                <a:solidFill>
                  <a:srgbClr val="1B0311"/>
                </a:solidFill>
                <a:latin typeface="SutonnyMJ" pitchFamily="2" charset="0"/>
              </a:rPr>
              <a:t>cvV</a:t>
            </a:r>
            <a:r>
              <a:rPr lang="en-US" sz="3200" b="1" dirty="0">
                <a:ln/>
                <a:solidFill>
                  <a:srgbClr val="1B0311"/>
                </a:solidFill>
                <a:latin typeface="SutonnyMJ" pitchFamily="2" charset="0"/>
              </a:rPr>
              <a:t>¨ </a:t>
            </a:r>
            <a:r>
              <a:rPr lang="en-US" sz="3200" b="1" dirty="0" err="1">
                <a:ln/>
                <a:solidFill>
                  <a:srgbClr val="1B0311"/>
                </a:solidFill>
                <a:latin typeface="SutonnyMJ" pitchFamily="2" charset="0"/>
              </a:rPr>
              <a:t>eB</a:t>
            </a:r>
            <a:r>
              <a:rPr lang="en-US" sz="3200" b="1" dirty="0">
                <a:ln/>
                <a:solidFill>
                  <a:srgbClr val="1B0311"/>
                </a:solidFill>
                <a:latin typeface="SutonnyMJ" pitchFamily="2" charset="0"/>
              </a:rPr>
              <a:t> †_‡K GB </a:t>
            </a:r>
            <a:r>
              <a:rPr lang="en-US" sz="3200" b="1" dirty="0" err="1">
                <a:ln/>
                <a:solidFill>
                  <a:srgbClr val="1B0311"/>
                </a:solidFill>
                <a:latin typeface="SutonnyMJ" pitchFamily="2" charset="0"/>
              </a:rPr>
              <a:t>wbq‡gi</a:t>
            </a:r>
            <a:r>
              <a:rPr lang="en-US" sz="3200" b="1" dirty="0">
                <a:ln/>
                <a:solidFill>
                  <a:srgbClr val="1B0311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ln/>
                <a:solidFill>
                  <a:srgbClr val="1B0311"/>
                </a:solidFill>
                <a:latin typeface="SutonnyMJ" pitchFamily="2" charset="0"/>
              </a:rPr>
              <a:t>Av‡jv‡K</a:t>
            </a:r>
            <a:r>
              <a:rPr lang="en-US" sz="3200" b="1" dirty="0">
                <a:ln/>
                <a:solidFill>
                  <a:srgbClr val="1B0311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ln/>
                <a:solidFill>
                  <a:srgbClr val="1B0311"/>
                </a:solidFill>
                <a:latin typeface="SutonnyMJ" pitchFamily="2" charset="0"/>
              </a:rPr>
              <a:t>কারকগুলো</a:t>
            </a:r>
            <a:r>
              <a:rPr lang="en-US" sz="3200" b="1" dirty="0">
                <a:ln/>
                <a:solidFill>
                  <a:srgbClr val="1B0311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ln/>
                <a:solidFill>
                  <a:srgbClr val="1B0311"/>
                </a:solidFill>
                <a:latin typeface="SutonnyMJ" pitchFamily="2" charset="0"/>
              </a:rPr>
              <a:t>AviI</a:t>
            </a:r>
            <a:r>
              <a:rPr lang="en-US" sz="3200" b="1" dirty="0">
                <a:ln/>
                <a:solidFill>
                  <a:srgbClr val="1B0311"/>
                </a:solidFill>
                <a:latin typeface="SutonnyMJ" pitchFamily="2" charset="0"/>
              </a:rPr>
              <a:t> †</a:t>
            </a:r>
            <a:r>
              <a:rPr lang="en-US" sz="3200" b="1" dirty="0" err="1">
                <a:ln/>
                <a:solidFill>
                  <a:srgbClr val="1B0311"/>
                </a:solidFill>
                <a:latin typeface="SutonnyMJ" pitchFamily="2" charset="0"/>
              </a:rPr>
              <a:t>ewk</a:t>
            </a:r>
            <a:r>
              <a:rPr lang="en-US" sz="3200" b="1" dirty="0">
                <a:ln/>
                <a:solidFill>
                  <a:srgbClr val="1B0311"/>
                </a:solidFill>
                <a:latin typeface="SutonnyMJ" pitchFamily="2" charset="0"/>
              </a:rPr>
              <a:t> †</a:t>
            </a:r>
            <a:r>
              <a:rPr lang="en-US" sz="3200" b="1" dirty="0" err="1">
                <a:ln/>
                <a:solidFill>
                  <a:srgbClr val="1B0311"/>
                </a:solidFill>
                <a:latin typeface="SutonnyMJ" pitchFamily="2" charset="0"/>
              </a:rPr>
              <a:t>ewk</a:t>
            </a:r>
            <a:r>
              <a:rPr lang="en-US" sz="3200" b="1" dirty="0">
                <a:ln/>
                <a:solidFill>
                  <a:srgbClr val="1B0311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ln/>
                <a:solidFill>
                  <a:srgbClr val="1B0311"/>
                </a:solidFill>
                <a:latin typeface="SutonnyMJ" pitchFamily="2" charset="0"/>
              </a:rPr>
              <a:t>Abykxjb</a:t>
            </a:r>
            <a:r>
              <a:rPr lang="en-US" sz="3200" b="1" dirty="0">
                <a:ln/>
                <a:solidFill>
                  <a:srgbClr val="1B0311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ln/>
                <a:solidFill>
                  <a:srgbClr val="1B0311"/>
                </a:solidFill>
                <a:latin typeface="SutonnyMJ" pitchFamily="2" charset="0"/>
              </a:rPr>
              <a:t>Ki‡e</a:t>
            </a:r>
            <a:r>
              <a:rPr lang="en-US" sz="3200" b="1" dirty="0">
                <a:ln/>
                <a:solidFill>
                  <a:srgbClr val="1B0311"/>
                </a:solidFill>
                <a:latin typeface="SutonnyMJ" pitchFamily="2" charset="0"/>
              </a:rPr>
              <a:t>|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9AE8D2-11FD-4252-A78C-B42A6441A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191" y="4065576"/>
            <a:ext cx="2696204" cy="293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9673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92AC80-9A6E-4D69-AC0D-8B03216F6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729-6D7D-4A9A-B5D6-F657A888E595}" type="datetime3">
              <a:rPr lang="en-US" smtClean="0"/>
              <a:t>8 April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1FDCDD-BC81-410B-B7E3-382C5B21C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পাঠ শিরোনাম: কারক ও বিভক্তি, সম্বন্ধ পদ ও সম্বোধন পদ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CF9F8C-824A-48CD-9613-348A8B4A1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28</a:t>
            </a:fld>
            <a:endParaRPr lang="en-US" dirty="0"/>
          </a:p>
        </p:txBody>
      </p:sp>
      <p:pic>
        <p:nvPicPr>
          <p:cNvPr id="6" name="Picture 5" descr="it-4.jpg">
            <a:extLst>
              <a:ext uri="{FF2B5EF4-FFF2-40B4-BE49-F238E27FC236}">
                <a16:creationId xmlns:a16="http://schemas.microsoft.com/office/drawing/2014/main" id="{73FFF72E-D037-4C58-8BB7-508B38917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845" y="2507771"/>
            <a:ext cx="3200400" cy="2438399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 Diagonal Corner Rectangle 3">
            <a:extLst>
              <a:ext uri="{FF2B5EF4-FFF2-40B4-BE49-F238E27FC236}">
                <a16:creationId xmlns:a16="http://schemas.microsoft.com/office/drawing/2014/main" id="{075A3BC9-BFB7-4887-AD61-B12452E7B409}"/>
              </a:ext>
            </a:extLst>
          </p:cNvPr>
          <p:cNvSpPr/>
          <p:nvPr/>
        </p:nvSpPr>
        <p:spPr>
          <a:xfrm>
            <a:off x="1319696" y="2664653"/>
            <a:ext cx="2081500" cy="2179931"/>
          </a:xfrm>
          <a:prstGeom prst="round2DiagRect">
            <a:avLst/>
          </a:prstGeom>
          <a:solidFill>
            <a:srgbClr val="4820F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/>
              <a:t>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C80130-65E6-4B22-988A-B24938F356D6}"/>
              </a:ext>
            </a:extLst>
          </p:cNvPr>
          <p:cNvSpPr txBox="1"/>
          <p:nvPr/>
        </p:nvSpPr>
        <p:spPr>
          <a:xfrm>
            <a:off x="1139490" y="5471113"/>
            <a:ext cx="226170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4820F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ACDB84-33D3-4A0B-8E66-51979E40A27D}"/>
              </a:ext>
            </a:extLst>
          </p:cNvPr>
          <p:cNvSpPr txBox="1"/>
          <p:nvPr/>
        </p:nvSpPr>
        <p:spPr>
          <a:xfrm>
            <a:off x="4535953" y="5271578"/>
            <a:ext cx="2418304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 Books,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Textbook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E2DAD4-06D1-4222-8E41-8CCCCBD5DB99}"/>
              </a:ext>
            </a:extLst>
          </p:cNvPr>
          <p:cNvSpPr txBox="1"/>
          <p:nvPr/>
        </p:nvSpPr>
        <p:spPr>
          <a:xfrm>
            <a:off x="8053511" y="5593285"/>
            <a:ext cx="2743199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4820F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DE6385-0E9F-40F8-BFF4-602E319AFF34}"/>
              </a:ext>
            </a:extLst>
          </p:cNvPr>
          <p:cNvSpPr txBox="1"/>
          <p:nvPr/>
        </p:nvSpPr>
        <p:spPr>
          <a:xfrm>
            <a:off x="576773" y="858130"/>
            <a:ext cx="4693914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663300"/>
                </a:solidFill>
                <a:latin typeface="PandulipiEMJ" pitchFamily="2" charset="0"/>
              </a:rPr>
              <a:t>Z_¨ </a:t>
            </a:r>
            <a:r>
              <a:rPr lang="en-US" sz="5400" b="1" dirty="0" err="1">
                <a:solidFill>
                  <a:srgbClr val="663300"/>
                </a:solidFill>
                <a:latin typeface="PandulipiEMJ" pitchFamily="2" charset="0"/>
              </a:rPr>
              <a:t>m~Î</a:t>
            </a:r>
            <a:r>
              <a:rPr lang="en-US" sz="5400" b="1" dirty="0">
                <a:solidFill>
                  <a:srgbClr val="663300"/>
                </a:solidFill>
                <a:latin typeface="PandulipiEMJ" pitchFamily="2" charset="0"/>
              </a:rPr>
              <a:t>-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E9737E-67B8-42D0-A662-ACCCD4F36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372" y="2373931"/>
            <a:ext cx="1806871" cy="2470653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21607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B9D84A-83E6-4584-88A6-7CAFBA2DA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4D74-07F2-4A2B-876C-A28BC7053E53}" type="datetime3">
              <a:rPr lang="en-US" smtClean="0"/>
              <a:t>8 April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A48E3D-DFF3-414D-9615-C51992E26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পাঠ শিরোনাম: কারক ও বিভক্তি, সম্বন্ধ পদ ও সম্বোধন পদ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3DA3D-167F-480A-A223-23266E5A0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5EFC3D-4894-4AD9-B185-46852EE0CC80}"/>
              </a:ext>
            </a:extLst>
          </p:cNvPr>
          <p:cNvSpPr txBox="1"/>
          <p:nvPr/>
        </p:nvSpPr>
        <p:spPr>
          <a:xfrm>
            <a:off x="1659989" y="886263"/>
            <a:ext cx="939721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PandulipiEMJ" pitchFamily="2" charset="0"/>
              </a:rPr>
              <a:t>ab¨ev</a:t>
            </a:r>
            <a:r>
              <a:rPr lang="en-US" sz="6000" b="1" dirty="0">
                <a:solidFill>
                  <a:srgbClr val="FF0000"/>
                </a:solidFill>
                <a:latin typeface="PandulipiEMJ" pitchFamily="2" charset="0"/>
              </a:rPr>
              <a:t>` </a:t>
            </a:r>
            <a:r>
              <a:rPr lang="en-US" sz="6000" b="1" dirty="0" err="1">
                <a:solidFill>
                  <a:srgbClr val="FF0000"/>
                </a:solidFill>
                <a:latin typeface="PandulipiEMJ" pitchFamily="2" charset="0"/>
              </a:rPr>
              <a:t>mKj‡K</a:t>
            </a:r>
            <a:endParaRPr lang="en-US" sz="6000" b="1" dirty="0">
              <a:solidFill>
                <a:srgbClr val="FF0000"/>
              </a:solidFill>
              <a:latin typeface="PandulipiEMJ" pitchFamily="2" charset="0"/>
            </a:endParaRPr>
          </a:p>
          <a:p>
            <a:pPr algn="ctr"/>
            <a:r>
              <a:rPr lang="en-US" sz="4800" b="1" dirty="0" err="1">
                <a:solidFill>
                  <a:srgbClr val="7030A0"/>
                </a:solidFill>
                <a:latin typeface="PandulipiEMJ" pitchFamily="2" charset="0"/>
              </a:rPr>
              <a:t>ciewZ</a:t>
            </a:r>
            <a:r>
              <a:rPr lang="en-US" sz="4800" b="1" dirty="0">
                <a:solidFill>
                  <a:srgbClr val="7030A0"/>
                </a:solidFill>
                <a:latin typeface="PandulipiEMJ" pitchFamily="2" charset="0"/>
              </a:rPr>
              <a:t>© </a:t>
            </a:r>
            <a:r>
              <a:rPr lang="en-US" sz="4800" b="1" dirty="0" err="1">
                <a:solidFill>
                  <a:srgbClr val="7030A0"/>
                </a:solidFill>
                <a:latin typeface="PandulipiEMJ" pitchFamily="2" charset="0"/>
              </a:rPr>
              <a:t>K¬vm</a:t>
            </a:r>
            <a:r>
              <a:rPr lang="en-US" sz="4800" b="1" dirty="0">
                <a:solidFill>
                  <a:srgbClr val="7030A0"/>
                </a:solidFill>
                <a:latin typeface="PandulipiEMJ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PandulipiEMJ" pitchFamily="2" charset="0"/>
              </a:rPr>
              <a:t>Dc‡fvM</a:t>
            </a:r>
            <a:r>
              <a:rPr lang="en-US" sz="4800" b="1" dirty="0">
                <a:solidFill>
                  <a:srgbClr val="7030A0"/>
                </a:solidFill>
                <a:latin typeface="PandulipiEMJ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PandulipiEMJ" pitchFamily="2" charset="0"/>
              </a:rPr>
              <a:t>Kivi</a:t>
            </a:r>
            <a:r>
              <a:rPr lang="en-US" sz="4800" b="1" dirty="0">
                <a:solidFill>
                  <a:srgbClr val="7030A0"/>
                </a:solidFill>
                <a:latin typeface="PandulipiEMJ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PandulipiEMJ" pitchFamily="2" charset="0"/>
              </a:rPr>
              <a:t>Avgš¿Y</a:t>
            </a:r>
            <a:r>
              <a:rPr lang="en-US" sz="4800" b="1" dirty="0">
                <a:solidFill>
                  <a:srgbClr val="7030A0"/>
                </a:solidFill>
                <a:latin typeface="PandulipiEMJ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PandulipiEMJ" pitchFamily="2" charset="0"/>
              </a:rPr>
              <a:t>iBj</a:t>
            </a:r>
            <a:endParaRPr lang="en-US" sz="4800" b="1" dirty="0">
              <a:solidFill>
                <a:srgbClr val="7030A0"/>
              </a:solidFill>
              <a:latin typeface="PandulipiEMJ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D4DEA4-674C-4BA3-8623-9B9B7DE44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03" y="3010144"/>
            <a:ext cx="3999570" cy="323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00341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8AE8EA-8924-4C9C-B43A-59073CE54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ABC6-1F28-437C-8B40-3A4147028213}" type="datetime3">
              <a:rPr lang="en-US" smtClean="0"/>
              <a:t>8 April 2021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7C8C7-C7D3-4AB6-AD57-04C7F4EEA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3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E5723B-99CC-4EC1-A763-065D078FFD6F}"/>
              </a:ext>
            </a:extLst>
          </p:cNvPr>
          <p:cNvSpPr/>
          <p:nvPr/>
        </p:nvSpPr>
        <p:spPr>
          <a:xfrm>
            <a:off x="1097451" y="830171"/>
            <a:ext cx="3378296" cy="21897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E35E2C-3917-4D03-B51F-0A172F6A0EAC}"/>
              </a:ext>
            </a:extLst>
          </p:cNvPr>
          <p:cNvSpPr/>
          <p:nvPr/>
        </p:nvSpPr>
        <p:spPr>
          <a:xfrm>
            <a:off x="1632913" y="830171"/>
            <a:ext cx="2120940" cy="2189747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4FC320-EFD3-4CA0-B39D-FF28C5537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780" y="1131900"/>
            <a:ext cx="1287219" cy="17764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6053C0-798B-4C5F-9FF9-D584CF7BD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426" y="830171"/>
            <a:ext cx="3290602" cy="21897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16D5B4-C9C7-4BF3-82D7-90FB003DCD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09" y="3715559"/>
            <a:ext cx="3523547" cy="19749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DE57DB4-D2D5-4A0F-9EB8-9C19E27CDE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023" y="830171"/>
            <a:ext cx="2528583" cy="37997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3F53EF-1E13-4A9C-8A47-744BA0C97A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426" y="3715559"/>
            <a:ext cx="3290602" cy="18509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0632875-ADD9-4E9B-AA02-1CA259D97E41}"/>
              </a:ext>
            </a:extLst>
          </p:cNvPr>
          <p:cNvSpPr txBox="1"/>
          <p:nvPr/>
        </p:nvSpPr>
        <p:spPr>
          <a:xfrm>
            <a:off x="1169643" y="3140233"/>
            <a:ext cx="315556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45008A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অন্ধ</a:t>
            </a:r>
            <a:r>
              <a:rPr lang="en-US" sz="2400" b="1" dirty="0">
                <a:solidFill>
                  <a:srgbClr val="45008A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45008A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জনে</a:t>
            </a:r>
            <a:r>
              <a:rPr lang="en-US" sz="2400" b="1" dirty="0">
                <a:solidFill>
                  <a:srgbClr val="45008A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45008A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দেহ</a:t>
            </a:r>
            <a:r>
              <a:rPr lang="en-US" sz="2400" b="1" dirty="0">
                <a:solidFill>
                  <a:srgbClr val="45008A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45008A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আলো</a:t>
            </a:r>
            <a:r>
              <a:rPr lang="en-US" sz="2400" b="1" dirty="0">
                <a:solidFill>
                  <a:srgbClr val="45008A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46EE24-13A0-4349-98CC-FEE9206F05E3}"/>
              </a:ext>
            </a:extLst>
          </p:cNvPr>
          <p:cNvSpPr txBox="1"/>
          <p:nvPr/>
        </p:nvSpPr>
        <p:spPr>
          <a:xfrm>
            <a:off x="8300365" y="5662857"/>
            <a:ext cx="315556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45008A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খরগোশ</a:t>
            </a:r>
            <a:r>
              <a:rPr lang="en-US" sz="2400" b="1" dirty="0">
                <a:solidFill>
                  <a:srgbClr val="45008A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45008A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ঘাস</a:t>
            </a:r>
            <a:r>
              <a:rPr lang="en-US" sz="2400" b="1" dirty="0">
                <a:solidFill>
                  <a:srgbClr val="45008A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45008A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পছন্দ</a:t>
            </a:r>
            <a:r>
              <a:rPr lang="en-US" sz="2400" b="1" dirty="0">
                <a:solidFill>
                  <a:srgbClr val="45008A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45008A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US" sz="2400" b="1" dirty="0">
                <a:solidFill>
                  <a:srgbClr val="45008A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FC22BD-ECE2-4639-B72D-43C031EA43B4}"/>
              </a:ext>
            </a:extLst>
          </p:cNvPr>
          <p:cNvSpPr txBox="1"/>
          <p:nvPr/>
        </p:nvSpPr>
        <p:spPr>
          <a:xfrm>
            <a:off x="8164006" y="3108137"/>
            <a:ext cx="315556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45008A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শর</a:t>
            </a:r>
            <a:r>
              <a:rPr lang="en-US" sz="2400" b="1" dirty="0">
                <a:solidFill>
                  <a:srgbClr val="45008A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ৎ </a:t>
            </a:r>
            <a:r>
              <a:rPr lang="en-US" sz="2400" b="1" dirty="0" err="1">
                <a:solidFill>
                  <a:srgbClr val="45008A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কালে</a:t>
            </a:r>
            <a:r>
              <a:rPr lang="en-US" sz="2400" b="1" dirty="0">
                <a:solidFill>
                  <a:srgbClr val="45008A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45008A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কাশফুল</a:t>
            </a:r>
            <a:r>
              <a:rPr lang="en-US" sz="2400" b="1" dirty="0">
                <a:solidFill>
                  <a:srgbClr val="45008A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45008A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ফোটে</a:t>
            </a:r>
            <a:r>
              <a:rPr lang="en-US" sz="2400" b="1" dirty="0">
                <a:solidFill>
                  <a:srgbClr val="45008A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874A81-0B8C-46C1-9C91-568760C5C8FA}"/>
              </a:ext>
            </a:extLst>
          </p:cNvPr>
          <p:cNvSpPr txBox="1"/>
          <p:nvPr/>
        </p:nvSpPr>
        <p:spPr>
          <a:xfrm>
            <a:off x="4918968" y="4884823"/>
            <a:ext cx="2528583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45008A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সৎপাত্রে</a:t>
            </a:r>
            <a:r>
              <a:rPr lang="en-US" sz="2400" b="1" dirty="0">
                <a:solidFill>
                  <a:srgbClr val="45008A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45008A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কন্যা</a:t>
            </a:r>
            <a:r>
              <a:rPr lang="en-US" sz="2400" b="1" dirty="0">
                <a:solidFill>
                  <a:srgbClr val="45008A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45008A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দান</a:t>
            </a:r>
            <a:r>
              <a:rPr lang="en-US" sz="2400" b="1" dirty="0">
                <a:solidFill>
                  <a:srgbClr val="45008A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45008A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</a:t>
            </a:r>
            <a:r>
              <a:rPr lang="en-US" sz="2400" b="1" dirty="0">
                <a:solidFill>
                  <a:srgbClr val="45008A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5D341D-BF28-4CD1-92DD-9B101317CEDF}"/>
              </a:ext>
            </a:extLst>
          </p:cNvPr>
          <p:cNvSpPr txBox="1"/>
          <p:nvPr/>
        </p:nvSpPr>
        <p:spPr>
          <a:xfrm>
            <a:off x="1165627" y="5747075"/>
            <a:ext cx="315556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45008A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গাছ</a:t>
            </a:r>
            <a:r>
              <a:rPr lang="en-US" sz="2400" b="1" dirty="0">
                <a:solidFill>
                  <a:srgbClr val="45008A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45008A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থেকে</a:t>
            </a:r>
            <a:r>
              <a:rPr lang="en-US" sz="2400" b="1" dirty="0">
                <a:solidFill>
                  <a:srgbClr val="45008A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45008A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আম</a:t>
            </a:r>
            <a:r>
              <a:rPr lang="en-US" sz="2400" b="1" dirty="0">
                <a:solidFill>
                  <a:srgbClr val="45008A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45008A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পড়ে</a:t>
            </a:r>
            <a:r>
              <a:rPr lang="en-US" sz="2400" b="1" dirty="0">
                <a:solidFill>
                  <a:srgbClr val="45008A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992132-5CB2-46DF-B4F6-E2DABB9E9344}"/>
              </a:ext>
            </a:extLst>
          </p:cNvPr>
          <p:cNvSpPr txBox="1"/>
          <p:nvPr/>
        </p:nvSpPr>
        <p:spPr>
          <a:xfrm>
            <a:off x="694507" y="6182384"/>
            <a:ext cx="1000156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3E001F"/>
                </a:solidFill>
                <a:latin typeface="SutonnyMJ" pitchFamily="2" charset="0"/>
              </a:rPr>
              <a:t>উপরের</a:t>
            </a:r>
            <a:r>
              <a:rPr lang="en-US" sz="24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3E001F"/>
                </a:solidFill>
                <a:latin typeface="SutonnyMJ" pitchFamily="2" charset="0"/>
              </a:rPr>
              <a:t>ছবিগুলোর</a:t>
            </a:r>
            <a:r>
              <a:rPr lang="en-US" sz="24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3E001F"/>
                </a:solidFill>
                <a:latin typeface="SutonnyMJ" pitchFamily="2" charset="0"/>
              </a:rPr>
              <a:t>সাথে</a:t>
            </a:r>
            <a:r>
              <a:rPr lang="en-US" sz="24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3E001F"/>
                </a:solidFill>
                <a:latin typeface="SutonnyMJ" pitchFamily="2" charset="0"/>
              </a:rPr>
              <a:t>বাক্য</a:t>
            </a:r>
            <a:r>
              <a:rPr lang="en-US" sz="24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3E001F"/>
                </a:solidFill>
                <a:latin typeface="SutonnyMJ" pitchFamily="2" charset="0"/>
              </a:rPr>
              <a:t>গুলোর</a:t>
            </a:r>
            <a:r>
              <a:rPr lang="en-US" sz="24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3E001F"/>
                </a:solidFill>
                <a:latin typeface="SutonnyMJ" pitchFamily="2" charset="0"/>
              </a:rPr>
              <a:t>মধ্যে</a:t>
            </a:r>
            <a:r>
              <a:rPr lang="en-US" sz="24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3E001F"/>
                </a:solidFill>
                <a:latin typeface="SutonnyMJ" pitchFamily="2" charset="0"/>
              </a:rPr>
              <a:t>কীসের</a:t>
            </a:r>
            <a:r>
              <a:rPr lang="en-US" sz="24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3E001F"/>
                </a:solidFill>
                <a:latin typeface="SutonnyMJ" pitchFamily="2" charset="0"/>
              </a:rPr>
              <a:t>মিল</a:t>
            </a:r>
            <a:r>
              <a:rPr lang="en-US" sz="24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3E001F"/>
                </a:solidFill>
                <a:latin typeface="SutonnyMJ" pitchFamily="2" charset="0"/>
              </a:rPr>
              <a:t>বা</a:t>
            </a:r>
            <a:r>
              <a:rPr lang="en-US" sz="24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3E001F"/>
                </a:solidFill>
                <a:latin typeface="SutonnyMJ" pitchFamily="2" charset="0"/>
              </a:rPr>
              <a:t>সাদৃশ্য</a:t>
            </a:r>
            <a:r>
              <a:rPr lang="en-US" sz="24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3E001F"/>
                </a:solidFill>
                <a:latin typeface="SutonnyMJ" pitchFamily="2" charset="0"/>
              </a:rPr>
              <a:t>খুঁজে</a:t>
            </a:r>
            <a:r>
              <a:rPr lang="en-US" sz="24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3E001F"/>
                </a:solidFill>
                <a:latin typeface="SutonnyMJ" pitchFamily="2" charset="0"/>
              </a:rPr>
              <a:t>পাওয়া</a:t>
            </a:r>
            <a:r>
              <a:rPr lang="en-US" sz="24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3E001F"/>
                </a:solidFill>
                <a:latin typeface="SutonnyMJ" pitchFamily="2" charset="0"/>
              </a:rPr>
              <a:t>যায়</a:t>
            </a:r>
            <a:r>
              <a:rPr lang="en-US" sz="2400" b="1" dirty="0">
                <a:solidFill>
                  <a:srgbClr val="3E001F"/>
                </a:solidFill>
                <a:latin typeface="SutonnyMJ" pitchFamily="2" charset="0"/>
              </a:rPr>
              <a:t>?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0AA98BC-5A34-4574-9383-39D2A4A09657}"/>
              </a:ext>
            </a:extLst>
          </p:cNvPr>
          <p:cNvSpPr txBox="1"/>
          <p:nvPr/>
        </p:nvSpPr>
        <p:spPr>
          <a:xfrm>
            <a:off x="1632913" y="215440"/>
            <a:ext cx="878643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3E001F"/>
                </a:solidFill>
                <a:latin typeface="SutonnyMJ" pitchFamily="2" charset="0"/>
              </a:rPr>
              <a:t>ছবিগুলোর</a:t>
            </a:r>
            <a:r>
              <a:rPr lang="en-US" sz="28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3E001F"/>
                </a:solidFill>
                <a:latin typeface="SutonnyMJ" pitchFamily="2" charset="0"/>
              </a:rPr>
              <a:t>সাথে</a:t>
            </a:r>
            <a:r>
              <a:rPr lang="en-US" sz="28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3E001F"/>
                </a:solidFill>
                <a:latin typeface="SutonnyMJ" pitchFamily="2" charset="0"/>
              </a:rPr>
              <a:t>বাক্য</a:t>
            </a:r>
            <a:r>
              <a:rPr lang="en-US" sz="28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3E001F"/>
                </a:solidFill>
                <a:latin typeface="SutonnyMJ" pitchFamily="2" charset="0"/>
              </a:rPr>
              <a:t>গুলোর</a:t>
            </a:r>
            <a:r>
              <a:rPr lang="en-US" sz="28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3E001F"/>
                </a:solidFill>
                <a:latin typeface="SutonnyMJ" pitchFamily="2" charset="0"/>
              </a:rPr>
              <a:t>মধ্যে</a:t>
            </a:r>
            <a:r>
              <a:rPr lang="en-US" sz="28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3E001F"/>
                </a:solidFill>
                <a:latin typeface="SutonnyMJ" pitchFamily="2" charset="0"/>
              </a:rPr>
              <a:t>কারকের</a:t>
            </a:r>
            <a:r>
              <a:rPr lang="en-US" sz="28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3E001F"/>
                </a:solidFill>
                <a:latin typeface="SutonnyMJ" pitchFamily="2" charset="0"/>
              </a:rPr>
              <a:t>মিল</a:t>
            </a:r>
            <a:r>
              <a:rPr lang="en-US" sz="28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3E001F"/>
                </a:solidFill>
                <a:latin typeface="SutonnyMJ" pitchFamily="2" charset="0"/>
              </a:rPr>
              <a:t>বা</a:t>
            </a:r>
            <a:r>
              <a:rPr lang="en-US" sz="28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3E001F"/>
                </a:solidFill>
                <a:latin typeface="SutonnyMJ" pitchFamily="2" charset="0"/>
              </a:rPr>
              <a:t>সাদৃশ্য</a:t>
            </a:r>
            <a:r>
              <a:rPr lang="en-US" sz="28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3E001F"/>
                </a:solidFill>
                <a:latin typeface="SutonnyMJ" pitchFamily="2" charset="0"/>
              </a:rPr>
              <a:t>খুঁজে</a:t>
            </a:r>
            <a:r>
              <a:rPr lang="en-US" sz="28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3E001F"/>
                </a:solidFill>
                <a:latin typeface="SutonnyMJ" pitchFamily="2" charset="0"/>
              </a:rPr>
              <a:t>পাওয়া</a:t>
            </a:r>
            <a:r>
              <a:rPr lang="en-US" sz="28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3E001F"/>
                </a:solidFill>
                <a:latin typeface="SutonnyMJ" pitchFamily="2" charset="0"/>
              </a:rPr>
              <a:t>যায়</a:t>
            </a:r>
            <a:r>
              <a:rPr lang="en-US" sz="2800" b="1" dirty="0">
                <a:solidFill>
                  <a:srgbClr val="3E001F"/>
                </a:solidFill>
                <a:latin typeface="SutonnyMJ" pitchFamily="2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5405345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8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2A4ACB-DB7D-47A0-B7A8-F8370769F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9BC3-16EA-4730-A2C8-14F2D8A78ED5}" type="datetime3">
              <a:rPr lang="en-US" smtClean="0"/>
              <a:t>8 April 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C1748-9FC6-478C-8FDD-EFFC70031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54185BD-8246-4573-8D8B-5C4FEDA159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661643"/>
              </p:ext>
            </p:extLst>
          </p:nvPr>
        </p:nvGraphicFramePr>
        <p:xfrm>
          <a:off x="1479881" y="911197"/>
          <a:ext cx="9360569" cy="469392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{16D9F66E-5EB9-4882-86FB-DCBF35E3C3E4}</a:tableStyleId>
              </a:tblPr>
              <a:tblGrid>
                <a:gridCol w="1122286">
                  <a:extLst>
                    <a:ext uri="{9D8B030D-6E8A-4147-A177-3AD203B41FA5}">
                      <a16:colId xmlns:a16="http://schemas.microsoft.com/office/drawing/2014/main" val="4205161708"/>
                    </a:ext>
                  </a:extLst>
                </a:gridCol>
                <a:gridCol w="4397214">
                  <a:extLst>
                    <a:ext uri="{9D8B030D-6E8A-4147-A177-3AD203B41FA5}">
                      <a16:colId xmlns:a16="http://schemas.microsoft.com/office/drawing/2014/main" val="2885161256"/>
                    </a:ext>
                  </a:extLst>
                </a:gridCol>
                <a:gridCol w="3841069">
                  <a:extLst>
                    <a:ext uri="{9D8B030D-6E8A-4147-A177-3AD203B41FA5}">
                      <a16:colId xmlns:a16="http://schemas.microsoft.com/office/drawing/2014/main" val="3559936685"/>
                    </a:ext>
                  </a:extLst>
                </a:gridCol>
              </a:tblGrid>
              <a:tr h="516465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23120F"/>
                          </a:solidFill>
                          <a:latin typeface="SutonnySushreeOMJ" panose="00000400000000000000" pitchFamily="2" charset="0"/>
                          <a:cs typeface="SutonnySushreeOMJ" panose="00000400000000000000" pitchFamily="2" charset="0"/>
                        </a:rPr>
                        <a:t>বিভক্তি</a:t>
                      </a:r>
                      <a:endParaRPr lang="en-US" sz="3600" b="1" dirty="0">
                        <a:solidFill>
                          <a:srgbClr val="23120F"/>
                        </a:solidFill>
                        <a:latin typeface="SutonnySushreeOMJ" panose="00000400000000000000" pitchFamily="2" charset="0"/>
                        <a:cs typeface="SutonnySushreeOMJ" panose="000004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23120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bn-BD" sz="3200" dirty="0">
                          <a:solidFill>
                            <a:srgbClr val="23120F"/>
                          </a:solidFill>
                          <a:latin typeface="Times New Roman" panose="02020603050405020304" pitchFamily="18" charset="0"/>
                          <a:cs typeface="Nikosh" panose="02000000000000000000" pitchFamily="2" charset="0"/>
                        </a:rPr>
                        <a:t>reposition </a:t>
                      </a:r>
                      <a:endParaRPr lang="en-US" sz="3200" dirty="0">
                        <a:solidFill>
                          <a:srgbClr val="23120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157345"/>
                  </a:ext>
                </a:extLst>
              </a:tr>
              <a:tr h="46727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12081A"/>
                          </a:solidFill>
                          <a:latin typeface="SutonnySushreeOMJ" panose="00000400000000000000" pitchFamily="2" charset="0"/>
                          <a:cs typeface="SutonnySushreeOMJ" panose="00000400000000000000" pitchFamily="2" charset="0"/>
                        </a:rPr>
                        <a:t>১মা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>
                          <a:solidFill>
                            <a:srgbClr val="600060"/>
                          </a:solidFill>
                          <a:latin typeface="SutonnySushreeOMJ" panose="00000400000000000000" pitchFamily="2" charset="0"/>
                          <a:cs typeface="SutonnySushreeOMJ" panose="00000400000000000000" pitchFamily="2" charset="0"/>
                        </a:rPr>
                        <a:t>০, অ, আ</a:t>
                      </a:r>
                      <a:endParaRPr lang="en-US" sz="3200" b="1" dirty="0">
                        <a:solidFill>
                          <a:srgbClr val="600060"/>
                        </a:solidFill>
                        <a:latin typeface="SutonnySushreeOMJ" panose="00000400000000000000" pitchFamily="2" charset="0"/>
                        <a:cs typeface="SutonnySushreeOMJ" panose="000004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32127"/>
                  </a:ext>
                </a:extLst>
              </a:tr>
              <a:tr h="46727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12081A"/>
                          </a:solidFill>
                          <a:latin typeface="SutonnySushreeOMJ" panose="00000400000000000000" pitchFamily="2" charset="0"/>
                          <a:cs typeface="SutonnySushreeOMJ" panose="00000400000000000000" pitchFamily="2" charset="0"/>
                        </a:rPr>
                        <a:t>২য়া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>
                          <a:solidFill>
                            <a:srgbClr val="600060"/>
                          </a:solidFill>
                          <a:latin typeface="SutonnySushreeOMJ" panose="00000400000000000000" pitchFamily="2" charset="0"/>
                          <a:cs typeface="SutonnySushreeOMJ" panose="00000400000000000000" pitchFamily="2" charset="0"/>
                        </a:rPr>
                        <a:t>কে, রে</a:t>
                      </a:r>
                      <a:endParaRPr lang="en-US" sz="3200" b="1" dirty="0">
                        <a:solidFill>
                          <a:srgbClr val="600060"/>
                        </a:solidFill>
                        <a:latin typeface="SutonnySushreeOMJ" panose="00000400000000000000" pitchFamily="2" charset="0"/>
                        <a:cs typeface="SutonnySushreeOMJ" panose="000004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Nikosh" panose="02000000000000000000" pitchFamily="2" charset="0"/>
                        </a:rPr>
                        <a:t>to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612628"/>
                  </a:ext>
                </a:extLst>
              </a:tr>
              <a:tr h="46727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12081A"/>
                          </a:solidFill>
                          <a:latin typeface="SutonnySushreeOMJ" panose="00000400000000000000" pitchFamily="2" charset="0"/>
                          <a:cs typeface="SutonnySushreeOMJ" panose="00000400000000000000" pitchFamily="2" charset="0"/>
                        </a:rPr>
                        <a:t>৩য়া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>
                          <a:solidFill>
                            <a:srgbClr val="600060"/>
                          </a:solidFill>
                          <a:latin typeface="SutonnySushreeOMJ" panose="00000400000000000000" pitchFamily="2" charset="0"/>
                          <a:cs typeface="SutonnySushreeOMJ" panose="00000400000000000000" pitchFamily="2" charset="0"/>
                        </a:rPr>
                        <a:t>দ্বারা, দিয়া, কর্তৃক, </a:t>
                      </a:r>
                      <a:endParaRPr lang="en-US" sz="3200" b="1" dirty="0">
                        <a:solidFill>
                          <a:srgbClr val="600060"/>
                        </a:solidFill>
                        <a:latin typeface="SutonnySushreeOMJ" panose="00000400000000000000" pitchFamily="2" charset="0"/>
                        <a:cs typeface="SutonnySushreeOMJ" panose="000004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bn-BD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Nikosh" panose="02000000000000000000" pitchFamily="2" charset="0"/>
                        </a:rPr>
                        <a:t>y , with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39695"/>
                  </a:ext>
                </a:extLst>
              </a:tr>
              <a:tr h="46727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12081A"/>
                          </a:solidFill>
                          <a:latin typeface="SutonnySushreeOMJ" panose="00000400000000000000" pitchFamily="2" charset="0"/>
                          <a:cs typeface="SutonnySushreeOMJ" panose="00000400000000000000" pitchFamily="2" charset="0"/>
                        </a:rPr>
                        <a:t>৪র্থী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>
                          <a:solidFill>
                            <a:srgbClr val="600060"/>
                          </a:solidFill>
                          <a:latin typeface="SutonnySushreeOMJ" panose="00000400000000000000" pitchFamily="2" charset="0"/>
                          <a:cs typeface="SutonnySushreeOMJ" panose="00000400000000000000" pitchFamily="2" charset="0"/>
                        </a:rPr>
                        <a:t>কে,</a:t>
                      </a:r>
                      <a:r>
                        <a:rPr lang="bn-BD" sz="3200" b="1" baseline="0" dirty="0">
                          <a:solidFill>
                            <a:srgbClr val="600060"/>
                          </a:solidFill>
                          <a:latin typeface="SutonnySushreeOMJ" panose="00000400000000000000" pitchFamily="2" charset="0"/>
                          <a:cs typeface="SutonnySushreeOMJ" panose="00000400000000000000" pitchFamily="2" charset="0"/>
                        </a:rPr>
                        <a:t> রে </a:t>
                      </a:r>
                      <a:r>
                        <a:rPr lang="bn-BD" sz="2800" b="1" baseline="0" dirty="0">
                          <a:solidFill>
                            <a:srgbClr val="600060"/>
                          </a:solidFill>
                          <a:latin typeface="SutonnySushreeOMJ" panose="00000400000000000000" pitchFamily="2" charset="0"/>
                          <a:cs typeface="SutonnySushreeOMJ" panose="00000400000000000000" pitchFamily="2" charset="0"/>
                        </a:rPr>
                        <a:t>(জন্য / নিমিত্ত)</a:t>
                      </a:r>
                      <a:endParaRPr lang="en-US" sz="3200" b="1" dirty="0">
                        <a:solidFill>
                          <a:srgbClr val="600060"/>
                        </a:solidFill>
                        <a:latin typeface="SutonnySushreeOMJ" panose="00000400000000000000" pitchFamily="2" charset="0"/>
                        <a:cs typeface="SutonnySushreeOMJ" panose="000004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Nikosh" panose="02000000000000000000" pitchFamily="2" charset="0"/>
                        </a:rPr>
                        <a:t>f</a:t>
                      </a:r>
                      <a:r>
                        <a:rPr lang="bn-BD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Nikosh" panose="02000000000000000000" pitchFamily="2" charset="0"/>
                        </a:rPr>
                        <a:t>or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Nikosh" panose="02000000000000000000" pitchFamily="2" charset="0"/>
                        </a:rPr>
                        <a:t>/</a:t>
                      </a:r>
                      <a:r>
                        <a:rPr lang="bn-BD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Nikosh" panose="02000000000000000000" pitchFamily="2" charset="0"/>
                        </a:rPr>
                        <a:t>to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061056"/>
                  </a:ext>
                </a:extLst>
              </a:tr>
              <a:tr h="46727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12081A"/>
                          </a:solidFill>
                          <a:latin typeface="SutonnySushreeOMJ" panose="00000400000000000000" pitchFamily="2" charset="0"/>
                          <a:cs typeface="SutonnySushreeOMJ" panose="00000400000000000000" pitchFamily="2" charset="0"/>
                        </a:rPr>
                        <a:t>৫মী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>
                          <a:solidFill>
                            <a:srgbClr val="600060"/>
                          </a:solidFill>
                          <a:latin typeface="SutonnySushreeOMJ" panose="00000400000000000000" pitchFamily="2" charset="0"/>
                          <a:cs typeface="SutonnySushreeOMJ" panose="00000400000000000000" pitchFamily="2" charset="0"/>
                        </a:rPr>
                        <a:t>হতে, থেকে,</a:t>
                      </a:r>
                      <a:r>
                        <a:rPr lang="bn-BD" sz="3200" b="1" baseline="0" dirty="0">
                          <a:solidFill>
                            <a:srgbClr val="600060"/>
                          </a:solidFill>
                          <a:latin typeface="SutonnySushreeOMJ" panose="00000400000000000000" pitchFamily="2" charset="0"/>
                          <a:cs typeface="SutonnySushreeOMJ" panose="00000400000000000000" pitchFamily="2" charset="0"/>
                        </a:rPr>
                        <a:t> </a:t>
                      </a:r>
                      <a:r>
                        <a:rPr lang="bn-BD" sz="3200" b="1" dirty="0">
                          <a:solidFill>
                            <a:srgbClr val="600060"/>
                          </a:solidFill>
                          <a:latin typeface="SutonnySushreeOMJ" panose="00000400000000000000" pitchFamily="2" charset="0"/>
                          <a:cs typeface="SutonnySushreeOMJ" panose="00000400000000000000" pitchFamily="2" charset="0"/>
                        </a:rPr>
                        <a:t>চেয়ে</a:t>
                      </a:r>
                      <a:endParaRPr lang="en-US" sz="3200" b="1" dirty="0">
                        <a:solidFill>
                          <a:srgbClr val="600060"/>
                        </a:solidFill>
                        <a:latin typeface="SutonnySushreeOMJ" panose="00000400000000000000" pitchFamily="2" charset="0"/>
                        <a:cs typeface="SutonnySushreeOMJ" panose="000004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Nikosh" panose="02000000000000000000" pitchFamily="2" charset="0"/>
                        </a:rPr>
                        <a:t>from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307376"/>
                  </a:ext>
                </a:extLst>
              </a:tr>
              <a:tr h="46727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12081A"/>
                          </a:solidFill>
                          <a:latin typeface="SutonnySushreeOMJ" panose="00000400000000000000" pitchFamily="2" charset="0"/>
                          <a:cs typeface="SutonnySushreeOMJ" panose="00000400000000000000" pitchFamily="2" charset="0"/>
                        </a:rPr>
                        <a:t>৬ষ্ঠী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>
                          <a:solidFill>
                            <a:srgbClr val="600060"/>
                          </a:solidFill>
                          <a:latin typeface="SutonnySushreeOMJ" panose="00000400000000000000" pitchFamily="2" charset="0"/>
                          <a:cs typeface="SutonnySushreeOMJ" panose="00000400000000000000" pitchFamily="2" charset="0"/>
                        </a:rPr>
                        <a:t>র, এর</a:t>
                      </a:r>
                      <a:endParaRPr lang="en-US" sz="3200" b="1" dirty="0">
                        <a:solidFill>
                          <a:srgbClr val="600060"/>
                        </a:solidFill>
                        <a:latin typeface="SutonnySushreeOMJ" panose="00000400000000000000" pitchFamily="2" charset="0"/>
                        <a:cs typeface="SutonnySushreeOMJ" panose="000004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Nikosh" panose="02000000000000000000" pitchFamily="2" charset="0"/>
                        </a:rPr>
                        <a:t>of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Nikosh" panose="02000000000000000000" pitchFamily="2" charset="0"/>
                        </a:rPr>
                        <a:t>/ possessive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713093"/>
                  </a:ext>
                </a:extLst>
              </a:tr>
              <a:tr h="46727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12081A"/>
                          </a:solidFill>
                          <a:latin typeface="SutonnySushreeOMJ" panose="00000400000000000000" pitchFamily="2" charset="0"/>
                          <a:cs typeface="SutonnySushreeOMJ" panose="00000400000000000000" pitchFamily="2" charset="0"/>
                        </a:rPr>
                        <a:t>৭মী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>
                          <a:solidFill>
                            <a:srgbClr val="600060"/>
                          </a:solidFill>
                          <a:latin typeface="SutonnySushreeOMJ" panose="00000400000000000000" pitchFamily="2" charset="0"/>
                          <a:cs typeface="SutonnySushreeOMJ" panose="00000400000000000000" pitchFamily="2" charset="0"/>
                        </a:rPr>
                        <a:t>এ, য়,</a:t>
                      </a:r>
                      <a:r>
                        <a:rPr lang="bn-BD" sz="3200" b="1" baseline="0" dirty="0">
                          <a:solidFill>
                            <a:srgbClr val="600060"/>
                          </a:solidFill>
                          <a:latin typeface="SutonnySushreeOMJ" panose="00000400000000000000" pitchFamily="2" charset="0"/>
                          <a:cs typeface="SutonnySushreeOMJ" panose="00000400000000000000" pitchFamily="2" charset="0"/>
                        </a:rPr>
                        <a:t> তে, </a:t>
                      </a:r>
                      <a:endParaRPr lang="en-US" sz="3200" b="1" dirty="0">
                        <a:solidFill>
                          <a:srgbClr val="600060"/>
                        </a:solidFill>
                        <a:latin typeface="SutonnySushreeOMJ" panose="00000400000000000000" pitchFamily="2" charset="0"/>
                        <a:cs typeface="SutonnySushreeOMJ" panose="000004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bn-BD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Nikosh" panose="02000000000000000000" pitchFamily="2" charset="0"/>
                        </a:rPr>
                        <a:t>n,</a:t>
                      </a:r>
                      <a:r>
                        <a:rPr lang="bn-BD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Nikosh" panose="02000000000000000000" pitchFamily="2" charset="0"/>
                        </a:rPr>
                        <a:t> at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33935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DEE9969-9A1A-4804-8E4C-98FFE5B46056}"/>
              </a:ext>
            </a:extLst>
          </p:cNvPr>
          <p:cNvSpPr txBox="1"/>
          <p:nvPr/>
        </p:nvSpPr>
        <p:spPr>
          <a:xfrm>
            <a:off x="1335505" y="5721279"/>
            <a:ext cx="9504945" cy="461665"/>
          </a:xfrm>
          <a:prstGeom prst="rect">
            <a:avLst/>
          </a:prstGeom>
          <a:ln>
            <a:solidFill>
              <a:srgbClr val="45008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3E001F"/>
                </a:solidFill>
                <a:latin typeface="SutonnyMJ" pitchFamily="2" charset="0"/>
              </a:rPr>
              <a:t>বিভক্তির</a:t>
            </a:r>
            <a:r>
              <a:rPr lang="en-US" sz="24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3E001F"/>
                </a:solidFill>
                <a:latin typeface="SutonnyMJ" pitchFamily="2" charset="0"/>
              </a:rPr>
              <a:t>সাথে</a:t>
            </a:r>
            <a:r>
              <a:rPr lang="en-US" sz="24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3E001F"/>
                </a:solidFill>
                <a:latin typeface="SutonnyMJ" pitchFamily="2" charset="0"/>
              </a:rPr>
              <a:t>অন্যান্য</a:t>
            </a:r>
            <a:r>
              <a:rPr lang="en-US" sz="24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3E001F"/>
                </a:solidFill>
                <a:latin typeface="SutonnyMJ" pitchFamily="2" charset="0"/>
              </a:rPr>
              <a:t>পদের</a:t>
            </a:r>
            <a:r>
              <a:rPr lang="en-US" sz="24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3E001F"/>
                </a:solidFill>
                <a:latin typeface="SutonnyMJ" pitchFamily="2" charset="0"/>
              </a:rPr>
              <a:t>কী</a:t>
            </a:r>
            <a:r>
              <a:rPr lang="en-US" sz="24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3E001F"/>
                </a:solidFill>
                <a:latin typeface="SutonnyMJ" pitchFamily="2" charset="0"/>
              </a:rPr>
              <a:t>সম্পর্ক</a:t>
            </a:r>
            <a:r>
              <a:rPr lang="en-US" sz="24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3E001F"/>
                </a:solidFill>
                <a:latin typeface="SutonnyMJ" pitchFamily="2" charset="0"/>
              </a:rPr>
              <a:t>বোঝা</a:t>
            </a:r>
            <a:r>
              <a:rPr lang="en-US" sz="24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3E001F"/>
                </a:solidFill>
                <a:latin typeface="SutonnyMJ" pitchFamily="2" charset="0"/>
              </a:rPr>
              <a:t>যায়</a:t>
            </a:r>
            <a:r>
              <a:rPr lang="en-US" sz="2400" b="1" dirty="0">
                <a:solidFill>
                  <a:srgbClr val="3E001F"/>
                </a:solidFill>
                <a:latin typeface="SutonnyMJ" pitchFamily="2" charset="0"/>
              </a:rPr>
              <a:t>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181F66-7CE1-42CE-991B-4EAE30211043}"/>
              </a:ext>
            </a:extLst>
          </p:cNvPr>
          <p:cNvSpPr txBox="1"/>
          <p:nvPr/>
        </p:nvSpPr>
        <p:spPr>
          <a:xfrm>
            <a:off x="1335504" y="275600"/>
            <a:ext cx="936056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3E001F"/>
                </a:solidFill>
                <a:latin typeface="SutonnyMJ" pitchFamily="2" charset="0"/>
              </a:rPr>
              <a:t>বিভক্তির</a:t>
            </a:r>
            <a:r>
              <a:rPr lang="en-US" sz="24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3E001F"/>
                </a:solidFill>
                <a:latin typeface="SutonnyMJ" pitchFamily="2" charset="0"/>
              </a:rPr>
              <a:t>সাথে</a:t>
            </a:r>
            <a:r>
              <a:rPr lang="en-US" sz="24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3E001F"/>
                </a:solidFill>
                <a:latin typeface="SutonnyMJ" pitchFamily="2" charset="0"/>
              </a:rPr>
              <a:t>অন্যান্য</a:t>
            </a:r>
            <a:r>
              <a:rPr lang="en-US" sz="24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3E001F"/>
                </a:solidFill>
                <a:latin typeface="SutonnyMJ" pitchFamily="2" charset="0"/>
              </a:rPr>
              <a:t>পদের</a:t>
            </a:r>
            <a:r>
              <a:rPr lang="en-US" sz="24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3E001F"/>
                </a:solidFill>
                <a:latin typeface="SutonnyMJ" pitchFamily="2" charset="0"/>
              </a:rPr>
              <a:t>অন্বয়</a:t>
            </a:r>
            <a:r>
              <a:rPr lang="en-US" sz="24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3E001F"/>
                </a:solidFill>
                <a:latin typeface="SutonnyMJ" pitchFamily="2" charset="0"/>
              </a:rPr>
              <a:t>বা</a:t>
            </a:r>
            <a:r>
              <a:rPr lang="en-US" sz="24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3E001F"/>
                </a:solidFill>
                <a:latin typeface="SutonnyMJ" pitchFamily="2" charset="0"/>
              </a:rPr>
              <a:t>সম্বন্ধবাচক</a:t>
            </a:r>
            <a:r>
              <a:rPr lang="en-US" sz="24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3E001F"/>
                </a:solidFill>
                <a:latin typeface="SutonnyMJ" pitchFamily="2" charset="0"/>
              </a:rPr>
              <a:t>সম্পর্ক</a:t>
            </a:r>
            <a:r>
              <a:rPr lang="en-US" sz="24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3E001F"/>
                </a:solidFill>
                <a:latin typeface="SutonnyMJ" pitchFamily="2" charset="0"/>
              </a:rPr>
              <a:t>বোঝা</a:t>
            </a:r>
            <a:r>
              <a:rPr lang="en-US" sz="24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3E001F"/>
                </a:solidFill>
                <a:latin typeface="SutonnyMJ" pitchFamily="2" charset="0"/>
              </a:rPr>
              <a:t>যায়</a:t>
            </a:r>
            <a:r>
              <a:rPr lang="en-US" sz="24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3E001F"/>
                </a:solidFill>
                <a:latin typeface="SutonnyMJ" pitchFamily="2" charset="0"/>
              </a:rPr>
              <a:t>যা</a:t>
            </a:r>
            <a:r>
              <a:rPr lang="en-US" sz="24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3E001F"/>
                </a:solidFill>
                <a:latin typeface="SutonnyMJ" pitchFamily="2" charset="0"/>
              </a:rPr>
              <a:t>কারকের</a:t>
            </a:r>
            <a:r>
              <a:rPr lang="en-US" sz="24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3E001F"/>
                </a:solidFill>
                <a:latin typeface="SutonnyMJ" pitchFamily="2" charset="0"/>
              </a:rPr>
              <a:t>সাথেও</a:t>
            </a:r>
            <a:r>
              <a:rPr lang="en-US" sz="24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3E001F"/>
                </a:solidFill>
                <a:latin typeface="SutonnyMJ" pitchFamily="2" charset="0"/>
              </a:rPr>
              <a:t>সম্পৃক্ত</a:t>
            </a:r>
            <a:r>
              <a:rPr lang="en-US" sz="2000" b="1" dirty="0">
                <a:solidFill>
                  <a:srgbClr val="3E001F"/>
                </a:solidFill>
                <a:latin typeface="SutonnyMJ" pitchFamily="2" charset="0"/>
              </a:rPr>
              <a:t>।</a:t>
            </a:r>
            <a:endParaRPr lang="en-US" sz="2400" b="1" dirty="0">
              <a:solidFill>
                <a:srgbClr val="3E001F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1839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728839-CC23-42A7-A575-40B4E7E0D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36A7-9B95-4C2D-A22B-E88E4E34EDE6}" type="datetime3">
              <a:rPr lang="en-US" smtClean="0"/>
              <a:t>8 April 2021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AAACA-0957-4D15-85A5-3E5342306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DDECBC-D874-428E-A8C3-7D415FEBED73}"/>
              </a:ext>
            </a:extLst>
          </p:cNvPr>
          <p:cNvSpPr txBox="1"/>
          <p:nvPr/>
        </p:nvSpPr>
        <p:spPr>
          <a:xfrm>
            <a:off x="2634385" y="575603"/>
            <a:ext cx="7207624" cy="1323439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8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3120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অজকের</a:t>
            </a:r>
            <a:r>
              <a:rPr lang="en-US" sz="8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3120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8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3120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পাঠ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23120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SutonnySushreeOMJ" panose="00000400000000000000" pitchFamily="2" charset="0"/>
              <a:cs typeface="SutonnySushreeOMJ" panose="000004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A2E3A9-0F66-42C7-BADE-B1E4B43CE79A}"/>
              </a:ext>
            </a:extLst>
          </p:cNvPr>
          <p:cNvSpPr txBox="1"/>
          <p:nvPr/>
        </p:nvSpPr>
        <p:spPr>
          <a:xfrm>
            <a:off x="694508" y="2490170"/>
            <a:ext cx="10591114" cy="25237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23120F"/>
                </a:solidFill>
                <a:latin typeface="KhooaiMatraMJ" panose="00000400000000000000" pitchFamily="2" charset="0"/>
                <a:cs typeface="KhooaiMatraMJ" panose="00000400000000000000" pitchFamily="2" charset="0"/>
              </a:rPr>
              <a:t>কারক</a:t>
            </a:r>
            <a:r>
              <a:rPr lang="en-US" sz="5400" b="1" dirty="0">
                <a:solidFill>
                  <a:srgbClr val="23120F"/>
                </a:solidFill>
                <a:latin typeface="KhooaiMatraMJ" panose="00000400000000000000" pitchFamily="2" charset="0"/>
                <a:cs typeface="KhooaiMatraMJ" panose="00000400000000000000" pitchFamily="2" charset="0"/>
              </a:rPr>
              <a:t> ও </a:t>
            </a:r>
            <a:r>
              <a:rPr lang="en-US" sz="5400" b="1" dirty="0" err="1">
                <a:solidFill>
                  <a:srgbClr val="23120F"/>
                </a:solidFill>
                <a:latin typeface="KhooaiMatraMJ" panose="00000400000000000000" pitchFamily="2" charset="0"/>
                <a:cs typeface="KhooaiMatraMJ" panose="00000400000000000000" pitchFamily="2" charset="0"/>
              </a:rPr>
              <a:t>বিভক্তি</a:t>
            </a:r>
            <a:r>
              <a:rPr lang="en-US" sz="5400" b="1" dirty="0">
                <a:solidFill>
                  <a:srgbClr val="23120F"/>
                </a:solidFill>
                <a:latin typeface="KhooaiMatraMJ" panose="00000400000000000000" pitchFamily="2" charset="0"/>
                <a:cs typeface="KhooaiMatraMJ" panose="00000400000000000000" pitchFamily="2" charset="0"/>
              </a:rPr>
              <a:t> </a:t>
            </a:r>
            <a:r>
              <a:rPr lang="en-US" sz="5400" b="1" dirty="0" err="1">
                <a:solidFill>
                  <a:srgbClr val="23120F"/>
                </a:solidFill>
                <a:latin typeface="KhooaiMatraMJ" panose="00000400000000000000" pitchFamily="2" charset="0"/>
                <a:cs typeface="KhooaiMatraMJ" panose="00000400000000000000" pitchFamily="2" charset="0"/>
              </a:rPr>
              <a:t>এবং</a:t>
            </a:r>
            <a:r>
              <a:rPr lang="en-US" sz="5400" b="1" dirty="0">
                <a:solidFill>
                  <a:srgbClr val="23120F"/>
                </a:solidFill>
                <a:latin typeface="KhooaiMatraMJ" panose="00000400000000000000" pitchFamily="2" charset="0"/>
                <a:cs typeface="KhooaiMatraMJ" panose="00000400000000000000" pitchFamily="2" charset="0"/>
              </a:rPr>
              <a:t> </a:t>
            </a:r>
            <a:r>
              <a:rPr lang="en-US" sz="5400" b="1" dirty="0" err="1">
                <a:solidFill>
                  <a:srgbClr val="23120F"/>
                </a:solidFill>
                <a:latin typeface="KhooaiMatraMJ" panose="00000400000000000000" pitchFamily="2" charset="0"/>
                <a:cs typeface="KhooaiMatraMJ" panose="00000400000000000000" pitchFamily="2" charset="0"/>
              </a:rPr>
              <a:t>সম্বন্ধ</a:t>
            </a:r>
            <a:r>
              <a:rPr lang="en-US" sz="5400" b="1" dirty="0">
                <a:solidFill>
                  <a:srgbClr val="23120F"/>
                </a:solidFill>
                <a:latin typeface="KhooaiMatraMJ" panose="00000400000000000000" pitchFamily="2" charset="0"/>
                <a:cs typeface="KhooaiMatraMJ" panose="00000400000000000000" pitchFamily="2" charset="0"/>
              </a:rPr>
              <a:t> ও </a:t>
            </a:r>
            <a:r>
              <a:rPr lang="en-US" sz="5400" b="1" dirty="0" err="1">
                <a:solidFill>
                  <a:srgbClr val="23120F"/>
                </a:solidFill>
                <a:latin typeface="KhooaiMatraMJ" panose="00000400000000000000" pitchFamily="2" charset="0"/>
                <a:cs typeface="KhooaiMatraMJ" panose="00000400000000000000" pitchFamily="2" charset="0"/>
              </a:rPr>
              <a:t>সম্বোধন</a:t>
            </a:r>
            <a:r>
              <a:rPr lang="en-US" sz="5400" b="1" dirty="0">
                <a:solidFill>
                  <a:srgbClr val="23120F"/>
                </a:solidFill>
                <a:latin typeface="KhooaiMatraMJ" panose="00000400000000000000" pitchFamily="2" charset="0"/>
                <a:cs typeface="KhooaiMatraMJ" panose="00000400000000000000" pitchFamily="2" charset="0"/>
              </a:rPr>
              <a:t> </a:t>
            </a:r>
            <a:r>
              <a:rPr lang="en-US" sz="5400" b="1" dirty="0" err="1">
                <a:solidFill>
                  <a:srgbClr val="23120F"/>
                </a:solidFill>
                <a:latin typeface="KhooaiMatraMJ" panose="00000400000000000000" pitchFamily="2" charset="0"/>
                <a:cs typeface="KhooaiMatraMJ" panose="00000400000000000000" pitchFamily="2" charset="0"/>
              </a:rPr>
              <a:t>পদ</a:t>
            </a:r>
            <a:r>
              <a:rPr lang="en-US" sz="5400" b="1" dirty="0">
                <a:solidFill>
                  <a:srgbClr val="23120F"/>
                </a:solidFill>
                <a:latin typeface="KhooaiMatraMJ" panose="00000400000000000000" pitchFamily="2" charset="0"/>
                <a:cs typeface="KhooaiMatraMJ" panose="00000400000000000000" pitchFamily="2" charset="0"/>
              </a:rPr>
              <a:t> </a:t>
            </a:r>
            <a:endParaRPr lang="en-US" sz="4800" b="1" dirty="0">
              <a:solidFill>
                <a:srgbClr val="23120F"/>
              </a:solidFill>
              <a:latin typeface="KhooaiMatraMJ" panose="00000400000000000000" pitchFamily="2" charset="0"/>
              <a:cs typeface="KhooaiMatraMJ" panose="00000400000000000000" pitchFamily="2" charset="0"/>
            </a:endParaRPr>
          </a:p>
          <a:p>
            <a:pPr algn="ctr"/>
            <a:r>
              <a:rPr lang="en-US" sz="5400" b="1" dirty="0" err="1">
                <a:solidFill>
                  <a:srgbClr val="663300"/>
                </a:solidFill>
                <a:latin typeface="KhooaiMatraMJ" panose="00000400000000000000" pitchFamily="2" charset="0"/>
                <a:cs typeface="KhooaiMatraMJ" panose="00000400000000000000" pitchFamily="2" charset="0"/>
              </a:rPr>
              <a:t>অধ্যায়</a:t>
            </a:r>
            <a:r>
              <a:rPr lang="en-US" sz="5400" b="1" dirty="0">
                <a:solidFill>
                  <a:srgbClr val="663300"/>
                </a:solidFill>
                <a:latin typeface="KhooaiMatraMJ" panose="00000400000000000000" pitchFamily="2" charset="0"/>
                <a:cs typeface="KhooaiMatraMJ" panose="00000400000000000000" pitchFamily="2" charset="0"/>
              </a:rPr>
              <a:t>:   </a:t>
            </a:r>
            <a:r>
              <a:rPr lang="en-US" sz="5400" b="1" dirty="0" err="1">
                <a:solidFill>
                  <a:srgbClr val="0000CC"/>
                </a:solidFill>
                <a:latin typeface="SutonnyMJ" pitchFamily="2" charset="0"/>
                <a:cs typeface="KhooaiMatraMJ" panose="00000400000000000000" pitchFamily="2" charset="0"/>
              </a:rPr>
              <a:t>চতুর্থ</a:t>
            </a:r>
            <a:endParaRPr lang="en-US" sz="5400" b="1" dirty="0">
              <a:solidFill>
                <a:srgbClr val="0000CC"/>
              </a:solidFill>
              <a:latin typeface="SutonnyMJ" pitchFamily="2" charset="0"/>
            </a:endParaRP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ArhialkhanMJ" pitchFamily="2" charset="0"/>
              </a:rPr>
              <a:t>পরিচ্ছেদ</a:t>
            </a:r>
            <a:r>
              <a:rPr lang="en-US" sz="4400" b="1" dirty="0">
                <a:solidFill>
                  <a:srgbClr val="FF0000"/>
                </a:solidFill>
                <a:latin typeface="ArhialkhanMJ" pitchFamily="2" charset="0"/>
              </a:rPr>
              <a:t> - </a:t>
            </a:r>
            <a:r>
              <a:rPr lang="en-US" sz="4400" b="1" dirty="0">
                <a:solidFill>
                  <a:srgbClr val="660066"/>
                </a:solidFill>
                <a:latin typeface="SutonnyMJ" pitchFamily="2" charset="0"/>
              </a:rPr>
              <a:t>৭ম</a:t>
            </a:r>
          </a:p>
        </p:txBody>
      </p:sp>
    </p:spTree>
    <p:extLst>
      <p:ext uri="{BB962C8B-B14F-4D97-AF65-F5344CB8AC3E}">
        <p14:creationId xmlns:p14="http://schemas.microsoft.com/office/powerpoint/2010/main" val="16558204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26F14A-806C-4C19-9B52-9E40D245C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75C9-D0B3-48EB-89CB-7A37B880282A}" type="datetime3">
              <a:rPr lang="en-US" smtClean="0"/>
              <a:t>8 April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0299CB-87E4-48C8-B0D6-D4DEFE654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পাঠ শিরোনাম: কারক ও বিভক্তি, সম্বন্ধ পদ ও সম্বোধন পদ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89521-4ECA-4798-9610-C8F2DADDF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2BDDD2-63E6-4D1E-BCF6-7580E462B44F}"/>
              </a:ext>
            </a:extLst>
          </p:cNvPr>
          <p:cNvSpPr txBox="1"/>
          <p:nvPr/>
        </p:nvSpPr>
        <p:spPr>
          <a:xfrm>
            <a:off x="815926" y="1505241"/>
            <a:ext cx="10832123" cy="36625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ED2FB7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0000CC"/>
                </a:solidFill>
              </a:rPr>
              <a:t>শিখন</a:t>
            </a:r>
            <a:r>
              <a:rPr lang="en-US" sz="4800" b="1" i="1" dirty="0">
                <a:solidFill>
                  <a:srgbClr val="0000CC"/>
                </a:solidFill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</a:rPr>
              <a:t>ফল</a:t>
            </a:r>
            <a:r>
              <a:rPr lang="en-US" sz="4800" b="1" i="1" dirty="0">
                <a:solidFill>
                  <a:srgbClr val="0000CC"/>
                </a:solidFill>
              </a:rPr>
              <a:t> (Learning Outcomes):</a:t>
            </a:r>
          </a:p>
          <a:p>
            <a:r>
              <a:rPr lang="en-US" sz="4000" b="1" dirty="0" err="1">
                <a:solidFill>
                  <a:srgbClr val="9900CC"/>
                </a:solidFill>
              </a:rPr>
              <a:t>এই</a:t>
            </a:r>
            <a:r>
              <a:rPr lang="en-US" sz="4000" b="1" dirty="0">
                <a:solidFill>
                  <a:srgbClr val="9900CC"/>
                </a:solidFill>
              </a:rPr>
              <a:t> </a:t>
            </a:r>
            <a:r>
              <a:rPr lang="en-US" sz="4000" b="1" dirty="0" err="1">
                <a:solidFill>
                  <a:srgbClr val="9900CC"/>
                </a:solidFill>
              </a:rPr>
              <a:t>পাঠ</a:t>
            </a:r>
            <a:r>
              <a:rPr lang="en-US" sz="4000" b="1" dirty="0">
                <a:solidFill>
                  <a:srgbClr val="9900CC"/>
                </a:solidFill>
              </a:rPr>
              <a:t> </a:t>
            </a:r>
            <a:r>
              <a:rPr lang="en-US" sz="4000" b="1" dirty="0" err="1">
                <a:solidFill>
                  <a:srgbClr val="9900CC"/>
                </a:solidFill>
              </a:rPr>
              <a:t>শেষে</a:t>
            </a:r>
            <a:r>
              <a:rPr lang="en-US" sz="4000" b="1" dirty="0">
                <a:solidFill>
                  <a:srgbClr val="9900CC"/>
                </a:solidFill>
              </a:rPr>
              <a:t> </a:t>
            </a:r>
            <a:r>
              <a:rPr lang="en-US" sz="4000" b="1" dirty="0" err="1">
                <a:solidFill>
                  <a:srgbClr val="9900CC"/>
                </a:solidFill>
              </a:rPr>
              <a:t>শিক্ষার্থীরা</a:t>
            </a:r>
            <a:r>
              <a:rPr lang="en-US" sz="4000" b="1" dirty="0">
                <a:solidFill>
                  <a:srgbClr val="9900CC"/>
                </a:solidFill>
              </a:rPr>
              <a:t>-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rgbClr val="053D14"/>
                </a:solidFill>
              </a:rPr>
              <a:t>কারকের</a:t>
            </a:r>
            <a:r>
              <a:rPr lang="en-US" sz="3600" b="1" dirty="0">
                <a:solidFill>
                  <a:srgbClr val="053D14"/>
                </a:solidFill>
              </a:rPr>
              <a:t> </a:t>
            </a:r>
            <a:r>
              <a:rPr lang="en-US" sz="3600" b="1" dirty="0" err="1">
                <a:solidFill>
                  <a:srgbClr val="053D14"/>
                </a:solidFill>
              </a:rPr>
              <a:t>সংজ্ঞা</a:t>
            </a:r>
            <a:r>
              <a:rPr lang="en-US" sz="3600" b="1" dirty="0">
                <a:solidFill>
                  <a:srgbClr val="053D14"/>
                </a:solidFill>
              </a:rPr>
              <a:t> </a:t>
            </a:r>
            <a:r>
              <a:rPr lang="en-US" sz="3600" b="1" dirty="0" err="1">
                <a:solidFill>
                  <a:srgbClr val="053D14"/>
                </a:solidFill>
              </a:rPr>
              <a:t>বলেতে</a:t>
            </a:r>
            <a:r>
              <a:rPr lang="en-US" sz="3600" b="1" dirty="0">
                <a:solidFill>
                  <a:srgbClr val="053D14"/>
                </a:solidFill>
              </a:rPr>
              <a:t> </a:t>
            </a:r>
            <a:r>
              <a:rPr lang="en-US" sz="3600" b="1" dirty="0" err="1">
                <a:solidFill>
                  <a:srgbClr val="053D14"/>
                </a:solidFill>
              </a:rPr>
              <a:t>পারবে</a:t>
            </a:r>
            <a:r>
              <a:rPr lang="en-US" sz="3600" b="1" dirty="0">
                <a:solidFill>
                  <a:srgbClr val="053D14"/>
                </a:solidFill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rgbClr val="053D14"/>
                </a:solidFill>
              </a:rPr>
              <a:t>বিভক্তি</a:t>
            </a:r>
            <a:r>
              <a:rPr lang="en-US" sz="3600" b="1" dirty="0">
                <a:solidFill>
                  <a:srgbClr val="053D14"/>
                </a:solidFill>
              </a:rPr>
              <a:t> </a:t>
            </a:r>
            <a:r>
              <a:rPr lang="en-US" sz="3600" b="1" dirty="0" err="1">
                <a:solidFill>
                  <a:srgbClr val="053D14"/>
                </a:solidFill>
              </a:rPr>
              <a:t>কী</a:t>
            </a:r>
            <a:r>
              <a:rPr lang="en-US" sz="3600" b="1" dirty="0">
                <a:solidFill>
                  <a:srgbClr val="053D14"/>
                </a:solidFill>
              </a:rPr>
              <a:t> </a:t>
            </a:r>
            <a:r>
              <a:rPr lang="en-US" sz="3600" b="1" dirty="0" err="1">
                <a:solidFill>
                  <a:srgbClr val="053D14"/>
                </a:solidFill>
              </a:rPr>
              <a:t>তা</a:t>
            </a:r>
            <a:r>
              <a:rPr lang="en-US" sz="3600" b="1" dirty="0">
                <a:solidFill>
                  <a:srgbClr val="053D14"/>
                </a:solidFill>
              </a:rPr>
              <a:t> </a:t>
            </a:r>
            <a:r>
              <a:rPr lang="en-US" sz="3600" b="1" dirty="0" err="1">
                <a:solidFill>
                  <a:srgbClr val="053D14"/>
                </a:solidFill>
              </a:rPr>
              <a:t>বোঝাতে</a:t>
            </a:r>
            <a:r>
              <a:rPr lang="en-US" sz="3600" b="1" dirty="0">
                <a:solidFill>
                  <a:srgbClr val="053D14"/>
                </a:solidFill>
              </a:rPr>
              <a:t> </a:t>
            </a:r>
            <a:r>
              <a:rPr lang="en-US" sz="3600" b="1" dirty="0" err="1">
                <a:solidFill>
                  <a:srgbClr val="053D14"/>
                </a:solidFill>
              </a:rPr>
              <a:t>পারবে</a:t>
            </a:r>
            <a:r>
              <a:rPr lang="en-US" sz="3600" b="1" dirty="0">
                <a:solidFill>
                  <a:srgbClr val="053D14"/>
                </a:solidFill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rgbClr val="053D14"/>
                </a:solidFill>
              </a:rPr>
              <a:t>কারক</a:t>
            </a:r>
            <a:r>
              <a:rPr lang="en-US" sz="3600" b="1" dirty="0">
                <a:solidFill>
                  <a:srgbClr val="053D14"/>
                </a:solidFill>
              </a:rPr>
              <a:t> ও </a:t>
            </a:r>
            <a:r>
              <a:rPr lang="en-US" sz="3600" b="1" dirty="0" err="1">
                <a:solidFill>
                  <a:srgbClr val="053D14"/>
                </a:solidFill>
              </a:rPr>
              <a:t>বিভক্তি</a:t>
            </a:r>
            <a:r>
              <a:rPr lang="en-US" sz="3600" b="1" dirty="0">
                <a:solidFill>
                  <a:srgbClr val="053D14"/>
                </a:solidFill>
              </a:rPr>
              <a:t> </a:t>
            </a:r>
            <a:r>
              <a:rPr lang="en-US" sz="3600" b="1" dirty="0" err="1">
                <a:solidFill>
                  <a:srgbClr val="053D14"/>
                </a:solidFill>
              </a:rPr>
              <a:t>নির্ণয়</a:t>
            </a:r>
            <a:r>
              <a:rPr lang="en-US" sz="3600" b="1" dirty="0">
                <a:solidFill>
                  <a:srgbClr val="053D14"/>
                </a:solidFill>
              </a:rPr>
              <a:t> </a:t>
            </a:r>
            <a:r>
              <a:rPr lang="en-US" sz="3600" b="1" dirty="0" err="1">
                <a:solidFill>
                  <a:srgbClr val="053D14"/>
                </a:solidFill>
              </a:rPr>
              <a:t>করতে</a:t>
            </a:r>
            <a:r>
              <a:rPr lang="en-US" sz="3600" b="1" dirty="0">
                <a:solidFill>
                  <a:srgbClr val="053D14"/>
                </a:solidFill>
              </a:rPr>
              <a:t> </a:t>
            </a:r>
            <a:r>
              <a:rPr lang="en-US" sz="3600" b="1" dirty="0" err="1">
                <a:solidFill>
                  <a:srgbClr val="053D14"/>
                </a:solidFill>
              </a:rPr>
              <a:t>পারবে</a:t>
            </a:r>
            <a:r>
              <a:rPr lang="en-US" sz="3600" b="1" dirty="0">
                <a:solidFill>
                  <a:srgbClr val="053D14"/>
                </a:solidFill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rgbClr val="053D14"/>
                </a:solidFill>
              </a:rPr>
              <a:t>সম্বন্ধ</a:t>
            </a:r>
            <a:r>
              <a:rPr lang="en-US" sz="3600" b="1" dirty="0">
                <a:solidFill>
                  <a:srgbClr val="053D14"/>
                </a:solidFill>
              </a:rPr>
              <a:t> </a:t>
            </a:r>
            <a:r>
              <a:rPr lang="en-US" sz="3600" b="1" dirty="0" err="1">
                <a:solidFill>
                  <a:srgbClr val="053D14"/>
                </a:solidFill>
              </a:rPr>
              <a:t>পদ</a:t>
            </a:r>
            <a:r>
              <a:rPr lang="en-US" sz="3600" b="1" dirty="0">
                <a:solidFill>
                  <a:srgbClr val="053D14"/>
                </a:solidFill>
              </a:rPr>
              <a:t> ও </a:t>
            </a:r>
            <a:r>
              <a:rPr lang="en-US" sz="3600" b="1" dirty="0" err="1">
                <a:solidFill>
                  <a:srgbClr val="053D14"/>
                </a:solidFill>
              </a:rPr>
              <a:t>সম্বোধনবাচক</a:t>
            </a:r>
            <a:r>
              <a:rPr lang="en-US" sz="3600" b="1" dirty="0">
                <a:solidFill>
                  <a:srgbClr val="053D14"/>
                </a:solidFill>
              </a:rPr>
              <a:t> </a:t>
            </a:r>
            <a:r>
              <a:rPr lang="en-US" sz="3600" b="1" dirty="0" err="1">
                <a:solidFill>
                  <a:srgbClr val="053D14"/>
                </a:solidFill>
              </a:rPr>
              <a:t>পদ</a:t>
            </a:r>
            <a:r>
              <a:rPr lang="en-US" sz="3600" b="1" dirty="0">
                <a:solidFill>
                  <a:srgbClr val="053D14"/>
                </a:solidFill>
              </a:rPr>
              <a:t> </a:t>
            </a:r>
            <a:r>
              <a:rPr lang="en-US" sz="3600" b="1" dirty="0" err="1">
                <a:solidFill>
                  <a:srgbClr val="053D14"/>
                </a:solidFill>
              </a:rPr>
              <a:t>কারক</a:t>
            </a:r>
            <a:r>
              <a:rPr lang="en-US" sz="3600" b="1" dirty="0">
                <a:solidFill>
                  <a:srgbClr val="053D14"/>
                </a:solidFill>
              </a:rPr>
              <a:t> </a:t>
            </a:r>
            <a:r>
              <a:rPr lang="en-US" sz="3600" b="1" dirty="0" err="1">
                <a:solidFill>
                  <a:srgbClr val="053D14"/>
                </a:solidFill>
              </a:rPr>
              <a:t>না</a:t>
            </a:r>
            <a:r>
              <a:rPr lang="en-US" sz="3600" b="1" dirty="0">
                <a:solidFill>
                  <a:srgbClr val="053D14"/>
                </a:solidFill>
              </a:rPr>
              <a:t> </a:t>
            </a:r>
            <a:r>
              <a:rPr lang="en-US" sz="3600" b="1" dirty="0" err="1">
                <a:solidFill>
                  <a:srgbClr val="053D14"/>
                </a:solidFill>
              </a:rPr>
              <a:t>হওয়ার</a:t>
            </a:r>
            <a:r>
              <a:rPr lang="en-US" sz="3600" b="1" dirty="0">
                <a:solidFill>
                  <a:srgbClr val="053D14"/>
                </a:solidFill>
              </a:rPr>
              <a:t> </a:t>
            </a:r>
            <a:r>
              <a:rPr lang="en-US" sz="3600" b="1" dirty="0" err="1">
                <a:solidFill>
                  <a:srgbClr val="053D14"/>
                </a:solidFill>
              </a:rPr>
              <a:t>কারণ</a:t>
            </a:r>
            <a:r>
              <a:rPr lang="en-US" sz="3600" b="1" dirty="0">
                <a:solidFill>
                  <a:srgbClr val="053D14"/>
                </a:solidFill>
              </a:rPr>
              <a:t> </a:t>
            </a:r>
            <a:r>
              <a:rPr lang="en-US" sz="3600" b="1" dirty="0" err="1">
                <a:solidFill>
                  <a:srgbClr val="053D14"/>
                </a:solidFill>
              </a:rPr>
              <a:t>ব্যাখ্যা</a:t>
            </a:r>
            <a:r>
              <a:rPr lang="en-US" sz="3600" b="1" dirty="0">
                <a:solidFill>
                  <a:srgbClr val="053D14"/>
                </a:solidFill>
              </a:rPr>
              <a:t> </a:t>
            </a:r>
            <a:r>
              <a:rPr lang="en-US" sz="3600" b="1" dirty="0" err="1">
                <a:solidFill>
                  <a:srgbClr val="053D14"/>
                </a:solidFill>
              </a:rPr>
              <a:t>করতে</a:t>
            </a:r>
            <a:r>
              <a:rPr lang="en-US" sz="3600" b="1" dirty="0">
                <a:solidFill>
                  <a:srgbClr val="053D14"/>
                </a:solidFill>
              </a:rPr>
              <a:t> </a:t>
            </a:r>
            <a:r>
              <a:rPr lang="en-US" sz="3600" b="1" dirty="0" err="1">
                <a:solidFill>
                  <a:srgbClr val="053D14"/>
                </a:solidFill>
              </a:rPr>
              <a:t>পারবে</a:t>
            </a:r>
            <a:r>
              <a:rPr lang="en-US" sz="3600" b="1" dirty="0">
                <a:solidFill>
                  <a:srgbClr val="053D14"/>
                </a:solidFill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67440065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2F943D-21FC-475E-997A-FD0230EEA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5EFC-D01E-45F5-8683-68BF5E61CDF4}" type="datetime3">
              <a:rPr lang="en-US" smtClean="0"/>
              <a:t>8 April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08C906-2488-4452-AF9D-C24D7492E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4954" y="240513"/>
            <a:ext cx="4752474" cy="365125"/>
          </a:xfrm>
        </p:spPr>
        <p:txBody>
          <a:bodyPr/>
          <a:lstStyle/>
          <a:p>
            <a:r>
              <a:rPr lang="as-IN"/>
              <a:t>পাঠ শিরোনাম: কারক ও বিভক্তি, সম্বন্ধ পদ ও সম্বোধন পদ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BEE37-F8A1-4D7E-B063-010B5F4BF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7</a:t>
            </a:fld>
            <a:endParaRPr lang="en-US"/>
          </a:p>
        </p:txBody>
      </p:sp>
      <p:sp>
        <p:nvSpPr>
          <p:cNvPr id="5" name="Down Arrow Callout 1">
            <a:extLst>
              <a:ext uri="{FF2B5EF4-FFF2-40B4-BE49-F238E27FC236}">
                <a16:creationId xmlns:a16="http://schemas.microsoft.com/office/drawing/2014/main" id="{601AF80C-55CC-42C6-B21D-13858CC59D00}"/>
              </a:ext>
            </a:extLst>
          </p:cNvPr>
          <p:cNvSpPr/>
          <p:nvPr/>
        </p:nvSpPr>
        <p:spPr>
          <a:xfrm>
            <a:off x="1592094" y="1612231"/>
            <a:ext cx="8839286" cy="4481003"/>
          </a:xfrm>
          <a:prstGeom prst="downArrowCallout">
            <a:avLst>
              <a:gd name="adj1" fmla="val 71196"/>
              <a:gd name="adj2" fmla="val 55104"/>
              <a:gd name="adj3" fmla="val 25000"/>
              <a:gd name="adj4" fmla="val 64977"/>
            </a:avLst>
          </a:prstGeom>
          <a:solidFill>
            <a:schemeClr val="accent2">
              <a:lumMod val="5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MeghnaMJ " panose="00000400000000000000" pitchFamily="2" charset="0"/>
              </a:rPr>
              <a:t>g~j</a:t>
            </a:r>
            <a:r>
              <a:rPr lang="en-US" sz="8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MeghnaMJ " panose="00000400000000000000" pitchFamily="2" charset="0"/>
              </a:rPr>
              <a:t> </a:t>
            </a:r>
            <a:r>
              <a:rPr lang="en-US" sz="8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MeghnaMJ " panose="00000400000000000000" pitchFamily="2" charset="0"/>
              </a:rPr>
              <a:t>cvV</a:t>
            </a:r>
            <a:r>
              <a:rPr lang="en-US" sz="8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MeghnaMJ " panose="00000400000000000000" pitchFamily="2" charset="0"/>
              </a:rPr>
              <a:t> Dc¯’</a:t>
            </a:r>
            <a:r>
              <a:rPr lang="en-US" sz="8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MeghnaMJ " panose="00000400000000000000" pitchFamily="2" charset="0"/>
              </a:rPr>
              <a:t>vcb</a:t>
            </a:r>
            <a:endParaRPr lang="en-US" sz="4800" b="1" dirty="0">
              <a:solidFill>
                <a:schemeClr val="accent5">
                  <a:lumMod val="20000"/>
                  <a:lumOff val="80000"/>
                </a:schemeClr>
              </a:solidFill>
              <a:latin typeface="MeghnaMJ " panose="00000400000000000000" pitchFamily="2" charset="0"/>
            </a:endParaRPr>
          </a:p>
          <a:p>
            <a:pPr algn="ctr"/>
            <a:r>
              <a:rPr lang="en-US" sz="54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SutonnyMJ" pitchFamily="2" charset="0"/>
              </a:rPr>
              <a:t>wb¤œi~c</a:t>
            </a:r>
            <a:r>
              <a:rPr lang="en-US" sz="4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odoni MT Condensed" panose="02070606080606020203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102146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4D99F0-6F1A-47FB-B811-86036D7B8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75C9-D0B3-48EB-89CB-7A37B880282A}" type="datetime3">
              <a:rPr lang="en-US" smtClean="0"/>
              <a:t>8 April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0A9792-AA51-47C2-BA50-0CCC94AAE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পাঠ শিরোনাম: কারক ও বিভক্তি, সম্বন্ধ পদ ও সম্বোধন পদ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F1D14-7FA6-42D8-AE37-34E5B0A00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140CB1-2EB8-4BF1-A939-C648DFE75DA1}"/>
              </a:ext>
            </a:extLst>
          </p:cNvPr>
          <p:cNvSpPr txBox="1"/>
          <p:nvPr/>
        </p:nvSpPr>
        <p:spPr>
          <a:xfrm>
            <a:off x="1287393" y="1968954"/>
            <a:ext cx="9793697" cy="32316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endParaRPr lang="en-US" sz="1200" b="1" dirty="0">
              <a:solidFill>
                <a:srgbClr val="0000CC"/>
              </a:solidFill>
              <a:latin typeface="SutonnyMJ" pitchFamily="2" charset="0"/>
            </a:endParaRPr>
          </a:p>
          <a:p>
            <a:r>
              <a:rPr lang="en-US" sz="3200" b="1" dirty="0" err="1">
                <a:solidFill>
                  <a:srgbClr val="0000CC"/>
                </a:solidFill>
                <a:latin typeface="SutonnyMJ" pitchFamily="2" charset="0"/>
              </a:rPr>
              <a:t>wµqvš^qx</a:t>
            </a:r>
            <a:r>
              <a:rPr lang="en-US" sz="32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SutonnyMJ" pitchFamily="2" charset="0"/>
              </a:rPr>
              <a:t>KviKg</a:t>
            </a:r>
            <a:r>
              <a:rPr lang="en-US" sz="3200" b="1" dirty="0">
                <a:solidFill>
                  <a:srgbClr val="0000CC"/>
                </a:solidFill>
                <a:latin typeface="SutonnyMJ" pitchFamily="2" charset="0"/>
              </a:rPr>
              <a:t>&amp; A_©</a:t>
            </a:r>
            <a:r>
              <a:rPr lang="en-US" sz="3200" b="1" dirty="0" err="1">
                <a:solidFill>
                  <a:srgbClr val="0000CC"/>
                </a:solidFill>
                <a:latin typeface="SutonnyMJ" pitchFamily="2" charset="0"/>
              </a:rPr>
              <a:t>vr</a:t>
            </a:r>
            <a:r>
              <a:rPr lang="en-US" sz="3200" b="1" dirty="0">
                <a:solidFill>
                  <a:srgbClr val="0000CC"/>
                </a:solidFill>
                <a:latin typeface="SutonnyMJ" pitchFamily="2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SutonnyMJ" pitchFamily="2" charset="0"/>
              </a:rPr>
              <a:t>hv</a:t>
            </a:r>
            <a:r>
              <a:rPr lang="en-US" sz="32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SutonnyMJ" pitchFamily="2" charset="0"/>
              </a:rPr>
              <a:t>wµqv</a:t>
            </a:r>
            <a:r>
              <a:rPr lang="en-US" sz="32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SutonnyMJ" pitchFamily="2" charset="0"/>
              </a:rPr>
              <a:t>m¤úv`b</a:t>
            </a:r>
            <a:r>
              <a:rPr lang="en-US" sz="32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SutonnyMJ" pitchFamily="2" charset="0"/>
              </a:rPr>
              <a:t>K‡i</a:t>
            </a:r>
            <a:r>
              <a:rPr lang="en-US" sz="3200" b="1" dirty="0">
                <a:solidFill>
                  <a:srgbClr val="0000CC"/>
                </a:solidFill>
                <a:latin typeface="SutonnyMJ" pitchFamily="2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SutonnyMJ" pitchFamily="2" charset="0"/>
              </a:rPr>
              <a:t>ZvB</a:t>
            </a:r>
            <a:r>
              <a:rPr lang="en-US" sz="32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SutonnyMJ" pitchFamily="2" charset="0"/>
              </a:rPr>
              <a:t>KviK</a:t>
            </a:r>
            <a:r>
              <a:rPr lang="en-US" sz="3200" b="1" dirty="0">
                <a:solidFill>
                  <a:srgbClr val="0000CC"/>
                </a:solidFill>
                <a:latin typeface="SutonnyMJ" pitchFamily="2" charset="0"/>
              </a:rPr>
              <a:t> | </a:t>
            </a:r>
          </a:p>
          <a:p>
            <a:endParaRPr lang="en-US" sz="1600" b="1" dirty="0">
              <a:latin typeface="SutonnyMJ" pitchFamily="2" charset="0"/>
            </a:endParaRPr>
          </a:p>
          <a:p>
            <a:r>
              <a:rPr lang="en-US" sz="3200" b="1" dirty="0" err="1">
                <a:solidFill>
                  <a:srgbClr val="660066"/>
                </a:solidFill>
                <a:latin typeface="SutonnyMJ" pitchFamily="2" charset="0"/>
              </a:rPr>
              <a:t>msÁv</a:t>
            </a:r>
            <a:r>
              <a:rPr lang="en-US" sz="3200" b="1" dirty="0">
                <a:solidFill>
                  <a:srgbClr val="660066"/>
                </a:solidFill>
                <a:latin typeface="SutonnyMJ" pitchFamily="2" charset="0"/>
              </a:rPr>
              <a:t>:</a:t>
            </a:r>
            <a:r>
              <a:rPr lang="en-US" sz="3200" b="1" dirty="0">
                <a:latin typeface="SutonnyMJ" pitchFamily="2" charset="0"/>
              </a:rPr>
              <a:t> </a:t>
            </a:r>
          </a:p>
          <a:p>
            <a:r>
              <a:rPr lang="en-US" sz="2800" b="1" dirty="0" err="1">
                <a:latin typeface="SutonnyMJ" pitchFamily="2" charset="0"/>
              </a:rPr>
              <a:t>evK¨w</a:t>
            </a:r>
            <a:r>
              <a:rPr lang="en-US" sz="2800" b="1" dirty="0">
                <a:latin typeface="SutonnyMJ" pitchFamily="2" charset="0"/>
              </a:rPr>
              <a:t>¯’Z </a:t>
            </a:r>
            <a:r>
              <a:rPr lang="en-US" sz="2800" b="1" dirty="0" err="1">
                <a:latin typeface="SutonnyMJ" pitchFamily="2" charset="0"/>
              </a:rPr>
              <a:t>wµqv</a:t>
            </a:r>
            <a:r>
              <a:rPr lang="en-US" sz="2800" b="1" dirty="0">
                <a:latin typeface="SutonnyMJ" pitchFamily="2" charset="0"/>
              </a:rPr>
              <a:t> c‡`</a:t>
            </a:r>
            <a:r>
              <a:rPr lang="en-US" sz="2800" b="1" dirty="0" err="1">
                <a:latin typeface="SutonnyMJ" pitchFamily="2" charset="0"/>
              </a:rPr>
              <a:t>i</a:t>
            </a:r>
            <a:r>
              <a:rPr lang="en-US" sz="2800" b="1" dirty="0">
                <a:latin typeface="SutonnyMJ" pitchFamily="2" charset="0"/>
              </a:rPr>
              <a:t> mv‡_ </a:t>
            </a:r>
            <a:r>
              <a:rPr lang="en-US" sz="2800" b="1" dirty="0" err="1">
                <a:latin typeface="SutonnyMJ" pitchFamily="2" charset="0"/>
              </a:rPr>
              <a:t>bvg</a:t>
            </a:r>
            <a:r>
              <a:rPr lang="en-US" sz="2800" b="1" dirty="0">
                <a:latin typeface="SutonnyMJ" pitchFamily="2" charset="0"/>
              </a:rPr>
              <a:t> c` I </a:t>
            </a:r>
            <a:r>
              <a:rPr lang="en-US" sz="2800" b="1" dirty="0" err="1">
                <a:latin typeface="SutonnyMJ" pitchFamily="2" charset="0"/>
              </a:rPr>
              <a:t>Ab¨vb</a:t>
            </a:r>
            <a:r>
              <a:rPr lang="en-US" sz="2800" b="1" dirty="0">
                <a:latin typeface="SutonnyMJ" pitchFamily="2" charset="0"/>
              </a:rPr>
              <a:t>¨ c‡`</a:t>
            </a:r>
            <a:r>
              <a:rPr lang="en-US" sz="2800" b="1" dirty="0" err="1">
                <a:latin typeface="SutonnyMJ" pitchFamily="2" charset="0"/>
              </a:rPr>
              <a:t>i</a:t>
            </a:r>
            <a:r>
              <a:rPr lang="en-US" sz="2800" b="1" dirty="0">
                <a:latin typeface="SutonnyMJ" pitchFamily="2" charset="0"/>
              </a:rPr>
              <a:t> †h </a:t>
            </a:r>
            <a:r>
              <a:rPr lang="en-US" sz="2800" b="1" dirty="0" err="1">
                <a:latin typeface="SutonnyMJ" pitchFamily="2" charset="0"/>
              </a:rPr>
              <a:t>m¤úK</a:t>
            </a:r>
            <a:r>
              <a:rPr lang="en-US" sz="2800" b="1" dirty="0">
                <a:latin typeface="SutonnyMJ" pitchFamily="2" charset="0"/>
              </a:rPr>
              <a:t>©, </a:t>
            </a:r>
            <a:r>
              <a:rPr lang="en-US" sz="2800" b="1" dirty="0" err="1">
                <a:latin typeface="SutonnyMJ" pitchFamily="2" charset="0"/>
              </a:rPr>
              <a:t>Zv‡K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KviK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e‡j</a:t>
            </a:r>
            <a:r>
              <a:rPr lang="en-US" sz="2800" b="1" dirty="0">
                <a:latin typeface="SutonnyMJ" pitchFamily="2" charset="0"/>
              </a:rPr>
              <a:t> | </a:t>
            </a:r>
          </a:p>
          <a:p>
            <a:endParaRPr lang="en-US" sz="2000" b="1" dirty="0">
              <a:latin typeface="SutonnyMJ" pitchFamily="2" charset="0"/>
            </a:endParaRPr>
          </a:p>
          <a:p>
            <a:r>
              <a:rPr lang="en-US" sz="2800" b="1" i="1" dirty="0">
                <a:latin typeface="SutonnyMJ" pitchFamily="2" charset="0"/>
              </a:rPr>
              <a:t>‡</a:t>
            </a:r>
            <a:r>
              <a:rPr lang="en-US" sz="2800" b="1" i="1" dirty="0" err="1">
                <a:latin typeface="SutonnyMJ" pitchFamily="2" charset="0"/>
              </a:rPr>
              <a:t>hgb</a:t>
            </a:r>
            <a:r>
              <a:rPr lang="en-US" sz="2800" b="1" i="1" dirty="0">
                <a:latin typeface="SutonnyMJ" pitchFamily="2" charset="0"/>
              </a:rPr>
              <a:t> </a:t>
            </a:r>
            <a:r>
              <a:rPr lang="en-US" sz="2800" b="1" dirty="0">
                <a:latin typeface="SutonnyMJ" pitchFamily="2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SutonnyMJ" pitchFamily="2" charset="0"/>
              </a:rPr>
              <a:t>mygb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</a:rPr>
              <a:t>eB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c‡o</a:t>
            </a:r>
            <a:r>
              <a:rPr lang="en-US" sz="2800" b="1" dirty="0">
                <a:latin typeface="SutonnyMJ" pitchFamily="2" charset="0"/>
              </a:rPr>
              <a:t> |  </a:t>
            </a:r>
          </a:p>
          <a:p>
            <a:r>
              <a:rPr lang="en-US" sz="2800" b="1" dirty="0">
                <a:latin typeface="SutonnyMJ" pitchFamily="2" charset="0"/>
              </a:rPr>
              <a:t>         </a:t>
            </a:r>
            <a:r>
              <a:rPr lang="en-US" sz="2800" b="1" dirty="0" err="1">
                <a:solidFill>
                  <a:srgbClr val="0000CC"/>
                </a:solidFill>
                <a:latin typeface="SutonnyMJ" pitchFamily="2" charset="0"/>
              </a:rPr>
              <a:t>bxjv</a:t>
            </a:r>
            <a:r>
              <a:rPr lang="en-US" sz="28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</a:rPr>
              <a:t>¯‹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</a:rPr>
              <a:t>z‡j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hvq</a:t>
            </a:r>
            <a:r>
              <a:rPr lang="en-US" sz="2800" b="1" dirty="0">
                <a:latin typeface="SutonnyMJ" pitchFamily="2" charset="0"/>
              </a:rPr>
              <a:t> |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638289-E996-431D-BE9A-695F414DEFEC}"/>
              </a:ext>
            </a:extLst>
          </p:cNvPr>
          <p:cNvSpPr txBox="1"/>
          <p:nvPr/>
        </p:nvSpPr>
        <p:spPr>
          <a:xfrm>
            <a:off x="4174958" y="944761"/>
            <a:ext cx="3429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SutonnyMJ" pitchFamily="2" charset="0"/>
              </a:rPr>
              <a:t>KviK</a:t>
            </a:r>
            <a:endParaRPr lang="en-US" sz="4000" b="1" dirty="0">
              <a:solidFill>
                <a:srgbClr val="FF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111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65195B-1E94-4E57-85FB-F4D314FDF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75C9-D0B3-48EB-89CB-7A37B880282A}" type="datetime3">
              <a:rPr lang="en-US" smtClean="0"/>
              <a:t>8 April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26072D-333B-4A4E-8EF7-B08ED2ABA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পাঠ শিরোনাম: কারক ও বিভক্তি, সম্বন্ধ পদ ও সম্বোধন পদ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C2B79-61B3-4D24-B175-7017C99F7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DF7B10-AD70-4E0B-A8DD-748684D8B112}"/>
              </a:ext>
            </a:extLst>
          </p:cNvPr>
          <p:cNvSpPr txBox="1"/>
          <p:nvPr/>
        </p:nvSpPr>
        <p:spPr>
          <a:xfrm>
            <a:off x="721902" y="1656122"/>
            <a:ext cx="10720129" cy="29084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endParaRPr lang="en-US" sz="700" b="1" dirty="0">
              <a:latin typeface="SutonnyMJ" pitchFamily="2" charset="0"/>
            </a:endParaRPr>
          </a:p>
          <a:p>
            <a:r>
              <a:rPr lang="en-US" sz="3200" b="1" dirty="0" err="1">
                <a:solidFill>
                  <a:srgbClr val="660066"/>
                </a:solidFill>
                <a:latin typeface="SutonnyMJ" pitchFamily="2" charset="0"/>
              </a:rPr>
              <a:t>msÁv</a:t>
            </a:r>
            <a:r>
              <a:rPr lang="en-US" sz="3200" b="1" dirty="0">
                <a:solidFill>
                  <a:srgbClr val="660066"/>
                </a:solidFill>
                <a:latin typeface="SutonnyMJ" pitchFamily="2" charset="0"/>
              </a:rPr>
              <a:t>:</a:t>
            </a:r>
            <a:r>
              <a:rPr lang="en-US" sz="3200" b="1" dirty="0">
                <a:latin typeface="SutonnyMJ" pitchFamily="2" charset="0"/>
              </a:rPr>
              <a:t> </a:t>
            </a:r>
          </a:p>
          <a:p>
            <a:r>
              <a:rPr lang="en-US" sz="2800" b="1" dirty="0" err="1">
                <a:solidFill>
                  <a:srgbClr val="0000CC"/>
                </a:solidFill>
                <a:latin typeface="SutonnyMJ" pitchFamily="2" charset="0"/>
              </a:rPr>
              <a:t>evK¨w</a:t>
            </a:r>
            <a:r>
              <a:rPr lang="en-US" sz="2800" b="1" dirty="0">
                <a:solidFill>
                  <a:srgbClr val="0000CC"/>
                </a:solidFill>
                <a:latin typeface="SutonnyMJ" pitchFamily="2" charset="0"/>
              </a:rPr>
              <a:t>¯’Z </a:t>
            </a:r>
            <a:r>
              <a:rPr lang="en-US" sz="2800" b="1" dirty="0" err="1">
                <a:solidFill>
                  <a:srgbClr val="0000CC"/>
                </a:solidFill>
                <a:latin typeface="SutonnyMJ" pitchFamily="2" charset="0"/>
              </a:rPr>
              <a:t>GKwU</a:t>
            </a:r>
            <a:r>
              <a:rPr lang="en-US" sz="28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SutonnyMJ" pitchFamily="2" charset="0"/>
              </a:rPr>
              <a:t>k‡ãi</a:t>
            </a:r>
            <a:r>
              <a:rPr lang="en-US" sz="2800" b="1" dirty="0">
                <a:solidFill>
                  <a:srgbClr val="0000CC"/>
                </a:solidFill>
                <a:latin typeface="SutonnyMJ" pitchFamily="2" charset="0"/>
              </a:rPr>
              <a:t> m‡½ Ab¨ </a:t>
            </a:r>
            <a:r>
              <a:rPr lang="en-US" sz="2800" b="1" dirty="0" err="1">
                <a:solidFill>
                  <a:srgbClr val="0000CC"/>
                </a:solidFill>
                <a:latin typeface="SutonnyMJ" pitchFamily="2" charset="0"/>
              </a:rPr>
              <a:t>k‡ãi</a:t>
            </a:r>
            <a:r>
              <a:rPr lang="en-US" sz="28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SutonnyMJ" pitchFamily="2" charset="0"/>
              </a:rPr>
              <a:t>Aš^q</a:t>
            </a:r>
            <a:r>
              <a:rPr lang="en-US" sz="28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SutonnyMJ" pitchFamily="2" charset="0"/>
              </a:rPr>
              <a:t>ev</a:t>
            </a:r>
            <a:r>
              <a:rPr lang="en-US" sz="28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SutonnyMJ" pitchFamily="2" charset="0"/>
              </a:rPr>
              <a:t>m¤úK</a:t>
            </a:r>
            <a:r>
              <a:rPr lang="en-US" sz="2800" b="1" dirty="0">
                <a:solidFill>
                  <a:srgbClr val="0000CC"/>
                </a:solidFill>
                <a:latin typeface="SutonnyMJ" pitchFamily="2" charset="0"/>
              </a:rPr>
              <a:t>© </a:t>
            </a:r>
            <a:r>
              <a:rPr lang="en-US" sz="2800" b="1" dirty="0" err="1">
                <a:solidFill>
                  <a:srgbClr val="0000CC"/>
                </a:solidFill>
                <a:latin typeface="SutonnyMJ" pitchFamily="2" charset="0"/>
              </a:rPr>
              <a:t>mva‡bi</a:t>
            </a:r>
            <a:r>
              <a:rPr lang="en-US" sz="2800" b="1" dirty="0">
                <a:solidFill>
                  <a:srgbClr val="0000CC"/>
                </a:solidFill>
                <a:latin typeface="SutonnyMJ" pitchFamily="2" charset="0"/>
              </a:rPr>
              <a:t> Rb¨ </a:t>
            </a:r>
            <a:r>
              <a:rPr lang="en-US" sz="2800" b="1" dirty="0" err="1">
                <a:solidFill>
                  <a:srgbClr val="0000CC"/>
                </a:solidFill>
                <a:latin typeface="SutonnyMJ" pitchFamily="2" charset="0"/>
              </a:rPr>
              <a:t>k‡ãi</a:t>
            </a:r>
            <a:r>
              <a:rPr lang="en-US" sz="2800" b="1" dirty="0">
                <a:solidFill>
                  <a:srgbClr val="0000CC"/>
                </a:solidFill>
                <a:latin typeface="SutonnyMJ" pitchFamily="2" charset="0"/>
              </a:rPr>
              <a:t> m‡½ †h </a:t>
            </a:r>
            <a:r>
              <a:rPr lang="en-US" sz="2800" b="1" dirty="0" err="1">
                <a:solidFill>
                  <a:srgbClr val="0000CC"/>
                </a:solidFill>
                <a:latin typeface="SutonnyMJ" pitchFamily="2" charset="0"/>
              </a:rPr>
              <a:t>eY</a:t>
            </a:r>
            <a:r>
              <a:rPr lang="en-US" sz="2800" b="1" dirty="0">
                <a:solidFill>
                  <a:srgbClr val="0000CC"/>
                </a:solidFill>
                <a:latin typeface="SutonnyMJ" pitchFamily="2" charset="0"/>
              </a:rPr>
              <a:t>© hy³ nq, </a:t>
            </a:r>
            <a:r>
              <a:rPr lang="en-US" sz="2800" b="1" dirty="0" err="1">
                <a:solidFill>
                  <a:srgbClr val="0000CC"/>
                </a:solidFill>
                <a:latin typeface="SutonnyMJ" pitchFamily="2" charset="0"/>
              </a:rPr>
              <a:t>Zv</a:t>
            </a:r>
            <a:r>
              <a:rPr lang="en-US" sz="2800" b="1" dirty="0">
                <a:solidFill>
                  <a:srgbClr val="0000CC"/>
                </a:solidFill>
                <a:latin typeface="SutonnyMJ" pitchFamily="2" charset="0"/>
              </a:rPr>
              <a:t>‡`</a:t>
            </a:r>
            <a:r>
              <a:rPr lang="en-US" sz="2800" b="1" dirty="0" err="1">
                <a:solidFill>
                  <a:srgbClr val="0000CC"/>
                </a:solidFill>
                <a:latin typeface="SutonnyMJ" pitchFamily="2" charset="0"/>
              </a:rPr>
              <a:t>i</a:t>
            </a:r>
            <a:r>
              <a:rPr lang="en-US" sz="2800" b="1" dirty="0">
                <a:solidFill>
                  <a:srgbClr val="0000CC"/>
                </a:solidFill>
                <a:latin typeface="SutonnyMJ" pitchFamily="2" charset="0"/>
              </a:rPr>
              <a:t> wefw³ </a:t>
            </a:r>
            <a:r>
              <a:rPr lang="en-US" sz="2800" b="1" dirty="0" err="1">
                <a:solidFill>
                  <a:srgbClr val="0000CC"/>
                </a:solidFill>
                <a:latin typeface="SutonnyMJ" pitchFamily="2" charset="0"/>
              </a:rPr>
              <a:t>e‡j</a:t>
            </a:r>
            <a:r>
              <a:rPr lang="en-US" sz="2800" b="1" dirty="0">
                <a:solidFill>
                  <a:srgbClr val="0000CC"/>
                </a:solidFill>
                <a:latin typeface="SutonnyMJ" pitchFamily="2" charset="0"/>
              </a:rPr>
              <a:t> | </a:t>
            </a:r>
          </a:p>
          <a:p>
            <a:endParaRPr lang="en-US" sz="400" b="1" dirty="0">
              <a:latin typeface="SutonnyMJ" pitchFamily="2" charset="0"/>
            </a:endParaRPr>
          </a:p>
          <a:p>
            <a:r>
              <a:rPr lang="en-US" sz="2800" b="1" i="1" dirty="0">
                <a:latin typeface="SutonnyMJ" pitchFamily="2" charset="0"/>
              </a:rPr>
              <a:t>‡</a:t>
            </a:r>
            <a:r>
              <a:rPr lang="en-US" sz="2800" b="1" i="1" dirty="0" err="1">
                <a:latin typeface="SutonnyMJ" pitchFamily="2" charset="0"/>
              </a:rPr>
              <a:t>hgb</a:t>
            </a:r>
            <a:r>
              <a:rPr lang="en-US" sz="2800" b="1" dirty="0">
                <a:latin typeface="SutonnyMJ" pitchFamily="2" charset="0"/>
              </a:rPr>
              <a:t>: Qv‡` </a:t>
            </a:r>
            <a:r>
              <a:rPr lang="en-US" sz="2800" b="1" dirty="0" err="1">
                <a:latin typeface="SutonnyMJ" pitchFamily="2" charset="0"/>
              </a:rPr>
              <a:t>e‡m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gv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wkï‡K</a:t>
            </a:r>
            <a:r>
              <a:rPr lang="en-US" sz="2800" b="1" dirty="0">
                <a:latin typeface="SutonnyMJ" pitchFamily="2" charset="0"/>
              </a:rPr>
              <a:t>  </a:t>
            </a:r>
            <a:r>
              <a:rPr lang="en-US" sz="2800" b="1" dirty="0" err="1">
                <a:latin typeface="SutonnyMJ" pitchFamily="2" charset="0"/>
              </a:rPr>
              <a:t>Puv</a:t>
            </a:r>
            <a:r>
              <a:rPr lang="en-US" sz="2800" b="1" dirty="0">
                <a:latin typeface="SutonnyMJ" pitchFamily="2" charset="0"/>
              </a:rPr>
              <a:t>` †`</a:t>
            </a:r>
            <a:r>
              <a:rPr lang="en-US" sz="2800" b="1" dirty="0" err="1">
                <a:latin typeface="SutonnyMJ" pitchFamily="2" charset="0"/>
              </a:rPr>
              <a:t>Lv</a:t>
            </a:r>
            <a:r>
              <a:rPr lang="en-US" sz="2800" b="1" dirty="0">
                <a:latin typeface="SutonnyMJ" pitchFamily="2" charset="0"/>
              </a:rPr>
              <a:t>‡”</a:t>
            </a:r>
            <a:r>
              <a:rPr lang="en-US" sz="2800" b="1" dirty="0" err="1">
                <a:latin typeface="SutonnyMJ" pitchFamily="2" charset="0"/>
              </a:rPr>
              <a:t>Qb</a:t>
            </a:r>
            <a:r>
              <a:rPr lang="en-US" sz="2800" b="1" dirty="0">
                <a:latin typeface="SutonnyMJ" pitchFamily="2" charset="0"/>
              </a:rPr>
              <a:t>|</a:t>
            </a:r>
          </a:p>
          <a:p>
            <a:r>
              <a:rPr lang="en-US" sz="2800" b="1" dirty="0" err="1">
                <a:latin typeface="SutonnyMJ" pitchFamily="2" charset="0"/>
              </a:rPr>
              <a:t>evK¨wU‡Z</a:t>
            </a:r>
            <a:r>
              <a:rPr lang="en-US" sz="2800" b="1" dirty="0">
                <a:latin typeface="SutonnyMJ" pitchFamily="2" charset="0"/>
              </a:rPr>
              <a:t>-</a:t>
            </a:r>
          </a:p>
          <a:p>
            <a:r>
              <a:rPr lang="en-US" sz="2800" b="1" dirty="0">
                <a:latin typeface="SutonnyMJ" pitchFamily="2" charset="0"/>
              </a:rPr>
              <a:t>Qv‡` (Qv` + </a:t>
            </a:r>
            <a:r>
              <a:rPr lang="en-US" sz="2800" b="1" dirty="0">
                <a:solidFill>
                  <a:srgbClr val="C00000"/>
                </a:solidFill>
                <a:latin typeface="SutonnyMJ" pitchFamily="2" charset="0"/>
              </a:rPr>
              <a:t>G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000" b="1" dirty="0">
                <a:latin typeface="SutonnyMJ" pitchFamily="2" charset="0"/>
              </a:rPr>
              <a:t>wefw³</a:t>
            </a:r>
            <a:r>
              <a:rPr lang="en-US" sz="2800" b="1" dirty="0">
                <a:latin typeface="SutonnyMJ" pitchFamily="2" charset="0"/>
              </a:rPr>
              <a:t>), </a:t>
            </a:r>
            <a:r>
              <a:rPr lang="en-US" sz="2800" b="1" dirty="0" err="1">
                <a:latin typeface="SutonnyMJ" pitchFamily="2" charset="0"/>
              </a:rPr>
              <a:t>gv</a:t>
            </a:r>
            <a:r>
              <a:rPr lang="en-US" sz="2800" b="1" dirty="0">
                <a:latin typeface="SutonnyMJ" pitchFamily="2" charset="0"/>
              </a:rPr>
              <a:t> (g + </a:t>
            </a:r>
            <a:r>
              <a:rPr lang="en-US" sz="2800" b="1" dirty="0">
                <a:solidFill>
                  <a:srgbClr val="C00000"/>
                </a:solidFill>
                <a:latin typeface="SutonnyMJ" pitchFamily="2" charset="0"/>
              </a:rPr>
              <a:t>0 </a:t>
            </a:r>
            <a:r>
              <a:rPr lang="en-US" sz="2000" b="1" dirty="0">
                <a:latin typeface="SutonnyMJ" pitchFamily="2" charset="0"/>
              </a:rPr>
              <a:t>wefw³</a:t>
            </a:r>
            <a:r>
              <a:rPr lang="en-US" sz="2800" b="1" dirty="0">
                <a:latin typeface="SutonnyMJ" pitchFamily="2" charset="0"/>
              </a:rPr>
              <a:t>), </a:t>
            </a:r>
            <a:r>
              <a:rPr lang="en-US" sz="2800" b="1" dirty="0" err="1">
                <a:latin typeface="SutonnyMJ" pitchFamily="2" charset="0"/>
              </a:rPr>
              <a:t>wkï‡K</a:t>
            </a:r>
            <a:r>
              <a:rPr lang="en-US" sz="2800" b="1" dirty="0">
                <a:latin typeface="SutonnyMJ" pitchFamily="2" charset="0"/>
              </a:rPr>
              <a:t> (</a:t>
            </a:r>
            <a:r>
              <a:rPr lang="en-US" sz="2800" b="1" dirty="0" err="1">
                <a:latin typeface="SutonnyMJ" pitchFamily="2" charset="0"/>
              </a:rPr>
              <a:t>wkï</a:t>
            </a:r>
            <a:r>
              <a:rPr lang="en-US" sz="2800" b="1" dirty="0">
                <a:latin typeface="SutonnyMJ" pitchFamily="2" charset="0"/>
              </a:rPr>
              <a:t> + </a:t>
            </a:r>
            <a:r>
              <a:rPr lang="en-US" sz="2800" b="1" dirty="0">
                <a:solidFill>
                  <a:srgbClr val="C00000"/>
                </a:solidFill>
                <a:latin typeface="SutonnyMJ" pitchFamily="2" charset="0"/>
              </a:rPr>
              <a:t>‡K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000" b="1" dirty="0">
                <a:latin typeface="SutonnyMJ" pitchFamily="2" charset="0"/>
              </a:rPr>
              <a:t>wefw³</a:t>
            </a:r>
            <a:r>
              <a:rPr lang="en-US" sz="2800" b="1" dirty="0">
                <a:latin typeface="SutonnyMJ" pitchFamily="2" charset="0"/>
              </a:rPr>
              <a:t>), </a:t>
            </a:r>
            <a:r>
              <a:rPr lang="en-US" sz="2800" b="1" dirty="0" err="1">
                <a:latin typeface="SutonnyMJ" pitchFamily="2" charset="0"/>
              </a:rPr>
              <a:t>Puv</a:t>
            </a:r>
            <a:r>
              <a:rPr lang="en-US" sz="2800" b="1" dirty="0">
                <a:latin typeface="SutonnyMJ" pitchFamily="2" charset="0"/>
              </a:rPr>
              <a:t>` (</a:t>
            </a:r>
            <a:r>
              <a:rPr lang="en-US" sz="2800" b="1" dirty="0" err="1">
                <a:latin typeface="SutonnyMJ" pitchFamily="2" charset="0"/>
              </a:rPr>
              <a:t>Puv</a:t>
            </a:r>
            <a:r>
              <a:rPr lang="en-US" sz="2800" b="1" dirty="0">
                <a:latin typeface="SutonnyMJ" pitchFamily="2" charset="0"/>
              </a:rPr>
              <a:t>`</a:t>
            </a:r>
            <a:r>
              <a:rPr lang="en-US" sz="2800" dirty="0">
                <a:latin typeface="SutonnyMJ" pitchFamily="2" charset="0"/>
              </a:rPr>
              <a:t> + </a:t>
            </a:r>
            <a:r>
              <a:rPr lang="en-US" sz="2800" b="1" dirty="0">
                <a:solidFill>
                  <a:srgbClr val="C00000"/>
                </a:solidFill>
                <a:latin typeface="SutonnyMJ" pitchFamily="2" charset="0"/>
              </a:rPr>
              <a:t>0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000" b="1" dirty="0">
                <a:latin typeface="SutonnyMJ" pitchFamily="2" charset="0"/>
              </a:rPr>
              <a:t>wefw³</a:t>
            </a:r>
            <a:r>
              <a:rPr lang="en-US" sz="2800" b="1" dirty="0">
                <a:latin typeface="SutonnyMJ" pitchFamily="2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D2C435-7427-4DDF-8B1A-5403B7B5A194}"/>
              </a:ext>
            </a:extLst>
          </p:cNvPr>
          <p:cNvSpPr txBox="1"/>
          <p:nvPr/>
        </p:nvSpPr>
        <p:spPr>
          <a:xfrm>
            <a:off x="4812632" y="798991"/>
            <a:ext cx="2673079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SutonnyMJ" pitchFamily="2" charset="0"/>
              </a:rPr>
              <a:t>wefw³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8197FE-280F-4B14-BEDE-26D2E13E9E8B}"/>
              </a:ext>
            </a:extLst>
          </p:cNvPr>
          <p:cNvSpPr txBox="1"/>
          <p:nvPr/>
        </p:nvSpPr>
        <p:spPr>
          <a:xfrm>
            <a:off x="721902" y="4744232"/>
            <a:ext cx="1082440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endParaRPr lang="en-US" sz="600" b="1" dirty="0">
              <a:latin typeface="SutonnyMJ" pitchFamily="2" charset="0"/>
            </a:endParaRPr>
          </a:p>
          <a:p>
            <a:r>
              <a:rPr lang="en-US" sz="2400" b="1" dirty="0" err="1">
                <a:latin typeface="SutonnyMJ" pitchFamily="2" charset="0"/>
              </a:rPr>
              <a:t>GLv‡b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D‡jøL</a:t>
            </a:r>
            <a:r>
              <a:rPr lang="en-US" sz="2400" b="1" dirty="0">
                <a:latin typeface="SutonnyMJ" pitchFamily="2" charset="0"/>
              </a:rPr>
              <a:t>¨ †h, </a:t>
            </a:r>
            <a:r>
              <a:rPr lang="en-US" sz="2400" b="1" dirty="0" err="1">
                <a:latin typeface="SutonnyMJ" pitchFamily="2" charset="0"/>
              </a:rPr>
              <a:t>Kvi‡Ki</a:t>
            </a:r>
            <a:r>
              <a:rPr lang="en-US" sz="2400" b="1" dirty="0">
                <a:latin typeface="SutonnyMJ" pitchFamily="2" charset="0"/>
              </a:rPr>
              <a:t> mv‡_ wefw³ </a:t>
            </a:r>
            <a:r>
              <a:rPr lang="en-US" sz="2400" b="1" dirty="0" err="1">
                <a:latin typeface="SutonnyMJ" pitchFamily="2" charset="0"/>
              </a:rPr>
              <a:t>wbY</a:t>
            </a:r>
            <a:r>
              <a:rPr lang="en-US" sz="2400" b="1" dirty="0">
                <a:latin typeface="SutonnyMJ" pitchFamily="2" charset="0"/>
              </a:rPr>
              <a:t>©‡qi Rb¨ </a:t>
            </a:r>
            <a:r>
              <a:rPr lang="en-US" sz="2400" b="1" dirty="0" err="1">
                <a:latin typeface="SutonnyMJ" pitchFamily="2" charset="0"/>
              </a:rPr>
              <a:t>ïaygvÎ</a:t>
            </a:r>
            <a:r>
              <a:rPr lang="en-US" sz="2400" b="1" dirty="0">
                <a:latin typeface="SutonnyMJ" pitchFamily="2" charset="0"/>
              </a:rPr>
              <a:t> kãwefw³B m¤úK©hy³| </a:t>
            </a:r>
            <a:r>
              <a:rPr lang="en-US" sz="2400" b="1" dirty="0" err="1">
                <a:latin typeface="SutonnyMJ" pitchFamily="2" charset="0"/>
              </a:rPr>
              <a:t>ZvB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GLv‡b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wµqv</a:t>
            </a:r>
            <a:r>
              <a:rPr lang="en-US" sz="2400" b="1" dirty="0">
                <a:latin typeface="SutonnyMJ" pitchFamily="2" charset="0"/>
              </a:rPr>
              <a:t> wefw³i </a:t>
            </a:r>
            <a:r>
              <a:rPr lang="en-US" sz="2400" b="1" dirty="0" err="1">
                <a:latin typeface="SutonnyMJ" pitchFamily="2" charset="0"/>
              </a:rPr>
              <a:t>Av‡jvPbv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wb¯ú</a:t>
            </a:r>
            <a:r>
              <a:rPr lang="en-US" sz="2400" b="1" dirty="0">
                <a:latin typeface="SutonnyMJ" pitchFamily="2" charset="0"/>
              </a:rPr>
              <a:t>ª‡</a:t>
            </a:r>
            <a:r>
              <a:rPr lang="en-US" sz="2400" b="1" dirty="0" err="1">
                <a:latin typeface="SutonnyMJ" pitchFamily="2" charset="0"/>
              </a:rPr>
              <a:t>qvRb</a:t>
            </a:r>
            <a:r>
              <a:rPr lang="en-US" sz="2400" b="1" dirty="0"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5844610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2410</Words>
  <Application>Microsoft Office PowerPoint</Application>
  <PresentationFormat>Widescreen</PresentationFormat>
  <Paragraphs>340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54" baseType="lpstr">
      <vt:lpstr>ArhialkhanMJ</vt:lpstr>
      <vt:lpstr>Arial</vt:lpstr>
      <vt:lpstr>AtraiMJ </vt:lpstr>
      <vt:lpstr>Bernard MT Condensed</vt:lpstr>
      <vt:lpstr>Bodoni MT Condensed</vt:lpstr>
      <vt:lpstr>Calibri</vt:lpstr>
      <vt:lpstr>Calibri Light</vt:lpstr>
      <vt:lpstr>Cambria Math</vt:lpstr>
      <vt:lpstr>ChandrabatiP</vt:lpstr>
      <vt:lpstr>Elephant</vt:lpstr>
      <vt:lpstr>inherit</vt:lpstr>
      <vt:lpstr>KhooaiMatraMJ</vt:lpstr>
      <vt:lpstr>MeghnaMJ </vt:lpstr>
      <vt:lpstr>Nirmala UI</vt:lpstr>
      <vt:lpstr>PandulipiEMJ</vt:lpstr>
      <vt:lpstr>Prodip_Subarna_Outline</vt:lpstr>
      <vt:lpstr>RuposhreeEMJ</vt:lpstr>
      <vt:lpstr>Shonar Bangla</vt:lpstr>
      <vt:lpstr>SutonnyMJ</vt:lpstr>
      <vt:lpstr>SutonnyOMJ</vt:lpstr>
      <vt:lpstr>SutonnySushreeOMJ</vt:lpstr>
      <vt:lpstr>Times New Roman</vt:lpstr>
      <vt:lpstr>Wide Latin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8801712310595</cp:lastModifiedBy>
  <cp:revision>168</cp:revision>
  <dcterms:created xsi:type="dcterms:W3CDTF">2019-10-31T04:34:04Z</dcterms:created>
  <dcterms:modified xsi:type="dcterms:W3CDTF">2021-04-08T16:18:47Z</dcterms:modified>
</cp:coreProperties>
</file>