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7" r:id="rId3"/>
    <p:sldId id="258" r:id="rId4"/>
    <p:sldId id="275" r:id="rId5"/>
    <p:sldId id="262" r:id="rId6"/>
    <p:sldId id="276" r:id="rId7"/>
    <p:sldId id="269" r:id="rId8"/>
    <p:sldId id="271" r:id="rId9"/>
    <p:sldId id="272" r:id="rId10"/>
    <p:sldId id="273" r:id="rId11"/>
    <p:sldId id="274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2" autoAdjust="0"/>
    <p:restoredTop sz="86437" autoAdjust="0"/>
  </p:normalViewPr>
  <p:slideViewPr>
    <p:cSldViewPr>
      <p:cViewPr varScale="1">
        <p:scale>
          <a:sx n="100" d="100"/>
          <a:sy n="100" d="100"/>
        </p:scale>
        <p:origin x="-12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Tm="6000">
    <p:dissolve/>
    <p:sndAc>
      <p:stSnd>
        <p:snd r:embed="rId1" name="wind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1FA850C-0DB5-4AAE-8A7F-06D1AAA367FB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DE324-E386-476B-9CF2-CFFCE3A90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Tm="6000">
    <p:dissolve/>
    <p:sndAc>
      <p:stSnd>
        <p:snd r:embed="rId13" name="wind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3276600" cy="99060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7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7200" dirty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705088" cy="50292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শ্রেনীর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olle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0"/>
            <a:ext cx="7391400" cy="1844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Buldi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4953000"/>
            <a:ext cx="7391400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Tm="3000">
    <p:wedg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6700" b="1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6700" b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700" b="1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বৃত্তি</a:t>
            </a:r>
            <a:r>
              <a:rPr lang="en-US" sz="6700" b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u="sng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06552"/>
          </a:xfrm>
        </p:spPr>
        <p:txBody>
          <a:bodyPr/>
          <a:lstStyle/>
          <a:p>
            <a:r>
              <a:rPr lang="en-US" sz="32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বৃত্তি</a:t>
            </a:r>
            <a:r>
              <a:rPr lang="en-US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সর্ম্পকে</a:t>
            </a:r>
            <a:r>
              <a:rPr lang="en-US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লাভের</a:t>
            </a:r>
            <a:r>
              <a:rPr lang="en-US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Occu p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4419600"/>
            <a:ext cx="4114800" cy="1828800"/>
          </a:xfrm>
          <a:prstGeom prst="rect">
            <a:avLst/>
          </a:prstGeom>
        </p:spPr>
      </p:pic>
      <p:pic>
        <p:nvPicPr>
          <p:cNvPr id="9" name="Picture 8" descr="Occ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419600"/>
            <a:ext cx="2619375" cy="1743075"/>
          </a:xfrm>
          <a:prstGeom prst="rect">
            <a:avLst/>
          </a:prstGeom>
        </p:spPr>
      </p:pic>
      <p:pic>
        <p:nvPicPr>
          <p:cNvPr id="10" name="Picture 9" descr="ppp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2209800"/>
            <a:ext cx="2619375" cy="2057400"/>
          </a:xfrm>
          <a:prstGeom prst="rect">
            <a:avLst/>
          </a:prstGeom>
        </p:spPr>
      </p:pic>
      <p:pic>
        <p:nvPicPr>
          <p:cNvPr id="11" name="Picture 10" descr="Prof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0" y="2209800"/>
            <a:ext cx="2143125" cy="2133600"/>
          </a:xfrm>
          <a:prstGeom prst="rect">
            <a:avLst/>
          </a:prstGeom>
        </p:spPr>
      </p:pic>
      <p:pic>
        <p:nvPicPr>
          <p:cNvPr id="12" name="Picture 11" descr="Work pro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86400" y="2209800"/>
            <a:ext cx="3352800" cy="2133600"/>
          </a:xfrm>
          <a:prstGeom prst="rect">
            <a:avLst/>
          </a:prstGeom>
        </p:spPr>
      </p:pic>
    </p:spTree>
  </p:cSld>
  <p:clrMapOvr>
    <a:masterClrMapping/>
  </p:clrMapOvr>
  <p:transition spd="med" advTm="6000">
    <p:dissolve/>
    <p:sndAc>
      <p:stSnd>
        <p:snd r:embed="rId2" name="wind.wav" builtIn="1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67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সমাজকর্মের</a:t>
            </a:r>
            <a:r>
              <a:rPr lang="en-US" sz="6700" b="1" u="sng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গ্রন্থ</a:t>
            </a:r>
            <a:r>
              <a:rPr lang="en-US" sz="6700" b="1" u="sng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u="sng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b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81000" y="1524001"/>
            <a:ext cx="2209800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Book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1524001"/>
            <a:ext cx="2286000" cy="2209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Books1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1524000"/>
            <a:ext cx="2209800" cy="2209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book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8400" y="3962400"/>
            <a:ext cx="3048000" cy="21621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 advTm="6000">
    <p:dissolve/>
    <p:sndAc>
      <p:stSnd>
        <p:snd r:embed="rId2" name="wind.wav" builtIn="1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উপস্থাপণ</a:t>
            </a:r>
            <a:endParaRPr lang="en-US" sz="5400" b="1" u="sng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415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3000" b="1" u="sng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000" b="1" u="sng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u="sng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000" b="1" u="sng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000" b="1" u="sng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যৌথ</a:t>
            </a:r>
            <a:r>
              <a:rPr lang="en-US" sz="3000" b="1" u="sng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u="sng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000" b="1" u="sng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000" b="1" u="sng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000" b="1" u="sng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u="sng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="1" u="sng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pic>
        <p:nvPicPr>
          <p:cNvPr id="12" name="Picture 11" descr="Med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2133599"/>
            <a:ext cx="4038600" cy="2170981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 descr="Pro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133600"/>
            <a:ext cx="34290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 descr="prof 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7400" y="4495800"/>
            <a:ext cx="4495800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Tm="3000">
    <p:pull dir="ld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Autofit/>
          </a:bodyPr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2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মর্যদা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বৃত্তি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সূত্রে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গাথা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pr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676400"/>
            <a:ext cx="2057400" cy="1295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Occu 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886200"/>
            <a:ext cx="1219200" cy="1066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Tm="3000">
    <p:pull dir="ru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19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0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u="sng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5720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কতিপয়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পেশার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/>
          </a:p>
        </p:txBody>
      </p:sp>
      <p:pic>
        <p:nvPicPr>
          <p:cNvPr id="7" name="Picture 6" descr="Bet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752600"/>
            <a:ext cx="2857500" cy="1600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 advTm="3000">
    <p:wedge/>
    <p:sndAc>
      <p:stSnd>
        <p:snd r:embed="rId2" name="wind.wav" builtIn="1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u="sng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5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বৃত্তির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।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Mizan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1676400"/>
            <a:ext cx="2438400" cy="2209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 advClick="0" advTm="3000">
    <p:dissolve/>
    <p:sndAc>
      <p:stSnd>
        <p:snd r:embed="rId2" name="wind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5650992" cy="109696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sz="66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5486400" cy="4038600"/>
          </a:xfrm>
          <a:solidFill>
            <a:srgbClr val="00B050"/>
          </a:solidFill>
        </p:spPr>
        <p:txBody>
          <a:bodyPr vert="horz">
            <a:normAutofit fontScale="92500" lnSpcReduction="10000"/>
          </a:bodyPr>
          <a:lstStyle/>
          <a:p>
            <a:pPr algn="ctr">
              <a:buNone/>
            </a:pPr>
            <a:r>
              <a:rPr lang="en-US" sz="7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মিজানুর</a:t>
            </a:r>
            <a:r>
              <a:rPr lang="en-US" sz="7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endParaRPr lang="en-US" sz="7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endParaRPr lang="en-US" sz="44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300" b="1" dirty="0" err="1" smtClean="0"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43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b="1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endParaRPr lang="en-US" sz="43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300" b="1" dirty="0" err="1" smtClean="0">
                <a:latin typeface="NikoshBAN" pitchFamily="2" charset="0"/>
                <a:cs typeface="NikoshBAN" pitchFamily="2" charset="0"/>
              </a:rPr>
              <a:t>গাবতলী</a:t>
            </a:r>
            <a:r>
              <a:rPr lang="en-US" sz="43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b="1" dirty="0" err="1" smtClean="0"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43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300" b="1" dirty="0" err="1" smtClean="0"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sz="43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4300" b="1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sz="43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300" b="1" dirty="0" err="1" smtClean="0">
                <a:latin typeface="NikoshBAN" pitchFamily="2" charset="0"/>
                <a:cs typeface="NikoshBAN" pitchFamily="2" charset="0"/>
              </a:rPr>
              <a:t>মুক্তাগাছা</a:t>
            </a:r>
            <a:r>
              <a:rPr lang="en-US" sz="43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300" b="1" dirty="0" err="1" smtClean="0">
                <a:latin typeface="NikoshBAN" pitchFamily="2" charset="0"/>
                <a:cs typeface="NikoshBAN" pitchFamily="2" charset="0"/>
              </a:rPr>
              <a:t>ময়মনসিংহ</a:t>
            </a:r>
            <a:r>
              <a:rPr lang="en-US" sz="4300" b="1" dirty="0" smtClean="0">
                <a:latin typeface="NikoshBAN" pitchFamily="2" charset="0"/>
                <a:cs typeface="NikoshBAN" pitchFamily="2" charset="0"/>
              </a:rPr>
              <a:t>  । </a:t>
            </a:r>
            <a:endParaRPr lang="en-US" sz="43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G_20201215_22525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1828800"/>
            <a:ext cx="3048000" cy="3810000"/>
          </a:xfrm>
          <a:prstGeom prst="ellipse">
            <a:avLst/>
          </a:prstGeom>
          <a:ln w="63500" cap="rnd">
            <a:solidFill>
              <a:schemeClr val="accent6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 advTm="3000">
    <p:zoom dir="in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0800" y="152400"/>
            <a:ext cx="2514600" cy="1348596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dirty="0" err="1" smtClean="0"/>
              <a:t>শ্রেণী</a:t>
            </a:r>
            <a:r>
              <a:rPr lang="en-US" dirty="0" smtClean="0"/>
              <a:t> ঃ </a:t>
            </a:r>
            <a:r>
              <a:rPr lang="en-US" dirty="0" err="1" smtClean="0"/>
              <a:t>একাদশ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বিষয়</a:t>
            </a:r>
            <a:r>
              <a:rPr lang="en-US" dirty="0" smtClean="0"/>
              <a:t> ঃ </a:t>
            </a:r>
            <a:r>
              <a:rPr lang="en-US" dirty="0" err="1" smtClean="0"/>
              <a:t>সমাজ</a:t>
            </a:r>
            <a:r>
              <a:rPr lang="en-US" dirty="0" smtClean="0"/>
              <a:t> </a:t>
            </a:r>
            <a:r>
              <a:rPr lang="en-US" dirty="0" err="1" smtClean="0"/>
              <a:t>কর্ম</a:t>
            </a:r>
            <a:r>
              <a:rPr lang="en-US" dirty="0" smtClean="0"/>
              <a:t>         ঃ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বৃত্তি</a:t>
            </a:r>
            <a:r>
              <a:rPr lang="en-US" dirty="0" smtClean="0"/>
              <a:t>   </a:t>
            </a:r>
          </a:p>
          <a:p>
            <a:pPr algn="ctr"/>
            <a:r>
              <a:rPr lang="en-US" dirty="0" err="1" smtClean="0"/>
              <a:t>অধ্যায়</a:t>
            </a:r>
            <a:r>
              <a:rPr lang="en-US" dirty="0" smtClean="0"/>
              <a:t> ঃ </a:t>
            </a:r>
            <a:r>
              <a:rPr lang="en-US" dirty="0" err="1" smtClean="0"/>
              <a:t>তৃতীয়</a:t>
            </a:r>
            <a:endParaRPr lang="en-US" dirty="0" smtClean="0"/>
          </a:p>
          <a:p>
            <a:pPr algn="ctr"/>
            <a:r>
              <a:rPr lang="en-US" u="sng" dirty="0" err="1" smtClean="0"/>
              <a:t>সময়</a:t>
            </a:r>
            <a:r>
              <a:rPr lang="en-US" dirty="0" smtClean="0"/>
              <a:t> ঃ ৪৫ </a:t>
            </a:r>
            <a:r>
              <a:rPr lang="en-US" dirty="0" err="1" smtClean="0"/>
              <a:t>মিনিট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4038600" cy="99060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6600" dirty="0" smtClean="0">
                <a:latin typeface="NikoshBAN" pitchFamily="2" charset="0"/>
                <a:cs typeface="NikoshBAN" pitchFamily="2" charset="0"/>
              </a:rPr>
            </a:br>
            <a:r>
              <a:rPr lang="en-US" sz="66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534400" cy="2667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6" name="Picture 15" descr="dd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828800"/>
            <a:ext cx="3743325" cy="2600325"/>
          </a:xfrm>
          <a:prstGeom prst="rect">
            <a:avLst/>
          </a:prstGeom>
          <a:ln w="88900" cap="sq" cmpd="thickThin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" name="Picture 19" descr="dddd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962400"/>
            <a:ext cx="4419600" cy="22002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 descr="Betw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1524000"/>
            <a:ext cx="4419600" cy="2362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 advClick="0" advTm="3000">
    <p:zoom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ফারসি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এসেছে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পেশার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প্রতিশব্দ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Profession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ল্যাটিন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Professor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এসেছে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মেধা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শিক্ষাগত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যোগ্যতা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কারিগরি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দক্ষতা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যথাযথ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অর্জনে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সক্ষম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দক্ষতার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জীবিকা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।’’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3581400" cy="758952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53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পেশার</a:t>
            </a:r>
            <a:r>
              <a:rPr lang="en-US" sz="5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Tm="6000">
    <p:blinds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en-US" sz="48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পেশার</a:t>
            </a:r>
            <a:r>
              <a:rPr lang="en-US" sz="4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48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133600" y="1447800"/>
            <a:ext cx="6781800" cy="4572000"/>
          </a:xfrm>
          <a:solidFill>
            <a:schemeClr val="accent6"/>
          </a:solidFill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কম্পটন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Compton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“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সুসংহত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তত্তনির্ভর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সুশৃংখল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মূল্যবোধ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নৈতিকতার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এসব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তত্ত্বের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প্রয়োগের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ওপর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ওঠে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।’’</a:t>
            </a: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উইলবার্ট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ই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Wilbert E. Moore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সর্বদা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ক্রিয়াশীল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সেবাদান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প্রতিশ্রুতিবদ্ধ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সহযোগীদের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বিশেষায়িত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প্রশিক্ষন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সেবামুখীতা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দায়িত্ব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পালনের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জীবিকার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উম্মোচিত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Compt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0"/>
            <a:ext cx="1981200" cy="1676400"/>
          </a:xfrm>
          <a:prstGeom prst="ellipse">
            <a:avLst/>
          </a:prstGeom>
          <a:ln>
            <a:solidFill>
              <a:srgbClr val="00B050"/>
            </a:solidFill>
          </a:ln>
          <a:effectLst>
            <a:softEdge rad="112500"/>
          </a:effectLst>
        </p:spPr>
      </p:pic>
      <p:pic>
        <p:nvPicPr>
          <p:cNvPr id="6" name="Picture 5" descr="Wi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276600"/>
            <a:ext cx="1914525" cy="1676400"/>
          </a:xfrm>
          <a:prstGeom prst="ellipse">
            <a:avLst/>
          </a:prstGeom>
          <a:ln>
            <a:solidFill>
              <a:srgbClr val="00B0F0"/>
            </a:solidFill>
          </a:ln>
          <a:effectLst>
            <a:softEdge rad="112500"/>
          </a:effectLst>
        </p:spPr>
      </p:pic>
    </p:spTree>
  </p:cSld>
  <p:clrMapOvr>
    <a:masterClrMapping/>
  </p:clrMapOvr>
  <p:transition spd="med" advTm="2000">
    <p:wheel spokes="1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বৃত্তি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সর্ম্পকে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2743200" y="1524000"/>
            <a:ext cx="6214872" cy="16002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বুদ্ধি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প্রশিক্ষণ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ছাড়াই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বৃত্তি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মজুর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ভিক্ষা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oc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447800"/>
            <a:ext cx="2162175" cy="18478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 descr="vv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352800"/>
            <a:ext cx="2362200" cy="1619250"/>
          </a:xfrm>
          <a:prstGeom prst="rect">
            <a:avLst/>
          </a:prstGeom>
        </p:spPr>
      </p:pic>
      <p:pic>
        <p:nvPicPr>
          <p:cNvPr id="10" name="Picture 9" descr="l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2250" y="3124200"/>
            <a:ext cx="2905125" cy="1743075"/>
          </a:xfrm>
          <a:prstGeom prst="rect">
            <a:avLst/>
          </a:prstGeom>
        </p:spPr>
      </p:pic>
      <p:pic>
        <p:nvPicPr>
          <p:cNvPr id="11" name="Picture 10" descr="ll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1200" y="3133724"/>
            <a:ext cx="3152775" cy="1743075"/>
          </a:xfrm>
          <a:prstGeom prst="rect">
            <a:avLst/>
          </a:prstGeom>
        </p:spPr>
      </p:pic>
      <p:pic>
        <p:nvPicPr>
          <p:cNvPr id="12" name="Picture 11" descr="lll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24200" y="4876800"/>
            <a:ext cx="4800600" cy="1524000"/>
          </a:xfrm>
          <a:prstGeom prst="rect">
            <a:avLst/>
          </a:prstGeom>
        </p:spPr>
      </p:pic>
    </p:spTree>
  </p:cSld>
  <p:clrMapOvr>
    <a:masterClrMapping/>
  </p:clrMapOvr>
  <p:transition spd="med" advTm="6000">
    <p:dissolve/>
    <p:sndAc>
      <p:stSnd>
        <p:snd r:embed="rId2" name="wind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900" b="1" u="sng" dirty="0" err="1" smtClean="0"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4900" b="1" u="sng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900" b="1" u="sng" dirty="0" err="1" smtClean="0">
                <a:latin typeface="NikoshBAN" pitchFamily="2" charset="0"/>
                <a:cs typeface="NikoshBAN" pitchFamily="2" charset="0"/>
              </a:rPr>
              <a:t>বৃত্তির</a:t>
            </a:r>
            <a:r>
              <a:rPr lang="en-US" sz="49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b="1" u="sng" dirty="0" err="1" smtClean="0">
                <a:latin typeface="NikoshBAN" pitchFamily="2" charset="0"/>
                <a:cs typeface="NikoshBAN" pitchFamily="2" charset="0"/>
              </a:rPr>
              <a:t>সর্ম্পক</a:t>
            </a:r>
            <a:r>
              <a:rPr lang="en-US" sz="4900" b="1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(Profession) ও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বৃত্তি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(Occupation) </a:t>
            </a:r>
          </a:p>
          <a:p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ধারণের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কর্মই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বৃত্তি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বৃত্তি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পেশার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দক্ষতা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Techi pr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971800"/>
            <a:ext cx="3810000" cy="1590675"/>
          </a:xfrm>
          <a:prstGeom prst="rect">
            <a:avLst/>
          </a:prstGeom>
        </p:spPr>
      </p:pic>
      <p:pic>
        <p:nvPicPr>
          <p:cNvPr id="7" name="Picture 6" descr="Bla Pr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2971800"/>
            <a:ext cx="4114800" cy="1590675"/>
          </a:xfrm>
          <a:prstGeom prst="rect">
            <a:avLst/>
          </a:prstGeom>
        </p:spPr>
      </p:pic>
      <p:pic>
        <p:nvPicPr>
          <p:cNvPr id="8" name="Picture 7" descr="Cob pr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4648200"/>
            <a:ext cx="3810000" cy="1733550"/>
          </a:xfrm>
          <a:prstGeom prst="rect">
            <a:avLst/>
          </a:prstGeom>
        </p:spPr>
      </p:pic>
      <p:pic>
        <p:nvPicPr>
          <p:cNvPr id="9" name="Picture 8" descr="pr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3400" y="4648200"/>
            <a:ext cx="4267200" cy="1743075"/>
          </a:xfrm>
          <a:prstGeom prst="rect">
            <a:avLst/>
          </a:prstGeom>
        </p:spPr>
      </p:pic>
    </p:spTree>
  </p:cSld>
  <p:clrMapOvr>
    <a:masterClrMapping/>
  </p:clrMapOvr>
  <p:transition spd="med" advTm="6000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en-US" sz="53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পেশার</a:t>
            </a:r>
            <a:r>
              <a:rPr lang="en-US" sz="53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5300" b="1" u="sng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b="1" u="sng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W.A. Friedlander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পেশার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০৫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105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যোগ্যতা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২।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দক্ষতা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৩।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পেশাগত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পেশাগত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মানদন্ড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৫।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পেশাগত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দায়িতবোধ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মনীষী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উইলিয়াম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ই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উইকেনডেন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Willam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E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Wickenden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পেশার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৬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1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দক্ষতা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২।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দক্ষতার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পরিচালিত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কার্যক্রম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  ৩।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পেশাগত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যোগ্যতা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নৈপূন্য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চারিত্রিক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গুনাবলী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  ৪।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পেশাগত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মুল্যবোধ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পেশাদার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আচার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আচরণ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নিয়ন্ত্রণ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৫।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পেশাদার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কর্মীদের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আনুষ্ঠানিকভাবে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মর্যাদা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৬।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পেশার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উন্নয়ন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পেশাদার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স্বার্থ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সংরক্ষণে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পেশাগত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Tm="6000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en-US" sz="53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53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3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বৃত্তির</a:t>
            </a:r>
            <a:r>
              <a:rPr lang="en-US" sz="53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53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Content Placeholder 8" descr="Tech Prof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04800" y="1447800"/>
            <a:ext cx="3581400" cy="2286000"/>
          </a:xfrm>
        </p:spPr>
      </p:pic>
      <p:pic>
        <p:nvPicPr>
          <p:cNvPr id="10" name="Picture 9" descr="Cobl pr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1447800"/>
            <a:ext cx="4038600" cy="2286000"/>
          </a:xfrm>
          <a:prstGeom prst="rect">
            <a:avLst/>
          </a:prstGeom>
        </p:spPr>
      </p:pic>
      <p:pic>
        <p:nvPicPr>
          <p:cNvPr id="11" name="Picture 10" descr="Car Pr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3810000"/>
            <a:ext cx="3581400" cy="2362200"/>
          </a:xfrm>
          <a:prstGeom prst="rect">
            <a:avLst/>
          </a:prstGeom>
        </p:spPr>
      </p:pic>
      <p:pic>
        <p:nvPicPr>
          <p:cNvPr id="12" name="Picture 11" descr="Cyc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7200" y="3810000"/>
            <a:ext cx="4038600" cy="2362200"/>
          </a:xfrm>
          <a:prstGeom prst="rect">
            <a:avLst/>
          </a:prstGeom>
        </p:spPr>
      </p:pic>
    </p:spTree>
  </p:cSld>
  <p:clrMapOvr>
    <a:masterClrMapping/>
  </p:clrMapOvr>
  <p:transition spd="med" advTm="6000">
    <p:dissolve/>
    <p:sndAc>
      <p:stSnd>
        <p:snd r:embed="rId2" name="wind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858</TotalTime>
  <Words>420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শুভেচ্ছা</vt:lpstr>
      <vt:lpstr>শিক্ষক পরিচিতি</vt:lpstr>
      <vt:lpstr> পাঠ পরিচিতি</vt:lpstr>
      <vt:lpstr>পেশার ধারণা </vt:lpstr>
      <vt:lpstr>পেশার সংজ্ঞা    </vt:lpstr>
      <vt:lpstr>বৃত্তি সর্ম্পকে ধারণা</vt:lpstr>
      <vt:lpstr>পেশা ও বৃত্তির সর্ম্পক </vt:lpstr>
      <vt:lpstr>পেশার বৈশিষ্ট্য  </vt:lpstr>
      <vt:lpstr>পেশা ও বৃত্তির চিত্র </vt:lpstr>
      <vt:lpstr>পেশা ও বৃত্তি </vt:lpstr>
      <vt:lpstr>সমাজকর্মের গ্রন্থ </vt:lpstr>
      <vt:lpstr>পাঠ উপস্থাপণ</vt:lpstr>
      <vt:lpstr>মূল্যায়ণ</vt:lpstr>
      <vt:lpstr>বাড়ীর কাজ</vt:lpstr>
      <vt:lpstr>ধন্যবাদ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R.J Computer</dc:creator>
  <cp:lastModifiedBy>R.J Computer</cp:lastModifiedBy>
  <cp:revision>138</cp:revision>
  <dcterms:created xsi:type="dcterms:W3CDTF">2020-12-16T12:24:37Z</dcterms:created>
  <dcterms:modified xsi:type="dcterms:W3CDTF">2021-04-09T05:21:01Z</dcterms:modified>
</cp:coreProperties>
</file>