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7" r:id="rId3"/>
    <p:sldId id="258" r:id="rId4"/>
    <p:sldId id="262" r:id="rId5"/>
    <p:sldId id="269" r:id="rId6"/>
    <p:sldId id="270" r:id="rId7"/>
    <p:sldId id="271" r:id="rId8"/>
    <p:sldId id="272" r:id="rId9"/>
    <p:sldId id="273" r:id="rId10"/>
    <p:sldId id="274" r:id="rId11"/>
    <p:sldId id="263" r:id="rId12"/>
    <p:sldId id="264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72" autoAdjust="0"/>
    <p:restoredTop sz="86437" autoAdjust="0"/>
  </p:normalViewPr>
  <p:slideViewPr>
    <p:cSldViewPr>
      <p:cViewPr varScale="1">
        <p:scale>
          <a:sx n="100" d="100"/>
          <a:sy n="100" d="100"/>
        </p:scale>
        <p:origin x="-194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1FA850C-0DB5-4AAE-8A7F-06D1AAA367FB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1FA850C-0DB5-4AAE-8A7F-06D1AAA367FB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1FA850C-0DB5-4AAE-8A7F-06D1AAA367FB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Tm="6000">
    <p:dissolve/>
    <p:sndAc>
      <p:stSnd>
        <p:snd r:embed="rId13" name="wind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63000" cy="944562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7200" b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b="1" u="sng" dirty="0">
              <a:solidFill>
                <a:schemeClr val="accent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05088" cy="52578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দ্বাদশ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শ্রেনীর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olle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48000"/>
            <a:ext cx="7391400" cy="18440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Buldi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4953000"/>
            <a:ext cx="7391400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5000">
    <p:wipe dir="u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6700" b="1" u="sng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6700" b="1" u="sng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b="1" u="sng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6700" b="1" u="sng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b="1" u="sng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গ্রন্থ</a:t>
            </a:r>
            <a:r>
              <a:rPr lang="en-US" sz="6700" b="1" u="sng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b="1" u="sng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u="sng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Content Placeholder 8" descr="pp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28600" y="1447800"/>
            <a:ext cx="1905000" cy="2733675"/>
          </a:xfrm>
        </p:spPr>
      </p:pic>
      <p:pic>
        <p:nvPicPr>
          <p:cNvPr id="10" name="Picture 9" descr="c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1447800"/>
            <a:ext cx="1981200" cy="2619375"/>
          </a:xfrm>
          <a:prstGeom prst="rect">
            <a:avLst/>
          </a:prstGeom>
        </p:spPr>
      </p:pic>
      <p:pic>
        <p:nvPicPr>
          <p:cNvPr id="11" name="Picture 10" descr="bb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0" y="1524000"/>
            <a:ext cx="1981200" cy="2619375"/>
          </a:xfrm>
          <a:prstGeom prst="rect">
            <a:avLst/>
          </a:prstGeom>
        </p:spPr>
      </p:pic>
      <p:pic>
        <p:nvPicPr>
          <p:cNvPr id="12" name="Picture 11" descr="dd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9400" y="4419600"/>
            <a:ext cx="3352800" cy="1685925"/>
          </a:xfrm>
          <a:prstGeom prst="rect">
            <a:avLst/>
          </a:prstGeom>
        </p:spPr>
      </p:pic>
      <p:pic>
        <p:nvPicPr>
          <p:cNvPr id="13" name="Picture 12" descr="hh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48200" y="1447800"/>
            <a:ext cx="1981200" cy="2590800"/>
          </a:xfrm>
          <a:prstGeom prst="rect">
            <a:avLst/>
          </a:prstGeom>
        </p:spPr>
      </p:pic>
    </p:spTree>
  </p:cSld>
  <p:clrMapOvr>
    <a:masterClrMapping/>
  </p:clrMapOvr>
  <p:transition spd="slow" advTm="6000">
    <p:pull dir="u"/>
    <p:sndAc>
      <p:stSnd>
        <p:snd r:embed="rId2" name="wind.wav" builtIn="1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উপস্থাপণ</a:t>
            </a:r>
            <a:endParaRPr lang="en-US" sz="5400" b="1" u="sng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1" y="1527048"/>
            <a:ext cx="8661273" cy="4873752"/>
          </a:xfrm>
          <a:solidFill>
            <a:srgbClr val="92D050"/>
          </a:solidFill>
        </p:spPr>
        <p:txBody>
          <a:bodyPr/>
          <a:lstStyle/>
          <a:p>
            <a:r>
              <a:rPr lang="en-US" sz="32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যৌথ</a:t>
            </a:r>
            <a:r>
              <a:rPr lang="en-US" sz="3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="1" u="sng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pic>
        <p:nvPicPr>
          <p:cNvPr id="7" name="Picture 6" descr="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133600"/>
            <a:ext cx="3352800" cy="2286000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t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2133599"/>
            <a:ext cx="4038600" cy="2238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ff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9800" y="4495800"/>
            <a:ext cx="4419600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 advTm="3000">
    <p:pull dir="ld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Autofit/>
          </a:bodyPr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2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কারন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?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আন্দোলন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ফেলে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Social Chan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1" y="1600200"/>
            <a:ext cx="1314450" cy="1143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 descr="m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962400"/>
            <a:ext cx="1600200" cy="952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Tm="3000">
    <p:pull dir="ru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u="sng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5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4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sz="4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4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4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 ।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G_20210103_15295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1600199"/>
            <a:ext cx="2999764" cy="2447925"/>
          </a:xfrm>
          <a:prstGeom prst="roundRect">
            <a:avLst>
              <a:gd name="adj" fmla="val 16667"/>
            </a:avLst>
          </a:prstGeom>
          <a:ln>
            <a:solidFill>
              <a:schemeClr val="accent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 advClick="0" advTm="11000">
    <p:dissolve/>
    <p:sndAc>
      <p:stSnd>
        <p:snd r:embed="rId2" name="wind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096962"/>
          </a:xfrm>
          <a:solidFill>
            <a:schemeClr val="accent6"/>
          </a:solidFill>
        </p:spPr>
        <p:txBody>
          <a:bodyPr>
            <a:noAutofit/>
          </a:bodyPr>
          <a:lstStyle/>
          <a:p>
            <a:r>
              <a:rPr lang="en-US" sz="66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5486400" cy="4038600"/>
          </a:xfrm>
          <a:solidFill>
            <a:srgbClr val="92D050"/>
          </a:solidFill>
        </p:spPr>
        <p:txBody>
          <a:bodyPr vert="horz">
            <a:normAutofit fontScale="92500" lnSpcReduction="10000"/>
          </a:bodyPr>
          <a:lstStyle/>
          <a:p>
            <a:pPr algn="ctr">
              <a:buNone/>
            </a:pPr>
            <a:r>
              <a:rPr lang="en-US" sz="7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মিজানুর</a:t>
            </a:r>
            <a:r>
              <a:rPr lang="en-US" sz="7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endParaRPr lang="en-US" sz="7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endParaRPr lang="en-US" sz="44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3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sz="43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sz="43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3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গাবতলী</a:t>
            </a:r>
            <a:r>
              <a:rPr lang="en-US" sz="43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43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3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অনার্স</a:t>
            </a:r>
            <a:r>
              <a:rPr lang="en-US" sz="43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43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en-US" sz="43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3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মুক্তাগাছা</a:t>
            </a:r>
            <a:r>
              <a:rPr lang="en-US" sz="43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3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ময়মনসিংহ</a:t>
            </a:r>
            <a:r>
              <a:rPr lang="en-US" sz="43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। </a:t>
            </a:r>
            <a:endParaRPr lang="en-US" sz="43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G_20210103_1528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1524000"/>
            <a:ext cx="3200400" cy="25146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 advTm="3000">
    <p:zoom dir="in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0800" y="152400"/>
            <a:ext cx="2514600" cy="13485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ঃ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ঃ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নিরাপত্তা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ঃ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u="sng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ঃ ৪৫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019800" cy="990600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6600" dirty="0" smtClean="0">
                <a:latin typeface="NikoshBAN" pitchFamily="2" charset="0"/>
                <a:cs typeface="NikoshBAN" pitchFamily="2" charset="0"/>
              </a:rPr>
            </a:br>
            <a:r>
              <a:rPr lang="en-US" sz="66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8534400" cy="2667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" name="Picture 7" descr="s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524000"/>
            <a:ext cx="3429000" cy="1905000"/>
          </a:xfrm>
          <a:prstGeom prst="rect">
            <a:avLst/>
          </a:prstGeom>
        </p:spPr>
      </p:pic>
      <p:pic>
        <p:nvPicPr>
          <p:cNvPr id="9" name="Picture 8" descr="Social Devlopmen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8600" y="1676400"/>
            <a:ext cx="4648200" cy="2057400"/>
          </a:xfrm>
          <a:prstGeom prst="rect">
            <a:avLst/>
          </a:prstGeom>
        </p:spPr>
      </p:pic>
      <p:pic>
        <p:nvPicPr>
          <p:cNvPr id="11" name="Picture 10" descr="Social Chang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3886200"/>
            <a:ext cx="3429000" cy="2286000"/>
          </a:xfrm>
          <a:prstGeom prst="rect">
            <a:avLst/>
          </a:prstGeom>
        </p:spPr>
      </p:pic>
      <p:pic>
        <p:nvPicPr>
          <p:cNvPr id="12" name="Picture 11" descr="Social Relation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38600" y="3962400"/>
            <a:ext cx="4648200" cy="2209800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pull dir="lu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en-US" sz="48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4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নিরাপত্তার</a:t>
            </a:r>
            <a:r>
              <a:rPr lang="en-US" sz="4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4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</a:t>
            </a:r>
            <a:endParaRPr lang="en-US" sz="48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981200" y="1447800"/>
            <a:ext cx="69342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নিরাপত্তা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অক্ষম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অসহায়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রাষ্ট্র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গৃহীত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নিরাপত্তামূলক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কর্মসূচী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Robert L Barker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“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নিরাপত্তা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রাষ্ট্রের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নাগরিকদেরকে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সহায়তা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দেওয়ার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বিধান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আইনগতভাবে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সংজ্ঞায়িত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দুর্ঘটনা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বৃদ্ধ,অসুস্থ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বেকার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বন্ধ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।”</a:t>
            </a:r>
          </a:p>
          <a:p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আর্ন্তজাতিক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শ্রম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সংস্থার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,”সামাজিক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নিরাপত্তা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নিরাপত্তা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উপযুক্ত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সংগঠনের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বিপদে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আপদে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।” 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Sir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Wiliam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Lord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Bevarige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“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সম্ভাব্য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অসুস্থতা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বেকারত্ব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বৃদ্ধ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বয়সের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নির্ভশীলতা,কারখানার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দূর্ঘটনা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মানাষের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পক্ষে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একাকী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মোকাবিলা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রাষ্ট্র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গৃহীত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কর্মসূচীই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নিরাপত্তা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  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/>
              <a:t>   </a:t>
            </a:r>
          </a:p>
        </p:txBody>
      </p:sp>
      <p:pic>
        <p:nvPicPr>
          <p:cNvPr id="5" name="Picture 4" descr="Robert L Bark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09800"/>
            <a:ext cx="1704975" cy="1371600"/>
          </a:xfrm>
          <a:prstGeom prst="rect">
            <a:avLst/>
          </a:prstGeom>
        </p:spPr>
      </p:pic>
      <p:pic>
        <p:nvPicPr>
          <p:cNvPr id="6" name="Picture 5" descr="IL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733800"/>
            <a:ext cx="1676400" cy="838200"/>
          </a:xfrm>
          <a:prstGeom prst="rect">
            <a:avLst/>
          </a:prstGeom>
        </p:spPr>
      </p:pic>
      <p:pic>
        <p:nvPicPr>
          <p:cNvPr id="7" name="Picture 6" descr="Wilam Bevarig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4648200"/>
            <a:ext cx="1714500" cy="1524000"/>
          </a:xfrm>
          <a:prstGeom prst="rect">
            <a:avLst/>
          </a:prstGeom>
        </p:spPr>
      </p:pic>
    </p:spTree>
  </p:cSld>
  <p:clrMapOvr>
    <a:masterClrMapping/>
  </p:clrMapOvr>
  <p:transition spd="slow" advTm="5000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900" b="1" u="sng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49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b="1" u="sng" dirty="0" err="1" smtClean="0">
                <a:latin typeface="NikoshBAN" pitchFamily="2" charset="0"/>
                <a:cs typeface="NikoshBAN" pitchFamily="2" charset="0"/>
              </a:rPr>
              <a:t>নিরাপত্তার</a:t>
            </a:r>
            <a:r>
              <a:rPr lang="en-US" sz="49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b="1" u="sng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900" b="1" u="sng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900" b="1" u="sng" dirty="0" err="1" smtClean="0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4900" b="1" u="sng" dirty="0" smtClean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4900" b="1" u="sng" dirty="0" err="1" smtClean="0">
                <a:latin typeface="NikoshBAN" pitchFamily="2" charset="0"/>
                <a:cs typeface="NikoshBAN" pitchFamily="2" charset="0"/>
              </a:rPr>
              <a:t>কর্মসুচী</a:t>
            </a:r>
            <a:r>
              <a:rPr lang="en-US" sz="4900" b="1" u="sng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334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নিরাপত্তা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কর্মসূচী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২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নিরাপত্তা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কর্মসূচীকে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endParaRPr lang="en-US" sz="1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২।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বীমা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৩।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H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276600"/>
            <a:ext cx="2943225" cy="2590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6" descr="I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276600"/>
            <a:ext cx="2667000" cy="2590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 descr="S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00" y="3276600"/>
            <a:ext cx="2667000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B0F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Tm="6000">
    <p:wheel spokes="1"/>
    <p:sndAc>
      <p:stSnd>
        <p:snd r:embed="rId2" name="wind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900" b="1" u="sng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49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b="1" u="sng" dirty="0" err="1" smtClean="0"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49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b="1" u="sng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4900" b="1" u="sng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900" b="1" u="sng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900" b="1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0" y="1447800"/>
            <a:ext cx="6705600" cy="49530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প্রতিশব্দ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Social Change.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কিংসলে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ডেভিস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মতে,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“সামাজিক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কাঠামো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কার্যাবলীর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।”</a:t>
            </a: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জন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এম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শেফার্ড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মতে,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“সামাজিক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কাঠামোর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অভ্যন্তরে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সংঘটিত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সেসব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বদলকে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দীর্ঘমেয়াদী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আপেক্ষিক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ফলশ্রুতি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Jone M Sefar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038600"/>
            <a:ext cx="2057400" cy="1371600"/>
          </a:xfrm>
          <a:prstGeom prst="ellipse">
            <a:avLst/>
          </a:prstGeom>
          <a:ln w="63500" cap="rnd">
            <a:solidFill>
              <a:schemeClr val="accent6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 descr="Kingsley Devi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438400"/>
            <a:ext cx="1981200" cy="1295400"/>
          </a:xfrm>
          <a:prstGeom prst="ellipse">
            <a:avLst/>
          </a:prstGeom>
          <a:ln w="63500" cap="rnd">
            <a:solidFill>
              <a:schemeClr val="accent3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 advTm="6000">
    <p:wedge/>
    <p:sndAc>
      <p:stSnd>
        <p:snd r:embed="rId2" name="wind.wav" builtIn="1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en-US" sz="53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53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উন্নয়ন</a:t>
            </a:r>
            <a:r>
              <a:rPr lang="en-US" sz="53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b="1" u="sng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9800" y="1527048"/>
            <a:ext cx="6781800" cy="4873752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উন্নয়ন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আপেক্ষিক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প্রত্যয়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উন্নয়নের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উন্নয়ন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আর্দশগত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বিষয়াদির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উন্নয়নই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উন্নয়ন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ব্যপক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উন্নয়নের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সাংস্কৃতিক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দৃষ্টিভঙ্গি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সামগ্রিক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উন্নয়ন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ocial Devlopmen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447800"/>
            <a:ext cx="1905000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Social Relati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343400"/>
            <a:ext cx="1981199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6000">
    <p:pull dir="rd"/>
    <p:sndAc>
      <p:stSnd>
        <p:snd r:embed="rId2" name="wind.wav" builtIn="1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en-US" sz="53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53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নিয়ন্ত্রণ</a:t>
            </a:r>
            <a:r>
              <a:rPr lang="en-US" sz="53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u="sng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133600" y="1527048"/>
            <a:ext cx="6672072" cy="4797552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নিয়ন্ত্রণ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আচরণকে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নিয়ন্ত্রণ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মূল্যবোধ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রীতিনীতি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আচরনের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সমর্থন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জোগায়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Robertson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মতে,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“সামাজিক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নিয়ন্ত্রণ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সদস্যবৃন্দ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স্বীকৃত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পন্থায়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কাঙ্খিত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আচরণ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নিশ্চয়তা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।” 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Devid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Popenoe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“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নিয়মকানুন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রীতিনীতি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মেনে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চলার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আচরণকে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নিয়ন্ত্রণ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নিয়ন্ত্রণ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।”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Dev Po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419600"/>
            <a:ext cx="1981200" cy="1790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Rob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743200"/>
            <a:ext cx="1981200" cy="1476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6000">
    <p:zoom dir="in"/>
    <p:sndAc>
      <p:stSnd>
        <p:snd r:embed="rId2" name="wind.wav" builtIn="1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6700" b="1" u="sng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6700" b="1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b="1" u="sng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আন্দোলন</a:t>
            </a:r>
            <a:r>
              <a:rPr lang="en-US" sz="6700" b="1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u="sng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2362200" y="1527048"/>
            <a:ext cx="6629400" cy="502615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just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সাধারণভাবে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আন্দোলন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সংঘবদ্ধ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সচেতনভাবে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প্রচেষ্টা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চালানো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just">
              <a:buNone/>
            </a:pPr>
            <a:endParaRPr lang="en-US" sz="1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আন্দোলন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গ্রহনের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জনগোষ্ঠীর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প্রত্যাশা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পূরনে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আর্দশ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সহায়ক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প্রচেষ্টা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pPr algn="just">
              <a:buNone/>
            </a:pPr>
            <a:endParaRPr lang="en-US" sz="1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আন্দোলন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“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একদল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লক্ষ্যে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সমবেত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কিংবা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ঐক্যমত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পোষন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আন্দোলন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আন্দোলন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mo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676400"/>
            <a:ext cx="20574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m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810000"/>
            <a:ext cx="2095500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Tm="6000">
    <p:pull dir="ld"/>
    <p:sndAc>
      <p:stSnd>
        <p:snd r:embed="rId2" name="wind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778</TotalTime>
  <Words>479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স্বাগতম</vt:lpstr>
      <vt:lpstr>শিক্ষক পরিচিতি</vt:lpstr>
      <vt:lpstr> পাঠ পরিচিতি</vt:lpstr>
      <vt:lpstr>সামাজিক নিরাপত্তার ধারণা ও সংজ্ঞা     </vt:lpstr>
      <vt:lpstr>সামাজিক নিরাপত্তার লক্ষ্য ও উদ্দেশ্য / কর্মসুচী  </vt:lpstr>
      <vt:lpstr>সামাজিক পরিবর্তনের ধারণা ও সংজ্ঞা </vt:lpstr>
      <vt:lpstr>সামাজিক উন্নয়ন  </vt:lpstr>
      <vt:lpstr>সামাজিক নিয়ন্ত্রণ  </vt:lpstr>
      <vt:lpstr>সামাজিক আন্দোলন </vt:lpstr>
      <vt:lpstr>আলোচনা সংক্রান্ত গ্রন্থ  </vt:lpstr>
      <vt:lpstr>পাঠ উপস্থাপণ</vt:lpstr>
      <vt:lpstr>মূল্যায়ণ</vt:lpstr>
      <vt:lpstr>ধন্যবাদ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R.J Computer</dc:creator>
  <cp:lastModifiedBy>R.J Computer</cp:lastModifiedBy>
  <cp:revision>138</cp:revision>
  <dcterms:created xsi:type="dcterms:W3CDTF">2020-12-16T12:24:37Z</dcterms:created>
  <dcterms:modified xsi:type="dcterms:W3CDTF">2021-04-09T15:01:32Z</dcterms:modified>
</cp:coreProperties>
</file>