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010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2424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495953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1439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265111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5902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306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05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419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519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55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542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680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711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53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1" y="382199"/>
            <a:ext cx="6885710" cy="35099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اَهْلاًوَسَهْلً</a:t>
            </a:r>
            <a:r>
              <a:rPr lang="ar-SA" sz="8000" dirty="0" smtClean="0">
                <a:solidFill>
                  <a:srgbClr val="0070C0"/>
                </a:solidFill>
              </a:rPr>
              <a:t>ا</a:t>
            </a:r>
            <a:r>
              <a:rPr lang="ar-SA" sz="6600" dirty="0" smtClean="0">
                <a:solidFill>
                  <a:srgbClr val="0070C0"/>
                </a:solidFill>
              </a:rPr>
              <a:t/>
            </a:r>
            <a:br>
              <a:rPr lang="ar-SA" sz="6600" dirty="0" smtClean="0">
                <a:solidFill>
                  <a:srgbClr val="0070C0"/>
                </a:solidFill>
              </a:rPr>
            </a:br>
            <a:r>
              <a:rPr lang="ar-SA" sz="4000" dirty="0" smtClean="0">
                <a:solidFill>
                  <a:schemeClr val="tx1"/>
                </a:solidFill>
              </a:rPr>
              <a:t>السلام عليكم ورحمة الله وبركاته </a:t>
            </a:r>
            <a:r>
              <a:rPr lang="ar-SA" sz="6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/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 smtClean="0">
                <a:solidFill>
                  <a:schemeClr val="tx1"/>
                </a:solidFill>
              </a:rPr>
              <a:t>مَرْحَباً لَّكُمْ يَااَيُّهَا الطُّلاَبُ !</a:t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>
                <a:solidFill>
                  <a:schemeClr val="tx1"/>
                </a:solidFill>
              </a:rPr>
              <a:t>لِحُضُوْرِكُمُ الْيَوْمَ فِىْ هذَا الصَّفِّ </a:t>
            </a:r>
            <a:r>
              <a:rPr lang="ar-SA" sz="4000" dirty="0" smtClean="0">
                <a:solidFill>
                  <a:srgbClr val="0070C0"/>
                </a:solidFill>
              </a:rPr>
              <a:t>-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0"/>
            <a:ext cx="9199417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  <a:latin typeface="NikoshBAN" pitchFamily="2" charset="0"/>
              </a:rPr>
              <a:t>اَلْعَمَلُ الْمُفْرَدُ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اخرجوا تقسيم اسماء المشتقات </a:t>
            </a:r>
            <a:r>
              <a:rPr lang="ar-SA" sz="8000" dirty="0" smtClean="0">
                <a:solidFill>
                  <a:schemeClr val="bg1"/>
                </a:solidFill>
              </a:rPr>
              <a:t>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817"/>
            <a:ext cx="12192000" cy="4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9242367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اَلْعَمَلُ الْمُثَنَّى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بينوا كيف </a:t>
            </a:r>
            <a:r>
              <a:rPr lang="ar-SA" sz="8000" dirty="0" smtClean="0">
                <a:solidFill>
                  <a:schemeClr val="bg1"/>
                </a:solidFill>
              </a:rPr>
              <a:t>وضع اسم التفضيل</a:t>
            </a:r>
            <a:r>
              <a:rPr lang="ar-SA" sz="8000" dirty="0" smtClean="0">
                <a:solidFill>
                  <a:schemeClr val="bg1"/>
                </a:solidFill>
              </a:rPr>
              <a:t> </a:t>
            </a:r>
            <a:r>
              <a:rPr lang="ar-SA" sz="8000" dirty="0" smtClean="0">
                <a:solidFill>
                  <a:schemeClr val="bg1"/>
                </a:solidFill>
              </a:rPr>
              <a:t>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453640"/>
            <a:ext cx="11776363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0"/>
            <a:ext cx="9228513" cy="1325563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اَلْعَمَلُ الْاِجْتِمَاعِ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360"/>
            <a:ext cx="12192000" cy="55016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استخرجوا </a:t>
            </a:r>
            <a:r>
              <a:rPr lang="ar-SA" sz="7200" dirty="0" smtClean="0">
                <a:solidFill>
                  <a:schemeClr val="bg1"/>
                </a:solidFill>
              </a:rPr>
              <a:t>وضع اسم الظرف</a:t>
            </a:r>
            <a:r>
              <a:rPr lang="ar-SA" sz="7200" dirty="0" smtClean="0">
                <a:solidFill>
                  <a:schemeClr val="bg1"/>
                </a:solidFill>
              </a:rPr>
              <a:t> </a:t>
            </a:r>
            <a:r>
              <a:rPr lang="ar-SA" sz="7200" dirty="0" smtClean="0">
                <a:solidFill>
                  <a:schemeClr val="bg1"/>
                </a:solidFill>
              </a:rPr>
              <a:t>؟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621280"/>
            <a:ext cx="1194816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0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NikoshBAN" pitchFamily="2" charset="0"/>
              </a:rPr>
              <a:t>اَخِيْرُ الدَّرْسِ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</a:rPr>
              <a:t> 1- </a:t>
            </a:r>
            <a:r>
              <a:rPr lang="ar-SA" sz="6600" dirty="0" smtClean="0">
                <a:solidFill>
                  <a:schemeClr val="bg1"/>
                </a:solidFill>
              </a:rPr>
              <a:t>تكشف منه فى </a:t>
            </a:r>
            <a:r>
              <a:rPr lang="ar-SA" sz="6600" dirty="0">
                <a:solidFill>
                  <a:schemeClr val="bg1"/>
                </a:solidFill>
              </a:rPr>
              <a:t>اسم فاعل - 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</a:rPr>
              <a:t>2- تكشف منه </a:t>
            </a:r>
            <a:r>
              <a:rPr lang="ar-SA" sz="6600" dirty="0" smtClean="0">
                <a:solidFill>
                  <a:schemeClr val="bg1"/>
                </a:solidFill>
              </a:rPr>
              <a:t>فى </a:t>
            </a:r>
            <a:r>
              <a:rPr lang="ar-SA" sz="6600" dirty="0">
                <a:solidFill>
                  <a:schemeClr val="bg1"/>
                </a:solidFill>
              </a:rPr>
              <a:t>اسم مفعول - 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</a:rPr>
              <a:t>3- تكشف منه </a:t>
            </a:r>
            <a:r>
              <a:rPr lang="ar-SA" sz="6600" dirty="0" smtClean="0">
                <a:solidFill>
                  <a:schemeClr val="bg1"/>
                </a:solidFill>
              </a:rPr>
              <a:t>فى </a:t>
            </a:r>
            <a:r>
              <a:rPr lang="ar-SA" sz="6600" dirty="0">
                <a:solidFill>
                  <a:schemeClr val="bg1"/>
                </a:solidFill>
              </a:rPr>
              <a:t>اسم الظرف - 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</a:rPr>
              <a:t>4- تكشف منه </a:t>
            </a:r>
            <a:r>
              <a:rPr lang="ar-SA" sz="6600" dirty="0" smtClean="0">
                <a:solidFill>
                  <a:schemeClr val="bg1"/>
                </a:solidFill>
              </a:rPr>
              <a:t>فى </a:t>
            </a:r>
            <a:r>
              <a:rPr lang="ar-SA" sz="6600" dirty="0">
                <a:solidFill>
                  <a:schemeClr val="bg1"/>
                </a:solidFill>
              </a:rPr>
              <a:t>اسم اله - 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</a:rPr>
              <a:t>5- تكشف منه </a:t>
            </a:r>
            <a:r>
              <a:rPr lang="ar-SA" sz="6600" dirty="0" smtClean="0">
                <a:solidFill>
                  <a:schemeClr val="bg1"/>
                </a:solidFill>
              </a:rPr>
              <a:t>اسم </a:t>
            </a:r>
            <a:r>
              <a:rPr lang="ar-SA" sz="6600" dirty="0">
                <a:solidFill>
                  <a:schemeClr val="bg1"/>
                </a:solidFill>
              </a:rPr>
              <a:t>التفضيل - </a:t>
            </a:r>
            <a:endParaRPr lang="en-US" sz="66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ar-SA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0"/>
            <a:ext cx="9254837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اَلْاِمْتِحَانُ الدَّرْسِ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صرف اسم الفاعل و المفعول والتفضيل من الالفاظ التالية :–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الطلب – الكتابة – السمع – الدخول – النصر – الفتح – الكرامة -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0"/>
            <a:ext cx="9102436" cy="132556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اَلْوَاجِبُ الْمَنْزِلِىْ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42033" cy="54489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rgbClr val="FF0000"/>
                </a:solidFill>
              </a:rPr>
              <a:t>استخرجوا الصيغة و البحث و المعنى من افعال التالية : - </a:t>
            </a:r>
            <a:endParaRPr lang="ar-SA" sz="6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6600" dirty="0" smtClean="0">
                <a:solidFill>
                  <a:srgbClr val="FF0000"/>
                </a:solidFill>
              </a:rPr>
              <a:t>مفتاح – معراج – مسواك – مصعد – مضربة – مساجد – سامع -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2060"/>
                </a:solidFill>
                <a:latin typeface="NikoshBAN" pitchFamily="2" charset="0"/>
              </a:rPr>
              <a:t>شُكْراً وِدَاعاً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</a:rPr>
              <a:t/>
            </a:r>
            <a:br>
              <a:rPr lang="ar-SA" sz="3200" dirty="0" smtClean="0">
                <a:solidFill>
                  <a:srgbClr val="002060"/>
                </a:solidFill>
                <a:latin typeface="NikoshBAN" pitchFamily="2" charset="0"/>
              </a:rPr>
            </a:b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--- 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3200" dirty="0" smtClean="0">
                <a:solidFill>
                  <a:srgbClr val="FF0000"/>
                </a:solidFill>
                <a:latin typeface="NikoshBAN" pitchFamily="2" charset="0"/>
              </a:rPr>
              <a:t>فَرَغْتُ الدَّرْسَ لَلْيَوْمِ الْاَنِ مِنْ صَفِّكُمْ خَيْراً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اَلتَّعْرِيْفُ الْمُدَرِّسُ</a:t>
            </a:r>
            <a:br>
              <a:rPr lang="ar-SA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3087" y="352970"/>
            <a:ext cx="1564599" cy="1173449"/>
          </a:xfrm>
        </p:spPr>
      </p:pic>
      <p:sp>
        <p:nvSpPr>
          <p:cNvPr id="6" name="32-Point Star 5"/>
          <p:cNvSpPr/>
          <p:nvPr/>
        </p:nvSpPr>
        <p:spPr>
          <a:xfrm>
            <a:off x="4419601" y="1484027"/>
            <a:ext cx="6148464" cy="995938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مُحَمَّدْ تَوْحِيْدُ الرَّحْمَانِ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0" y="2302126"/>
            <a:ext cx="7358921" cy="1355474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ar-SA" sz="3200" dirty="0" smtClean="0">
                <a:solidFill>
                  <a:schemeClr val="tx1"/>
                </a:solidFill>
              </a:rPr>
              <a:t>نائب مولووى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0" y="3762530"/>
            <a:ext cx="10303240" cy="1636783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  <a:latin typeface="NikoshBAN" pitchFamily="2" charset="0"/>
              </a:rPr>
              <a:t>نوغاون راشدية فاضل مدرسة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নওগাঁও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রাশেদিয়া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                    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254172"/>
            <a:ext cx="6280878" cy="1603828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itchFamily="2" charset="0"/>
              </a:rPr>
              <a:t>مطلب دكّهين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194874" y="5399314"/>
            <a:ext cx="4841583" cy="1458686"/>
          </a:xfrm>
          <a:prstGeom prst="star12">
            <a:avLst>
              <a:gd name="adj" fmla="val 4059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ساندفور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مَعْرِفَةُ الدَّرْسِ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NikoshBAN" pitchFamily="2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13970" y="381466"/>
            <a:ext cx="2260606" cy="16954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2615785" y="1506510"/>
            <a:ext cx="6970425" cy="1454047"/>
          </a:xfrm>
          <a:prstGeom prst="star24">
            <a:avLst>
              <a:gd name="adj" fmla="val 4403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قِرَأةُ الْيَوْمِ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424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itchFamily="2" charset="0"/>
              </a:rPr>
              <a:t>الدَّرْسُ العاشر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144380" y="3912433"/>
            <a:ext cx="8542420" cy="1304144"/>
          </a:xfrm>
          <a:prstGeom prst="star24">
            <a:avLst>
              <a:gd name="adj" fmla="val 464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الاسماء المشتقات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810001" y="5186596"/>
            <a:ext cx="8382000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atin typeface="NikoshBAN" pitchFamily="2" charset="0"/>
              </a:rPr>
              <a:t>لِلصَّفِ السَّادس مِنَ الدَّاخِلِ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0"/>
            <a:ext cx="10141527" cy="1325563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طَلَبَةُ الْعِلْمِ قَبْلَهُ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343891"/>
            <a:ext cx="10307782" cy="5514109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236" y="2299854"/>
            <a:ext cx="10972800" cy="448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" y="0"/>
            <a:ext cx="9687099" cy="1325563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اَلْمُقَدَّمَةُ الْقِرَأةُ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1984182" cy="5583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ان اكرمكم عند الله اتقاكم -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8589364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نَتِيْجَة ُالدَّرْسِ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 </a:t>
            </a:r>
            <a:r>
              <a:rPr lang="ar-SA" sz="4000" u="sng" dirty="0" smtClean="0">
                <a:solidFill>
                  <a:schemeClr val="bg1"/>
                </a:solidFill>
                <a:latin typeface="NikoshBAN" pitchFamily="2" charset="0"/>
              </a:rPr>
              <a:t>ان يقول الطلاب من هذا الدرس 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–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(এ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r-SA" sz="4000" dirty="0">
              <a:solidFill>
                <a:schemeClr val="bg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 1- ان يبين الطلاب منه فى اسم فاعل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2- </a:t>
            </a:r>
            <a:r>
              <a:rPr lang="ar-SA" sz="4000" dirty="0">
                <a:solidFill>
                  <a:schemeClr val="bg1"/>
                </a:solidFill>
              </a:rPr>
              <a:t>ان يبين الطلاب </a:t>
            </a:r>
            <a:r>
              <a:rPr lang="ar-SA" sz="4000" dirty="0" smtClean="0">
                <a:solidFill>
                  <a:schemeClr val="bg1"/>
                </a:solidFill>
              </a:rPr>
              <a:t>منه فى اسم مفعول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3- </a:t>
            </a:r>
            <a:r>
              <a:rPr lang="ar-SA" sz="4000" dirty="0">
                <a:solidFill>
                  <a:schemeClr val="bg1"/>
                </a:solidFill>
              </a:rPr>
              <a:t>ان يبين الطلاب </a:t>
            </a:r>
            <a:r>
              <a:rPr lang="ar-SA" sz="4000" dirty="0" smtClean="0">
                <a:solidFill>
                  <a:schemeClr val="bg1"/>
                </a:solidFill>
              </a:rPr>
              <a:t>منه فى اسم الظرف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4- </a:t>
            </a:r>
            <a:r>
              <a:rPr lang="ar-SA" sz="4000" dirty="0">
                <a:solidFill>
                  <a:schemeClr val="bg1"/>
                </a:solidFill>
              </a:rPr>
              <a:t>ان يبين الطلاب </a:t>
            </a:r>
            <a:r>
              <a:rPr lang="ar-SA" sz="4000" dirty="0" smtClean="0">
                <a:solidFill>
                  <a:schemeClr val="bg1"/>
                </a:solidFill>
              </a:rPr>
              <a:t>منه فى اسم اله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5- </a:t>
            </a:r>
            <a:r>
              <a:rPr lang="ar-SA" sz="4000" dirty="0">
                <a:solidFill>
                  <a:schemeClr val="bg1"/>
                </a:solidFill>
              </a:rPr>
              <a:t>ان يبين الطلاب منه</a:t>
            </a:r>
            <a:r>
              <a:rPr lang="ar-SA" sz="4000" dirty="0" smtClean="0">
                <a:solidFill>
                  <a:schemeClr val="bg1"/>
                </a:solidFill>
              </a:rPr>
              <a:t>  اسم التفضيل -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87345" cy="132556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latin typeface="NikoshBAN" pitchFamily="2" charset="0"/>
              </a:rPr>
              <a:t>اِسْتِحْضَارُ الْقِرَأةِ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36"/>
            <a:ext cx="12192000" cy="579265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8000" dirty="0">
                <a:solidFill>
                  <a:schemeClr val="bg1"/>
                </a:solidFill>
              </a:rPr>
              <a:t> </a:t>
            </a:r>
            <a:r>
              <a:rPr lang="ar-SA" sz="8000" dirty="0" smtClean="0">
                <a:solidFill>
                  <a:schemeClr val="bg1"/>
                </a:solidFill>
              </a:rPr>
              <a:t> فاعل – فاعلان – فاعلون – فاعلة -  فاعلتان – فاعلات -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3794760"/>
            <a:ext cx="11942619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38"/>
            <a:ext cx="10515600" cy="191238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</a:rPr>
              <a:t>مفعول – مفعولان – مفعولون – مفعولة - مفعولتان مفعولات -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2064327"/>
            <a:ext cx="10155382" cy="4793673"/>
          </a:xfrm>
        </p:spPr>
      </p:pic>
    </p:spTree>
    <p:extLst>
      <p:ext uri="{BB962C8B-B14F-4D97-AF65-F5344CB8AC3E}">
        <p14:creationId xmlns:p14="http://schemas.microsoft.com/office/powerpoint/2010/main" val="400819166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62098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افعل – افعلان – افاعلون – افاعل - فعلى – فعليان – فعل – فعليات - </a:t>
            </a:r>
            <a:r>
              <a:rPr lang="ar-SA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82" y="1950720"/>
            <a:ext cx="5971818" cy="4907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9" y="1950720"/>
            <a:ext cx="587502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744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331</Words>
  <Application>Microsoft Office PowerPoint</Application>
  <PresentationFormat>Custom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اَهْلاًوَسَهْلًا السلام عليكم ورحمة الله وبركاته   مَرْحَباً لَّكُمْ يَااَيُّهَا الطُّلاَبُ ! لِحُضُوْرِكُمُ الْيَوْمَ فِىْ هذَا الصَّفِّ -</vt:lpstr>
      <vt:lpstr>اَلتَّعْرِيْفُ الْمُدَرِّسُ (শিক্ষক পরিচিতি)</vt:lpstr>
      <vt:lpstr>مَعْرِفَةُ الدَّرْسِ  (পাঠ পরিচিতি)</vt:lpstr>
      <vt:lpstr>طَلَبَةُ الْعِلْمِ قَبْلَهُ  (পূর্ব জ্ঞান যাচাই)</vt:lpstr>
      <vt:lpstr>اَلْمُقَدَّمَةُ الْقِرَأةُ  (উপস্থাপনা)</vt:lpstr>
      <vt:lpstr>نَتِيْجَة ُالدَّرْسِ (শিখন ফল)</vt:lpstr>
      <vt:lpstr>اِسْتِحْضَارُ الْقِرَأةِ (পাঠ উপস্থাপনা)</vt:lpstr>
      <vt:lpstr>مفعول – مفعولان – مفعولون – مفعولة - مفعولتان مفعولات - </vt:lpstr>
      <vt:lpstr>افعل – افعلان – افاعلون – افاعل - فعلى – فعليان – فعل – فعليات -  </vt:lpstr>
      <vt:lpstr>اَلْعَمَلُ الْمُفْرَدُ (একক কাজ)</vt:lpstr>
      <vt:lpstr>اَلْعَمَلُ الْمُثَنَّى (জোড়ায় কাজ)</vt:lpstr>
      <vt:lpstr>اَلْعَمَلُ الْاِجْتِمَاعِ (দলীয় কাজ)</vt:lpstr>
      <vt:lpstr>اَخِيْرُ الدَّرْسِ (সার সংক্ষেপ)</vt:lpstr>
      <vt:lpstr>اَلْاِمْتِحَانُ الدَّرْسِ (পাঠ মূল্যায়ন)</vt:lpstr>
      <vt:lpstr>اَلْوَاجِبُ الْمَنْزِلِىْ (বাড়ির কাজ)</vt:lpstr>
      <vt:lpstr>شُكْراً وِدَاعاً (ধন্যবাদ  ---  বিদায়)فَرَغْتُ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161</cp:revision>
  <dcterms:created xsi:type="dcterms:W3CDTF">2016-06-22T08:38:04Z</dcterms:created>
  <dcterms:modified xsi:type="dcterms:W3CDTF">2021-04-08T06:14:42Z</dcterms:modified>
</cp:coreProperties>
</file>