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bn-BD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bn-BD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657665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9684522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2958739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1658223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0591247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3009363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406208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4" name="Shape 1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0889961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2475307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7" name="Shape 1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8836204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4" name="Shape 1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43193467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88802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0644655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537546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9251870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539511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Shape 120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bn-BD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lang="bn-BD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457571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437230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6470124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997176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bn-BD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bn-BD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bn-BD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bn-BD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bn-BD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bn-BD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bn-BD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bn-BD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bn-BD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bn-BD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bn-BD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bn-BD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bn-BD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bn-BD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bn-BD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bn-BD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bn-BD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bn-BD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bn-BD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bn-BD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bn-BD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bn-BD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g"/><Relationship Id="rId5" Type="http://schemas.openxmlformats.org/officeDocument/2006/relationships/image" Target="../media/image2.jpg"/><Relationship Id="rId4" Type="http://schemas.openxmlformats.org/officeDocument/2006/relationships/image" Target="../media/image3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ctrTitle"/>
          </p:nvPr>
        </p:nvSpPr>
        <p:spPr>
          <a:xfrm>
            <a:off x="2819400" y="303526"/>
            <a:ext cx="5943599" cy="1904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>
              <a:buClr>
                <a:srgbClr val="C00000"/>
              </a:buClr>
              <a:buSzPct val="25000"/>
            </a:pPr>
            <a:r>
              <a:rPr lang="bn-BD" sz="3600" dirty="0">
                <a:solidFill>
                  <a:srgbClr val="00B0F0"/>
                </a:solidFill>
              </a:rPr>
              <a:t>স্বাগতম সবাইকে</a:t>
            </a:r>
            <a:endParaRPr lang="bn-BD" sz="3600" u="sng" dirty="0">
              <a:solidFill>
                <a:srgbClr val="C00000"/>
              </a:solidFill>
              <a:latin typeface="NikoshBAN" panose="02000000000000000000" pitchFamily="2" charset="0"/>
              <a:ea typeface="Arial"/>
              <a:cs typeface="NikoshBAN" panose="02000000000000000000" pitchFamily="2" charset="0"/>
              <a:sym typeface="Arial"/>
            </a:endParaRPr>
          </a:p>
        </p:txBody>
      </p:sp>
      <p:pic>
        <p:nvPicPr>
          <p:cNvPr id="89" name="Shape 8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19400" y="2208514"/>
            <a:ext cx="4038599" cy="40215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0000"/>
              </a:buClr>
              <a:buSzPct val="25000"/>
              <a:buFont typeface="Arial"/>
              <a:buNone/>
            </a:pPr>
            <a:r>
              <a:rPr lang="bn-BD" sz="7200" b="0" i="0" u="sng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শব্দের অর্থ</a:t>
            </a:r>
          </a:p>
        </p:txBody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bn-BD" sz="4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নিবিড়-                                          ঘনিষ্ঠ</a:t>
            </a:r>
          </a:p>
        </p:txBody>
      </p:sp>
      <p:pic>
        <p:nvPicPr>
          <p:cNvPr id="146" name="Shape 14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05100" y="2204820"/>
            <a:ext cx="3733800" cy="39213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533400" y="14478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bn-BD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পণ্য-                                  বিক্রি করা যায় এমন জিনিস</a:t>
            </a:r>
          </a:p>
        </p:txBody>
      </p:sp>
      <p:pic>
        <p:nvPicPr>
          <p:cNvPr id="152" name="Shape 15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99230" y="2693158"/>
            <a:ext cx="6172199" cy="39178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bn-BD" sz="4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টোপর-                                       মুকুট</a:t>
            </a:r>
          </a:p>
        </p:txBody>
      </p:sp>
      <p:pic>
        <p:nvPicPr>
          <p:cNvPr id="158" name="Shape 15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48000" y="1981200"/>
            <a:ext cx="3494504" cy="39837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Shape 163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533400" y="1600200"/>
            <a:ext cx="3135086" cy="1904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Shape 16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715000" y="1714941"/>
            <a:ext cx="2924175" cy="21903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Shape 16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81000" y="4221582"/>
            <a:ext cx="3200399" cy="17982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Shape 16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638800" y="4023048"/>
            <a:ext cx="2714624" cy="2282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" name="Shape 171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533400" y="1676400"/>
            <a:ext cx="8000998" cy="49865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" name="Shape 176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304800" y="1828800"/>
            <a:ext cx="4084947" cy="4419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Shape 17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871301" y="1905000"/>
            <a:ext cx="3967506" cy="4343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C00000"/>
              </a:buClr>
              <a:buSzPct val="25000"/>
              <a:buFont typeface="Arial"/>
              <a:buNone/>
            </a:pPr>
            <a:r>
              <a:rPr lang="bn-BD" sz="7200" b="0" i="0" u="sng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দলীয় কাজ</a:t>
            </a:r>
          </a:p>
        </p:txBody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bn-BD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আমাদের লোকশিল্পগল্পের মধ্যে পড়ে  এমন কয়েকটি জিনিসের নাম বল।</a:t>
            </a:r>
          </a:p>
        </p:txBody>
      </p:sp>
      <p:pic>
        <p:nvPicPr>
          <p:cNvPr id="184" name="Shape 18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667000" y="2438400"/>
            <a:ext cx="5486399" cy="36509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title"/>
          </p:nvPr>
        </p:nvSpPr>
        <p:spPr>
          <a:xfrm>
            <a:off x="457200" y="26099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B050"/>
              </a:buClr>
              <a:buSzPct val="25000"/>
              <a:buFont typeface="Arial"/>
              <a:buNone/>
            </a:pPr>
            <a:r>
              <a:rPr lang="bn-BD" sz="7200" b="0" i="0" u="sng" strike="noStrike" cap="non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মূল্যায়ন</a:t>
            </a:r>
          </a:p>
        </p:txBody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bn-BD" sz="3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আমাদের লোকশিল্প কে  লিখেছেন ।</a:t>
            </a:r>
          </a:p>
          <a:p>
            <a:pPr marL="342900" marR="0" lvl="0" indent="-3429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bn-BD" sz="3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আমাদের লোকশিল্প গুলো কী কী।</a:t>
            </a:r>
          </a:p>
          <a:p>
            <a:pPr marL="342900" marR="0" lvl="0" indent="-342900" algn="l" rtl="0">
              <a:spcBef>
                <a:spcPts val="72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bn-BD" sz="3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নিবিড় শব্দের অর্থ কি।</a:t>
            </a:r>
          </a:p>
        </p:txBody>
      </p:sp>
      <p:pic>
        <p:nvPicPr>
          <p:cNvPr id="191" name="Shape 19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68639" y="3650535"/>
            <a:ext cx="4656942" cy="34679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title"/>
          </p:nvPr>
        </p:nvSpPr>
        <p:spPr>
          <a:xfrm>
            <a:off x="914400" y="27674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E36C09"/>
              </a:buClr>
              <a:buSzPct val="25000"/>
              <a:buFont typeface="Arial"/>
              <a:buNone/>
            </a:pPr>
            <a:r>
              <a:rPr lang="bn-BD" sz="7200" b="0" i="0" u="sng" strike="noStrike" cap="none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বাড়ীর কাজ</a:t>
            </a:r>
          </a:p>
        </p:txBody>
      </p:sp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bn-BD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তোমার এলাকায় দেখা কয়েকটি লোকশিল্পের নাম লিখ।</a:t>
            </a:r>
          </a:p>
        </p:txBody>
      </p:sp>
      <p:pic>
        <p:nvPicPr>
          <p:cNvPr id="198" name="Shape 19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00200" y="2590800"/>
            <a:ext cx="5562600" cy="37158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" grpId="0"/>
      <p:bldP spid="19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title"/>
          </p:nvPr>
        </p:nvSpPr>
        <p:spPr>
          <a:xfrm>
            <a:off x="457200" y="26099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7030A0"/>
              </a:buClr>
              <a:buSzPct val="25000"/>
              <a:buFont typeface="Arial"/>
              <a:buNone/>
            </a:pPr>
            <a:r>
              <a:rPr lang="bn-BD" sz="7200" b="0" i="0" u="sng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ধন্যবাদ</a:t>
            </a:r>
          </a:p>
        </p:txBody>
      </p:sp>
      <p:pic>
        <p:nvPicPr>
          <p:cNvPr id="204" name="Shape 204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676400" y="1905000"/>
            <a:ext cx="6034616" cy="45259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B050"/>
              </a:buClr>
              <a:buSzPct val="25000"/>
              <a:buFont typeface="Arial"/>
              <a:buNone/>
            </a:pPr>
            <a:r>
              <a:rPr lang="bn-BD" sz="4000" b="0" i="0" u="sng" strike="noStrike" cap="none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শিক্ষক পরিচিতি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1781033" y="1978926"/>
            <a:ext cx="7663218" cy="394252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3600" dirty="0" err="1" smtClean="0">
                <a:latin typeface="Arial"/>
                <a:ea typeface="Arial"/>
                <a:cs typeface="Arial"/>
                <a:sym typeface="Arial"/>
              </a:rPr>
              <a:t>শাহনাজ</a:t>
            </a:r>
            <a:r>
              <a:rPr lang="bn-BD" sz="3600" dirty="0" smtClean="0">
                <a:latin typeface="Arial"/>
                <a:ea typeface="Arial"/>
                <a:cs typeface="Arial"/>
                <a:sym typeface="Arial"/>
              </a:rPr>
              <a:t> সুলতানা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bn-BD" sz="36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সহকারি </a:t>
            </a:r>
            <a:r>
              <a:rPr lang="en-US" sz="3600" dirty="0" err="1" smtClean="0">
                <a:latin typeface="Arial"/>
                <a:ea typeface="Arial"/>
                <a:cs typeface="Arial"/>
                <a:sym typeface="Arial"/>
              </a:rPr>
              <a:t>শি</a:t>
            </a:r>
            <a:r>
              <a:rPr lang="bn-BD" sz="3600" dirty="0" smtClean="0">
                <a:latin typeface="Arial"/>
                <a:ea typeface="Arial"/>
                <a:cs typeface="Arial"/>
                <a:sym typeface="Arial"/>
              </a:rPr>
              <a:t>ক্ষক(বাংলা)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bn-BD" sz="3600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bn-BD" sz="3600" b="0" i="0" u="none" strike="noStrike" cap="none" dirty="0" smtClean="0">
                <a:solidFill>
                  <a:schemeClr val="dk1"/>
                </a:solidFill>
                <a:latin typeface="Arial"/>
                <a:sym typeface="Arial"/>
              </a:rPr>
              <a:t>মাগুরা আদর্শ মাধ্যমিক বালিকা বিদ্যালয়,মাগুরা।</a:t>
            </a:r>
            <a:endParaRPr sz="3600" b="0" i="0" u="none" strike="noStrike" cap="none" dirty="0">
              <a:solidFill>
                <a:schemeClr val="dk1"/>
              </a:solidFill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bn-BD" sz="6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বিষয়-  বাংলা প্রথম পএ</a:t>
            </a:r>
          </a:p>
          <a:p>
            <a:pPr marL="342900" marR="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bn-BD" sz="6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শ্রেণি-  </a:t>
            </a:r>
            <a:r>
              <a:rPr lang="bn-BD" sz="60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৮ম</a:t>
            </a:r>
          </a:p>
          <a:p>
            <a:pPr marL="342900" marR="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bn-BD" sz="6000" dirty="0" smtClean="0">
                <a:latin typeface="Arial"/>
                <a:ea typeface="Arial"/>
                <a:cs typeface="Arial"/>
                <a:sym typeface="Arial"/>
              </a:rPr>
              <a:t>সময়ঃ৫০মিনিট</a:t>
            </a:r>
            <a:endParaRPr lang="bn-BD" sz="6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-2971800" y="4267200"/>
            <a:ext cx="533399" cy="457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3959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6" name="Shape 106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01409" y="3728799"/>
            <a:ext cx="4475389" cy="2514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Shape 10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57200" y="381000"/>
            <a:ext cx="3581399" cy="26825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Shape 10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876798" y="304800"/>
            <a:ext cx="4048931" cy="2666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Shape 10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210125" y="3505200"/>
            <a:ext cx="3933875" cy="29617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70C0"/>
              </a:buClr>
              <a:buSzPct val="25000"/>
              <a:buFont typeface="Arial"/>
              <a:buNone/>
            </a:pPr>
            <a:r>
              <a:rPr lang="bn-BD" sz="7200" b="0" i="0" u="sng" strike="noStrike" cap="non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পাঠ শিরোনাম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bn-BD"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আমাদের লোকশিল্প</a:t>
            </a:r>
          </a:p>
          <a:p>
            <a:pPr marL="342900" marR="0" lvl="0" indent="-342900" algn="l" rtl="0">
              <a:spcBef>
                <a:spcPts val="96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bn-BD"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কামরুল হাসান</a:t>
            </a:r>
          </a:p>
        </p:txBody>
      </p:sp>
      <p:pic>
        <p:nvPicPr>
          <p:cNvPr id="116" name="Shape 1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32060" y="1728715"/>
            <a:ext cx="3253739" cy="50057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" grpId="0"/>
      <p:bldP spid="11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bn-BD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শিখনফল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bn-BD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এই পাঠ শেষে শিক্ষাথীরা 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endParaRPr lang="bn-BD"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>
                <a:latin typeface="Arial"/>
                <a:ea typeface="Arial"/>
                <a:cs typeface="Arial"/>
                <a:sym typeface="Arial"/>
              </a:rPr>
              <a:t>১</a:t>
            </a:r>
            <a:r>
              <a:rPr lang="bn-BD" sz="3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‘</a:t>
            </a:r>
            <a:r>
              <a:rPr lang="bn-BD" sz="3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আমাদের  লোকশিল্প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lang="bn-BD" sz="3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গল্পের </a:t>
            </a:r>
            <a:r>
              <a:rPr lang="bn-BD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লেখক পরিচিতি </a:t>
            </a:r>
            <a:r>
              <a:rPr lang="en-US" sz="3200" b="0" i="0" u="none" strike="noStrike" cap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সম্পর্কে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bn-BD" sz="3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বলতে </a:t>
            </a:r>
            <a:r>
              <a:rPr lang="bn-BD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পারবে।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 smtClean="0">
                <a:latin typeface="Arial"/>
                <a:ea typeface="Arial"/>
                <a:cs typeface="Arial"/>
                <a:sym typeface="Arial"/>
              </a:rPr>
              <a:t>২</a:t>
            </a:r>
            <a:r>
              <a:rPr lang="bn-BD" sz="3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</a:t>
            </a:r>
            <a:r>
              <a:rPr lang="bn-BD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নতুন শব্দের অর্থ বলতে পারবে।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>
                <a:latin typeface="Arial"/>
                <a:ea typeface="Arial"/>
                <a:cs typeface="Arial"/>
                <a:sym typeface="Arial"/>
              </a:rPr>
              <a:t>৩</a:t>
            </a:r>
            <a:r>
              <a:rPr lang="bn-BD" sz="3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‘</a:t>
            </a:r>
            <a:r>
              <a:rPr lang="bn-BD" sz="3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আমাদের লোকশিলপ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lang="bn-BD" sz="3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গল্পের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bn-BD" sz="3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মূলভাব </a:t>
            </a:r>
            <a:r>
              <a:rPr lang="bn-BD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ব্যাখ্যা করতে পারবে।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/>
        </p:nvSpPr>
        <p:spPr>
          <a:xfrm>
            <a:off x="3971499" y="2578289"/>
            <a:ext cx="5363570" cy="6096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w="120000" h="120000" fill="none" extrusionOk="0">
                <a:moveTo>
                  <a:pt x="-9999" y="0"/>
                </a:moveTo>
                <a:close/>
                <a:lnTo>
                  <a:pt x="-9999" y="120000"/>
                </a:lnTo>
              </a:path>
              <a:path w="120000" h="120000" fill="none" extrusionOk="0">
                <a:moveTo>
                  <a:pt x="-9999" y="22500"/>
                </a:moveTo>
                <a:lnTo>
                  <a:pt x="-45999" y="134999"/>
                </a:lnTo>
              </a:path>
            </a:pathLst>
          </a:custGeom>
          <a:noFill/>
          <a:ln>
            <a:noFill/>
          </a:ln>
        </p:spPr>
        <p:txBody>
          <a:bodyPr lIns="91425" tIns="45700" rIns="91425" bIns="45700" anchor="ctr" anchorCtr="1">
            <a:noAutofit/>
          </a:bodyPr>
          <a:lstStyle/>
          <a:p>
            <a:pPr marL="114300" marR="0" lvl="1" indent="-114300" algn="l" rtl="0">
              <a:lnSpc>
                <a:spcPct val="75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300" marR="0" lvl="1" indent="-114300" algn="l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bn-BD" sz="4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জন্ম </a:t>
            </a:r>
            <a:r>
              <a:rPr lang="bn-BD" sz="4800" b="0" i="0" u="none" strike="noStrike" cap="none" dirty="0" smtClean="0">
                <a:solidFill>
                  <a:schemeClr val="dk1"/>
                </a:solidFill>
                <a:sym typeface="Arial"/>
              </a:rPr>
              <a:t>১৯২১ সালে</a:t>
            </a:r>
            <a:r>
              <a:rPr lang="bn-BD" sz="18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R="0" lvl="1" algn="l" rtl="0">
              <a:lnSpc>
                <a:spcPct val="75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bn-BD" sz="60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lang="bn-BD" sz="6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R="0" lvl="1" algn="l" rtl="0">
              <a:lnSpc>
                <a:spcPct val="75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bn-BD" sz="6000" b="0" i="0" u="none" strike="noStrike" cap="none" dirty="0" smtClean="0">
                <a:solidFill>
                  <a:schemeClr val="dk1"/>
                </a:solidFill>
                <a:sym typeface="Arial"/>
              </a:rPr>
              <a:t>মৃত ১৯৮৮ </a:t>
            </a:r>
            <a:r>
              <a:rPr lang="bn-BD" sz="6000" b="0" i="0" u="none" strike="noStrike" cap="none" dirty="0">
                <a:solidFill>
                  <a:schemeClr val="dk1"/>
                </a:solidFill>
                <a:sym typeface="Arial"/>
              </a:rPr>
              <a:t>সালে</a:t>
            </a:r>
          </a:p>
          <a:p>
            <a:pPr marL="114300" marR="0" lvl="1" indent="-114300" algn="l" rtl="0">
              <a:lnSpc>
                <a:spcPct val="75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300" marR="0" lvl="1" indent="-114300" algn="l" rtl="0">
              <a:lnSpc>
                <a:spcPct val="75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bn-BD" sz="6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বইয়ের  নাম </a:t>
            </a:r>
          </a:p>
          <a:p>
            <a:pPr marL="114300" marR="0" lvl="1" indent="-114300" algn="l" rtl="0">
              <a:lnSpc>
                <a:spcPct val="75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bn-BD" sz="4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আন্দোলন ও আমার</a:t>
            </a:r>
          </a:p>
          <a:p>
            <a:pPr marL="114300" marR="0" lvl="1" indent="-114300" algn="l" rtl="0">
              <a:lnSpc>
                <a:spcPct val="75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bn-BD" sz="4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কথা</a:t>
            </a:r>
          </a:p>
          <a:p>
            <a:pPr marL="114300" marR="0" lvl="1" indent="-114300" algn="l" rtl="0">
              <a:lnSpc>
                <a:spcPct val="75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bn-BD" sz="6600" b="0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আদর্শ পাঠ</a:t>
            </a:r>
          </a:p>
        </p:txBody>
      </p:sp>
      <p:pic>
        <p:nvPicPr>
          <p:cNvPr id="133" name="Shape 133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57200" y="1676400"/>
            <a:ext cx="8229600" cy="472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bn-BD" sz="7200" b="0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সরব পাঠ</a:t>
            </a:r>
          </a:p>
        </p:txBody>
      </p:sp>
      <p:pic>
        <p:nvPicPr>
          <p:cNvPr id="139" name="Shape 139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990600" y="1371600"/>
            <a:ext cx="7214015" cy="480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140</Words>
  <Application>Microsoft Office PowerPoint</Application>
  <PresentationFormat>On-screen Show (4:3)</PresentationFormat>
  <Paragraphs>40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NikoshBAN</vt:lpstr>
      <vt:lpstr>Office Theme</vt:lpstr>
      <vt:lpstr>স্বাগতম সবাইকে</vt:lpstr>
      <vt:lpstr>শিক্ষক পরিচিতি</vt:lpstr>
      <vt:lpstr>PowerPoint Presentation</vt:lpstr>
      <vt:lpstr>PowerPoint Presentation</vt:lpstr>
      <vt:lpstr>পাঠ শিরোনাম</vt:lpstr>
      <vt:lpstr>PowerPoint Presentation</vt:lpstr>
      <vt:lpstr>PowerPoint Presentation</vt:lpstr>
      <vt:lpstr>আদর্শ পাঠ</vt:lpstr>
      <vt:lpstr>সরব পাঠ</vt:lpstr>
      <vt:lpstr>শব্দের অর্থ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দলীয় কাজ</vt:lpstr>
      <vt:lpstr>মূল্যায়ন</vt:lpstr>
      <vt:lpstr>বাড়ীর কাজ</vt:lpstr>
      <vt:lpstr>ধন্যবাদ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শুভ সকাল</dc:title>
  <cp:lastModifiedBy>DOEL</cp:lastModifiedBy>
  <cp:revision>36</cp:revision>
  <dcterms:modified xsi:type="dcterms:W3CDTF">2021-04-09T02:31:09Z</dcterms:modified>
</cp:coreProperties>
</file>