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7" r:id="rId2"/>
    <p:sldId id="286" r:id="rId3"/>
    <p:sldId id="288" r:id="rId4"/>
    <p:sldId id="260" r:id="rId5"/>
    <p:sldId id="289" r:id="rId6"/>
    <p:sldId id="290" r:id="rId7"/>
    <p:sldId id="291" r:id="rId8"/>
    <p:sldId id="308" r:id="rId9"/>
    <p:sldId id="279" r:id="rId10"/>
    <p:sldId id="309" r:id="rId11"/>
    <p:sldId id="269" r:id="rId12"/>
    <p:sldId id="270" r:id="rId13"/>
    <p:sldId id="312" r:id="rId14"/>
    <p:sldId id="313" r:id="rId15"/>
    <p:sldId id="315" r:id="rId16"/>
    <p:sldId id="316" r:id="rId17"/>
    <p:sldId id="317" r:id="rId18"/>
    <p:sldId id="285" r:id="rId19"/>
    <p:sldId id="302" r:id="rId20"/>
    <p:sldId id="266" r:id="rId21"/>
    <p:sldId id="273" r:id="rId22"/>
    <p:sldId id="305" r:id="rId23"/>
    <p:sldId id="306" r:id="rId24"/>
    <p:sldId id="303" r:id="rId25"/>
    <p:sldId id="304" r:id="rId26"/>
    <p:sldId id="275"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4" d="100"/>
          <a:sy n="74"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62091-A041-4AB9-BBD8-AADEC5D610BA}" type="datetimeFigureOut">
              <a:rPr lang="en-SG" smtClean="0"/>
              <a:pPr/>
              <a:t>9/2/2021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F082C-8FF9-4AE9-ADC4-710138C015C0}" type="slidenum">
              <a:rPr lang="en-SG" smtClean="0"/>
              <a:pPr/>
              <a:t>‹#›</a:t>
            </a:fld>
            <a:endParaRPr lang="en-SG"/>
          </a:p>
        </p:txBody>
      </p:sp>
    </p:spTree>
    <p:extLst>
      <p:ext uri="{BB962C8B-B14F-4D97-AF65-F5344CB8AC3E}">
        <p14:creationId xmlns:p14="http://schemas.microsoft.com/office/powerpoint/2010/main" val="275147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5</a:t>
            </a:fld>
            <a:endParaRPr lang="en-US"/>
          </a:p>
        </p:txBody>
      </p:sp>
    </p:spTree>
    <p:extLst>
      <p:ext uri="{BB962C8B-B14F-4D97-AF65-F5344CB8AC3E}">
        <p14:creationId xmlns:p14="http://schemas.microsoft.com/office/powerpoint/2010/main" val="299198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7</a:t>
            </a:fld>
            <a:endParaRPr lang="en-US"/>
          </a:p>
        </p:txBody>
      </p:sp>
    </p:spTree>
    <p:extLst>
      <p:ext uri="{BB962C8B-B14F-4D97-AF65-F5344CB8AC3E}">
        <p14:creationId xmlns:p14="http://schemas.microsoft.com/office/powerpoint/2010/main" val="375572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23</a:t>
            </a:fld>
            <a:endParaRPr lang="en-US"/>
          </a:p>
        </p:txBody>
      </p:sp>
    </p:spTree>
    <p:extLst>
      <p:ext uri="{BB962C8B-B14F-4D97-AF65-F5344CB8AC3E}">
        <p14:creationId xmlns:p14="http://schemas.microsoft.com/office/powerpoint/2010/main" val="10969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24</a:t>
            </a:fld>
            <a:endParaRPr lang="en-US"/>
          </a:p>
        </p:txBody>
      </p:sp>
    </p:spTree>
    <p:extLst>
      <p:ext uri="{BB962C8B-B14F-4D97-AF65-F5344CB8AC3E}">
        <p14:creationId xmlns:p14="http://schemas.microsoft.com/office/powerpoint/2010/main" val="260540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25</a:t>
            </a:fld>
            <a:endParaRPr lang="en-US"/>
          </a:p>
        </p:txBody>
      </p:sp>
    </p:spTree>
    <p:extLst>
      <p:ext uri="{BB962C8B-B14F-4D97-AF65-F5344CB8AC3E}">
        <p14:creationId xmlns:p14="http://schemas.microsoft.com/office/powerpoint/2010/main" val="238200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1D2AE-D848-4091-8455-1A9FD874A207}" type="slidenum">
              <a:rPr lang="en-US" smtClean="0"/>
              <a:pPr/>
              <a:t>27</a:t>
            </a:fld>
            <a:endParaRPr lang="en-US"/>
          </a:p>
        </p:txBody>
      </p:sp>
    </p:spTree>
    <p:extLst>
      <p:ext uri="{BB962C8B-B14F-4D97-AF65-F5344CB8AC3E}">
        <p14:creationId xmlns:p14="http://schemas.microsoft.com/office/powerpoint/2010/main" val="8577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3B9761-503C-4655-ACB0-31C7A5A72753}" type="datetime3">
              <a:rPr lang="en-SG" smtClean="0"/>
              <a:pPr/>
              <a:t>9 February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72398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CC000A-E243-4D93-BC00-585B499177A8}" type="datetime3">
              <a:rPr lang="en-SG" smtClean="0"/>
              <a:pPr/>
              <a:t>9 February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176990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3A6B6C9-169C-4E32-B417-757D862FA2F9}" type="datetime3">
              <a:rPr lang="en-SG" smtClean="0"/>
              <a:pPr/>
              <a:t>9 February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11359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6BED59-20D8-485E-B186-D018BA329E3C}" type="datetime3">
              <a:rPr lang="en-SG" smtClean="0"/>
              <a:pPr/>
              <a:t>9 February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66388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C48E203-30E7-4778-9C13-EF46EE1B8E73}" type="datetime3">
              <a:rPr lang="en-SG" smtClean="0"/>
              <a:pPr/>
              <a:t>9 February 2021</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13611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9E645AA-ECC2-4BA4-A193-8775E035E91A}" type="datetime3">
              <a:rPr lang="en-SG" smtClean="0"/>
              <a:pPr/>
              <a:t>9 February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157049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0A09D62-5300-401D-8350-F90EDA50E12C}" type="datetime3">
              <a:rPr lang="en-SG" smtClean="0"/>
              <a:pPr/>
              <a:t>9 February 2021</a:t>
            </a:fld>
            <a:endParaRPr lang="en-SG"/>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308526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SG"/>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A98C866-E769-4748-9732-C740E38CD68A}" type="datetime3">
              <a:rPr lang="en-SG" smtClean="0"/>
              <a:pPr/>
              <a:t>9 February 2021</a:t>
            </a:fld>
            <a:endParaRPr lang="en-SG"/>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74033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4E33840-93EC-4DB4-98D1-6D086373581B}" type="datetime3">
              <a:rPr lang="en-SG" smtClean="0"/>
              <a:pPr/>
              <a:t>9 February 2021</a:t>
            </a:fld>
            <a:endParaRPr lang="en-SG"/>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34606496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69B2C26-3543-4DE7-8D27-DAB3AEAD57CA}" type="datetime3">
              <a:rPr lang="en-SG" smtClean="0"/>
              <a:pPr/>
              <a:t>9 February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259787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8E6B4D4-E9D9-4176-8F85-A168BDB79F9F}" type="datetime3">
              <a:rPr lang="en-SG" smtClean="0"/>
              <a:pPr/>
              <a:t>9 February 2021</a:t>
            </a:fld>
            <a:endParaRPr lang="en-SG"/>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DF40AB4-9AA6-41CF-8B17-8F8EAEED7BDE}" type="slidenum">
              <a:rPr lang="en-SG" smtClean="0"/>
              <a:pPr/>
              <a:t>‹#›</a:t>
            </a:fld>
            <a:endParaRPr lang="en-SG"/>
          </a:p>
        </p:txBody>
      </p:sp>
    </p:spTree>
    <p:extLst>
      <p:ext uri="{BB962C8B-B14F-4D97-AF65-F5344CB8AC3E}">
        <p14:creationId xmlns:p14="http://schemas.microsoft.com/office/powerpoint/2010/main" val="18953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26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279620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6D3E2-23D3-4258-88BA-8FC1D5DD27DE}"/>
              </a:ext>
            </a:extLst>
          </p:cNvPr>
          <p:cNvSpPr>
            <a:spLocks noGrp="1"/>
          </p:cNvSpPr>
          <p:nvPr>
            <p:ph type="ctrTitle"/>
          </p:nvPr>
        </p:nvSpPr>
        <p:spPr>
          <a:xfrm>
            <a:off x="-3857" y="0"/>
            <a:ext cx="12195857" cy="2235201"/>
          </a:xfrm>
          <a:solidFill>
            <a:srgbClr val="FFC000"/>
          </a:solidFill>
        </p:spPr>
        <p:txBody>
          <a:bodyPr>
            <a:normAutofit/>
          </a:bodyPr>
          <a:lstStyle/>
          <a:p>
            <a:r>
              <a:rPr lang="en-US" sz="8800" dirty="0" err="1">
                <a:solidFill>
                  <a:srgbClr val="002060"/>
                </a:solidFill>
              </a:rPr>
              <a:t>আজকের</a:t>
            </a:r>
            <a:r>
              <a:rPr lang="en-US" sz="8800" dirty="0">
                <a:solidFill>
                  <a:srgbClr val="002060"/>
                </a:solidFill>
              </a:rPr>
              <a:t> </a:t>
            </a:r>
            <a:r>
              <a:rPr lang="en-US" sz="8800" dirty="0" err="1">
                <a:solidFill>
                  <a:srgbClr val="002060"/>
                </a:solidFill>
              </a:rPr>
              <a:t>ক্লাসে</a:t>
            </a:r>
            <a:r>
              <a:rPr lang="en-US" sz="8800" dirty="0">
                <a:solidFill>
                  <a:srgbClr val="002060"/>
                </a:solidFill>
              </a:rPr>
              <a:t> </a:t>
            </a:r>
            <a:r>
              <a:rPr lang="en-US" sz="8800" dirty="0" err="1">
                <a:solidFill>
                  <a:srgbClr val="002060"/>
                </a:solidFill>
              </a:rPr>
              <a:t>সকলকে</a:t>
            </a:r>
            <a:endParaRPr lang="en-US" sz="8800" dirty="0">
              <a:solidFill>
                <a:srgbClr val="002060"/>
              </a:solidFill>
            </a:endParaRPr>
          </a:p>
        </p:txBody>
      </p:sp>
      <p:sp>
        <p:nvSpPr>
          <p:cNvPr id="3" name="Subtitle 2">
            <a:extLst>
              <a:ext uri="{FF2B5EF4-FFF2-40B4-BE49-F238E27FC236}">
                <a16:creationId xmlns:a16="http://schemas.microsoft.com/office/drawing/2014/main" xmlns="" id="{90D617A5-1903-47FF-ABED-0D88BC6AF225}"/>
              </a:ext>
            </a:extLst>
          </p:cNvPr>
          <p:cNvSpPr>
            <a:spLocks noGrp="1"/>
          </p:cNvSpPr>
          <p:nvPr>
            <p:ph type="subTitle" idx="1"/>
          </p:nvPr>
        </p:nvSpPr>
        <p:spPr>
          <a:xfrm>
            <a:off x="1" y="2235200"/>
            <a:ext cx="12192000" cy="4622799"/>
          </a:xfrm>
          <a:solidFill>
            <a:srgbClr val="00B050"/>
          </a:solidFill>
        </p:spPr>
        <p:txBody>
          <a:bodyPr>
            <a:noAutofit/>
          </a:bodyPr>
          <a:lstStyle/>
          <a:p>
            <a:r>
              <a:rPr lang="en-US" sz="28700" dirty="0" err="1">
                <a:solidFill>
                  <a:schemeClr val="accent5">
                    <a:lumMod val="75000"/>
                  </a:schemeClr>
                </a:solidFill>
              </a:rPr>
              <a:t>স্বাগতম</a:t>
            </a:r>
            <a:endParaRPr lang="en-US" sz="28700" dirty="0">
              <a:solidFill>
                <a:schemeClr val="accent5">
                  <a:lumMod val="75000"/>
                </a:schemeClr>
              </a:solidFill>
            </a:endParaRPr>
          </a:p>
        </p:txBody>
      </p:sp>
      <p:pic>
        <p:nvPicPr>
          <p:cNvPr id="6" name="Picture 5">
            <a:extLst>
              <a:ext uri="{FF2B5EF4-FFF2-40B4-BE49-F238E27FC236}">
                <a16:creationId xmlns:a16="http://schemas.microsoft.com/office/drawing/2014/main" xmlns="" id="{2D653F14-A57E-40A5-8937-0346DA936D35}"/>
              </a:ext>
            </a:extLst>
          </p:cNvPr>
          <p:cNvPicPr>
            <a:picLocks noChangeAspect="1"/>
          </p:cNvPicPr>
          <p:nvPr/>
        </p:nvPicPr>
        <p:blipFill>
          <a:blip r:embed="rId2"/>
          <a:stretch>
            <a:fillRect/>
          </a:stretch>
        </p:blipFill>
        <p:spPr>
          <a:xfrm>
            <a:off x="-3857" y="1"/>
            <a:ext cx="12195856" cy="6858000"/>
          </a:xfrm>
          <a:prstGeom prst="rect">
            <a:avLst/>
          </a:prstGeom>
        </p:spPr>
      </p:pic>
      <p:sp>
        <p:nvSpPr>
          <p:cNvPr id="4" name="Rectangle 3"/>
          <p:cNvSpPr/>
          <p:nvPr/>
        </p:nvSpPr>
        <p:spPr>
          <a:xfrm>
            <a:off x="0" y="3244334"/>
            <a:ext cx="12192000" cy="3631763"/>
          </a:xfrm>
          <a:prstGeom prst="rect">
            <a:avLst/>
          </a:prstGeom>
        </p:spPr>
        <p:txBody>
          <a:bodyPr wrap="square">
            <a:spAutoFit/>
          </a:bodyPr>
          <a:lstStyle/>
          <a:p>
            <a:pPr algn="ctr"/>
            <a:r>
              <a:rPr lang="bn-IN" sz="11500" b="1" dirty="0">
                <a:ln w="13462">
                  <a:solidFill>
                    <a:schemeClr val="bg1"/>
                  </a:solidFill>
                  <a:prstDash val="solid"/>
                </a:ln>
                <a:solidFill>
                  <a:srgbClr val="002060"/>
                </a:solidFill>
                <a:effectLst>
                  <a:outerShdw dist="38100" dir="2700000" algn="bl" rotWithShape="0">
                    <a:schemeClr val="accent5"/>
                  </a:outerShdw>
                </a:effectLst>
                <a:latin typeface="NikoshBAN" panose="02000000000000000000" pitchFamily="2" charset="0"/>
                <a:cs typeface="NikoshBAN" panose="02000000000000000000" pitchFamily="2" charset="0"/>
              </a:rPr>
              <a:t>আজকের ক্লাসে  সবাইকে শুভেচ্ছা</a:t>
            </a:r>
            <a:endParaRPr lang="en-US" sz="11500" b="1" dirty="0">
              <a:ln w="13462">
                <a:solidFill>
                  <a:schemeClr val="bg1"/>
                </a:solidFill>
                <a:prstDash val="solid"/>
              </a:ln>
              <a:solidFill>
                <a:srgbClr val="00206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728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7746" y="180304"/>
            <a:ext cx="11990231" cy="6604395"/>
          </a:xfrm>
          <a:prstGeom prst="roundRect">
            <a:avLst>
              <a:gd name="adj" fmla="val 3298"/>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chemeClr val="tx1"/>
              </a:solidFill>
            </a:endParaRPr>
          </a:p>
          <a:p>
            <a:pPr algn="ctr"/>
            <a:r>
              <a:rPr lang="as-IN" sz="3600" b="1" dirty="0" smtClean="0">
                <a:solidFill>
                  <a:schemeClr val="tx1"/>
                </a:solidFill>
              </a:rPr>
              <a:t>কোন </a:t>
            </a:r>
            <a:r>
              <a:rPr lang="as-IN" sz="3600" b="1" dirty="0">
                <a:solidFill>
                  <a:schemeClr val="tx1"/>
                </a:solidFill>
              </a:rPr>
              <a:t>কালে একা হয়নি ক জয়ী পুরুষের তরবারী</a:t>
            </a:r>
          </a:p>
          <a:p>
            <a:pPr algn="ctr"/>
            <a:r>
              <a:rPr lang="as-IN" sz="3600" b="1" dirty="0">
                <a:solidFill>
                  <a:schemeClr val="tx1"/>
                </a:solidFill>
              </a:rPr>
              <a:t>প্রেরণা দিয়েছে, শক্তি দিয়েছে বিজয় লক্ষী নারী।</a:t>
            </a:r>
            <a:endParaRPr lang="en-US" sz="3600" b="1" dirty="0">
              <a:solidFill>
                <a:schemeClr val="tx1"/>
              </a:solidFill>
            </a:endParaRPr>
          </a:p>
          <a:p>
            <a:pPr algn="ctr"/>
            <a:r>
              <a:rPr lang="as-IN" sz="3600" b="1" dirty="0">
                <a:solidFill>
                  <a:schemeClr val="tx1"/>
                </a:solidFill>
              </a:rPr>
              <a:t>সে-যুগ হয়েছে বাসি,</a:t>
            </a:r>
          </a:p>
          <a:p>
            <a:pPr algn="ctr"/>
            <a:r>
              <a:rPr lang="as-IN" sz="3600" b="1" dirty="0">
                <a:solidFill>
                  <a:schemeClr val="tx1"/>
                </a:solidFill>
              </a:rPr>
              <a:t>যে যুগে পুরুষ দাস ছিল না ক, নারীরা আছিল দাসী!</a:t>
            </a:r>
          </a:p>
          <a:p>
            <a:pPr algn="ctr"/>
            <a:r>
              <a:rPr lang="as-IN" sz="3600" b="1" dirty="0">
                <a:solidFill>
                  <a:schemeClr val="tx1"/>
                </a:solidFill>
              </a:rPr>
              <a:t>বেদনার যুগ,মানুষের যুগ, সাম্যর যুগ আজি,</a:t>
            </a:r>
          </a:p>
          <a:p>
            <a:pPr algn="ctr"/>
            <a:r>
              <a:rPr lang="as-IN" sz="3600" b="1" dirty="0">
                <a:solidFill>
                  <a:schemeClr val="tx1"/>
                </a:solidFill>
              </a:rPr>
              <a:t>কেহ রহিবেনা বন্দী কাহারও, উঠিছে ডঙ্কা বাজি!</a:t>
            </a:r>
            <a:endParaRPr lang="en-US" sz="3600" b="1" dirty="0">
              <a:solidFill>
                <a:schemeClr val="tx1"/>
              </a:solidFill>
            </a:endParaRPr>
          </a:p>
          <a:p>
            <a:pPr algn="ctr"/>
            <a:r>
              <a:rPr lang="as-IN" sz="3600" b="1" dirty="0">
                <a:solidFill>
                  <a:schemeClr val="tx1"/>
                </a:solidFill>
              </a:rPr>
              <a:t>নর যদি রাখে নারীরে বন্দী, তবে এর পর যুগে</a:t>
            </a:r>
          </a:p>
          <a:p>
            <a:pPr algn="ctr"/>
            <a:r>
              <a:rPr lang="as-IN" sz="3600" b="1" dirty="0">
                <a:solidFill>
                  <a:schemeClr val="tx1"/>
                </a:solidFill>
              </a:rPr>
              <a:t>আপনারি রচা অই কারাগারে পুরুষ মরিবে ভুগে।</a:t>
            </a:r>
          </a:p>
          <a:p>
            <a:pPr algn="ctr"/>
            <a:r>
              <a:rPr lang="as-IN" sz="3600" b="1" dirty="0">
                <a:solidFill>
                  <a:schemeClr val="tx1"/>
                </a:solidFill>
              </a:rPr>
              <a:t>যুগের ধর্ম এই-</a:t>
            </a:r>
          </a:p>
          <a:p>
            <a:pPr algn="ctr"/>
            <a:r>
              <a:rPr lang="as-IN" sz="3600" b="1" dirty="0">
                <a:solidFill>
                  <a:schemeClr val="tx1"/>
                </a:solidFill>
              </a:rPr>
              <a:t>পীড়ন করিলে সে পীড়ন এসে পীড়া দেবে তোমাকেই!</a:t>
            </a:r>
            <a:endParaRPr lang="en-US" sz="3600" b="1" dirty="0">
              <a:solidFill>
                <a:schemeClr val="tx1"/>
              </a:solidFill>
            </a:endParaRPr>
          </a:p>
        </p:txBody>
      </p:sp>
    </p:spTree>
    <p:extLst>
      <p:ext uri="{BB962C8B-B14F-4D97-AF65-F5344CB8AC3E}">
        <p14:creationId xmlns:p14="http://schemas.microsoft.com/office/powerpoint/2010/main" val="24964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31" y="170767"/>
            <a:ext cx="11990231" cy="10715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3600" b="1" i="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a:t>
            </a:r>
            <a:r>
              <a:rPr lang="en-US" sz="3600" b="1" i="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জেনে</a:t>
            </a:r>
            <a:r>
              <a:rPr lang="en-US" sz="3600" b="1" i="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3600" b="1" i="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a:t>
            </a:r>
            <a:r>
              <a:rPr lang="as-IN" sz="3600" b="1" i="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ই-</a:t>
            </a:r>
            <a:endParaRPr lang="en-US" sz="3600" i="1" dirty="0">
              <a:solidFill>
                <a:schemeClr val="tx1"/>
              </a:solidFill>
              <a:latin typeface="NikoshBAN" pitchFamily="2" charset="0"/>
              <a:cs typeface="NikoshBAN" pitchFamily="2" charset="0"/>
            </a:endParaRPr>
          </a:p>
        </p:txBody>
      </p:sp>
      <p:sp>
        <p:nvSpPr>
          <p:cNvPr id="5" name="Rectangle 4"/>
          <p:cNvSpPr/>
          <p:nvPr/>
        </p:nvSpPr>
        <p:spPr>
          <a:xfrm>
            <a:off x="244700" y="1568556"/>
            <a:ext cx="3206840" cy="11342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800" b="1" dirty="0" smtClean="0">
                <a:solidFill>
                  <a:schemeClr val="tx1"/>
                </a:solidFill>
                <a:latin typeface="NikoshBAN" pitchFamily="2" charset="0"/>
                <a:cs typeface="NikoshBAN" pitchFamily="2" charset="0"/>
              </a:rPr>
              <a:t>সাম্য</a:t>
            </a:r>
            <a:endParaRPr lang="en-SG" sz="4800" b="1" dirty="0">
              <a:solidFill>
                <a:schemeClr val="tx1"/>
              </a:solidFill>
              <a:latin typeface="NikoshBAN" pitchFamily="2" charset="0"/>
              <a:cs typeface="NikoshBAN" pitchFamily="2" charset="0"/>
            </a:endParaRPr>
          </a:p>
        </p:txBody>
      </p:sp>
      <p:sp>
        <p:nvSpPr>
          <p:cNvPr id="6" name="Rectangle 5"/>
          <p:cNvSpPr/>
          <p:nvPr/>
        </p:nvSpPr>
        <p:spPr>
          <a:xfrm>
            <a:off x="244700" y="3155324"/>
            <a:ext cx="3206840" cy="119502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400" b="1" dirty="0" smtClean="0">
                <a:solidFill>
                  <a:schemeClr val="tx1"/>
                </a:solidFill>
                <a:latin typeface="NikoshBAN" pitchFamily="2" charset="0"/>
                <a:cs typeface="NikoshBAN" pitchFamily="2" charset="0"/>
              </a:rPr>
              <a:t>মহীয়ান</a:t>
            </a:r>
            <a:endParaRPr lang="en-SG" sz="4400" b="1" dirty="0">
              <a:solidFill>
                <a:schemeClr val="tx1"/>
              </a:solidFill>
              <a:latin typeface="NikoshBAN" pitchFamily="2" charset="0"/>
              <a:cs typeface="NikoshBAN" pitchFamily="2" charset="0"/>
            </a:endParaRPr>
          </a:p>
        </p:txBody>
      </p:sp>
      <p:sp>
        <p:nvSpPr>
          <p:cNvPr id="7" name="Rectangle 6"/>
          <p:cNvSpPr/>
          <p:nvPr/>
        </p:nvSpPr>
        <p:spPr>
          <a:xfrm>
            <a:off x="244700" y="4622399"/>
            <a:ext cx="320684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800" b="1" dirty="0" smtClean="0">
                <a:solidFill>
                  <a:schemeClr val="tx1"/>
                </a:solidFill>
                <a:latin typeface="NikoshBAN" pitchFamily="2" charset="0"/>
                <a:cs typeface="NikoshBAN" pitchFamily="2" charset="0"/>
              </a:rPr>
              <a:t>রণ</a:t>
            </a:r>
            <a:endParaRPr lang="en-SG" sz="4800" b="1" dirty="0">
              <a:solidFill>
                <a:schemeClr val="tx1"/>
              </a:solidFill>
              <a:latin typeface="NikoshBAN" pitchFamily="2" charset="0"/>
              <a:cs typeface="NikoshBAN" pitchFamily="2" charset="0"/>
            </a:endParaRPr>
          </a:p>
        </p:txBody>
      </p:sp>
      <p:sp>
        <p:nvSpPr>
          <p:cNvPr id="8" name="Right Arrow 7"/>
          <p:cNvSpPr/>
          <p:nvPr/>
        </p:nvSpPr>
        <p:spPr>
          <a:xfrm>
            <a:off x="3670871" y="1893357"/>
            <a:ext cx="8975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9" name="Right Arrow 8"/>
          <p:cNvSpPr/>
          <p:nvPr/>
        </p:nvSpPr>
        <p:spPr>
          <a:xfrm>
            <a:off x="3668457" y="3650834"/>
            <a:ext cx="899914"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10" name="Right Arrow 9"/>
          <p:cNvSpPr/>
          <p:nvPr/>
        </p:nvSpPr>
        <p:spPr>
          <a:xfrm>
            <a:off x="3668458" y="4858175"/>
            <a:ext cx="899914"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11" name="Rectangle 10"/>
          <p:cNvSpPr/>
          <p:nvPr/>
        </p:nvSpPr>
        <p:spPr>
          <a:xfrm>
            <a:off x="5087155" y="1585279"/>
            <a:ext cx="6838681" cy="1243826"/>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s-IN" sz="4000" b="1" dirty="0" smtClean="0">
                <a:latin typeface="NikoshBAN" pitchFamily="2" charset="0"/>
                <a:cs typeface="NikoshBAN" pitchFamily="2" charset="0"/>
              </a:rPr>
              <a:t>সমতা,সকলের জন্য সম অধিকার।</a:t>
            </a:r>
            <a:endParaRPr lang="en-SG" sz="4000" b="1" dirty="0">
              <a:latin typeface="NikoshBAN" pitchFamily="2" charset="0"/>
              <a:cs typeface="NikoshBAN" pitchFamily="2" charset="0"/>
            </a:endParaRPr>
          </a:p>
        </p:txBody>
      </p:sp>
      <p:sp>
        <p:nvSpPr>
          <p:cNvPr id="12" name="Rectangle 11"/>
          <p:cNvSpPr/>
          <p:nvPr/>
        </p:nvSpPr>
        <p:spPr>
          <a:xfrm>
            <a:off x="5087155" y="3042869"/>
            <a:ext cx="6838680" cy="1307481"/>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s-IN" sz="3600" b="1" dirty="0" smtClean="0">
                <a:latin typeface="NikoshBAN" pitchFamily="2" charset="0"/>
                <a:cs typeface="NikoshBAN" pitchFamily="2" charset="0"/>
              </a:rPr>
              <a:t>সুমহান,এখানে মহিমান্বিত অর্থে ব্যবহৃত হয়েছে।</a:t>
            </a:r>
            <a:endParaRPr lang="en-SG" sz="3600" b="1" dirty="0">
              <a:latin typeface="NikoshBAN" pitchFamily="2" charset="0"/>
              <a:cs typeface="NikoshBAN" pitchFamily="2" charset="0"/>
            </a:endParaRPr>
          </a:p>
        </p:txBody>
      </p:sp>
      <p:sp>
        <p:nvSpPr>
          <p:cNvPr id="13" name="Rectangle 12"/>
          <p:cNvSpPr/>
          <p:nvPr/>
        </p:nvSpPr>
        <p:spPr>
          <a:xfrm>
            <a:off x="5087155" y="4676569"/>
            <a:ext cx="6838681" cy="806061"/>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as-IN" sz="3600" b="1" dirty="0" smtClean="0">
                <a:latin typeface="NikoshBAN" pitchFamily="2" charset="0"/>
                <a:cs typeface="NikoshBAN" pitchFamily="2" charset="0"/>
              </a:rPr>
              <a:t>যুদ্ধ,লড়াই।</a:t>
            </a:r>
            <a:endParaRPr lang="en-SG" sz="3600" b="1" dirty="0">
              <a:latin typeface="NikoshBAN" pitchFamily="2" charset="0"/>
              <a:cs typeface="NikoshBAN" pitchFamily="2" charset="0"/>
            </a:endParaRPr>
          </a:p>
        </p:txBody>
      </p:sp>
      <p:sp>
        <p:nvSpPr>
          <p:cNvPr id="14" name="Rectangle 13"/>
          <p:cNvSpPr/>
          <p:nvPr/>
        </p:nvSpPr>
        <p:spPr>
          <a:xfrm>
            <a:off x="244700" y="5808848"/>
            <a:ext cx="3206840" cy="7647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smtClean="0">
                <a:solidFill>
                  <a:schemeClr val="tx1"/>
                </a:solidFill>
                <a:latin typeface="NikoshBAN" pitchFamily="2" charset="0"/>
                <a:cs typeface="NikoshBAN" pitchFamily="2" charset="0"/>
              </a:rPr>
              <a:t>ডঙ্কা</a:t>
            </a:r>
            <a:endParaRPr lang="en-SG" sz="4000" b="1" dirty="0">
              <a:solidFill>
                <a:schemeClr val="tx1"/>
              </a:solidFill>
              <a:latin typeface="NikoshBAN" pitchFamily="2" charset="0"/>
              <a:cs typeface="NikoshBAN" pitchFamily="2" charset="0"/>
            </a:endParaRPr>
          </a:p>
        </p:txBody>
      </p:sp>
      <p:sp>
        <p:nvSpPr>
          <p:cNvPr id="15" name="Rectangle 14"/>
          <p:cNvSpPr/>
          <p:nvPr/>
        </p:nvSpPr>
        <p:spPr>
          <a:xfrm>
            <a:off x="5087155" y="5808849"/>
            <a:ext cx="6838681" cy="764709"/>
          </a:xfrm>
          <a:prstGeom prst="rect">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4000" b="1" dirty="0" smtClean="0">
                <a:latin typeface="NikoshBAN" pitchFamily="2" charset="0"/>
                <a:cs typeface="NikoshBAN" pitchFamily="2" charset="0"/>
              </a:rPr>
              <a:t>জয়ঢাক।</a:t>
            </a:r>
            <a:endParaRPr lang="en-SG" sz="4000" b="1" dirty="0">
              <a:latin typeface="NikoshBAN" pitchFamily="2" charset="0"/>
              <a:cs typeface="NikoshBAN" pitchFamily="2" charset="0"/>
            </a:endParaRPr>
          </a:p>
        </p:txBody>
      </p:sp>
      <p:sp>
        <p:nvSpPr>
          <p:cNvPr id="16" name="Right Arrow 15"/>
          <p:cNvSpPr/>
          <p:nvPr/>
        </p:nvSpPr>
        <p:spPr>
          <a:xfrm>
            <a:off x="3668457" y="5810027"/>
            <a:ext cx="899915"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amond(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amond(in)">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txBox="1">
            <a:spLocks/>
          </p:cNvSpPr>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0" name="Right Arrow 9"/>
          <p:cNvSpPr/>
          <p:nvPr/>
        </p:nvSpPr>
        <p:spPr>
          <a:xfrm>
            <a:off x="4136639" y="3285978"/>
            <a:ext cx="1714512"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11" name="Right Arrow 10"/>
          <p:cNvSpPr/>
          <p:nvPr/>
        </p:nvSpPr>
        <p:spPr>
          <a:xfrm>
            <a:off x="4138193" y="4608632"/>
            <a:ext cx="1714512"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13" name="Rectangle 12"/>
          <p:cNvSpPr/>
          <p:nvPr/>
        </p:nvSpPr>
        <p:spPr>
          <a:xfrm>
            <a:off x="6500793" y="4483738"/>
            <a:ext cx="5412161" cy="734419"/>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3600" b="1" dirty="0" smtClean="0">
                <a:latin typeface="NikoshBAN" pitchFamily="2" charset="0"/>
                <a:cs typeface="NikoshBAN" pitchFamily="2" charset="0"/>
              </a:rPr>
              <a:t>রচনা করা হয়েছে এমন।</a:t>
            </a:r>
            <a:endParaRPr lang="en-SG" sz="3600" b="1" dirty="0">
              <a:latin typeface="NikoshBAN" pitchFamily="2" charset="0"/>
              <a:cs typeface="NikoshBAN" pitchFamily="2" charset="0"/>
            </a:endParaRPr>
          </a:p>
        </p:txBody>
      </p:sp>
      <p:sp>
        <p:nvSpPr>
          <p:cNvPr id="14" name="Rectangle 13"/>
          <p:cNvSpPr/>
          <p:nvPr/>
        </p:nvSpPr>
        <p:spPr>
          <a:xfrm>
            <a:off x="6500792" y="5768197"/>
            <a:ext cx="5412161" cy="806061"/>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3600" b="1" dirty="0" smtClean="0">
                <a:latin typeface="NikoshBAN" pitchFamily="2" charset="0"/>
                <a:cs typeface="NikoshBAN" pitchFamily="2" charset="0"/>
              </a:rPr>
              <a:t>অত্যাচার,নির্যাতন</a:t>
            </a:r>
            <a:r>
              <a:rPr lang="en-US" sz="3600" b="1" dirty="0" smtClean="0">
                <a:latin typeface="NikoshBAN" pitchFamily="2" charset="0"/>
                <a:cs typeface="NikoshBAN" pitchFamily="2" charset="0"/>
              </a:rPr>
              <a:t>।</a:t>
            </a:r>
            <a:endParaRPr lang="en-SG" sz="3600" b="1" dirty="0">
              <a:latin typeface="NikoshBAN" pitchFamily="2" charset="0"/>
              <a:cs typeface="NikoshBAN" pitchFamily="2" charset="0"/>
            </a:endParaRPr>
          </a:p>
        </p:txBody>
      </p:sp>
      <p:sp>
        <p:nvSpPr>
          <p:cNvPr id="15" name="Notched Right Arrow 14"/>
          <p:cNvSpPr/>
          <p:nvPr/>
        </p:nvSpPr>
        <p:spPr>
          <a:xfrm>
            <a:off x="167424" y="183078"/>
            <a:ext cx="3413976" cy="1312672"/>
          </a:xfrm>
          <a:prstGeom prst="notchedRightArrow">
            <a:avLst>
              <a:gd name="adj1" fmla="val 50000"/>
              <a:gd name="adj2" fmla="val 32970"/>
            </a:avLst>
          </a:prstGeom>
          <a:pattFill prst="pct5">
            <a:fgClr>
              <a:schemeClr val="bg2">
                <a:lumMod val="20000"/>
                <a:lumOff val="80000"/>
              </a:schemeClr>
            </a:fgClr>
            <a:bgClr>
              <a:schemeClr val="bg1"/>
            </a:bgClr>
          </a:pattFill>
          <a:ln w="38100">
            <a:solidFill>
              <a:srgbClr val="002060"/>
            </a:solid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পীড়ন</a:t>
            </a:r>
            <a:r>
              <a:rPr lang="en-US" sz="3200" b="1" dirty="0">
                <a:solidFill>
                  <a:schemeClr val="tx1"/>
                </a:solidFill>
                <a:latin typeface="NikoshBAN" panose="02000000000000000000" pitchFamily="2" charset="0"/>
                <a:cs typeface="NikoshBAN" panose="02000000000000000000" pitchFamily="2" charset="0"/>
              </a:rPr>
              <a:t>-</a:t>
            </a:r>
          </a:p>
        </p:txBody>
      </p:sp>
      <p:sp>
        <p:nvSpPr>
          <p:cNvPr id="16" name="Notched Right Arrow 15"/>
          <p:cNvSpPr/>
          <p:nvPr/>
        </p:nvSpPr>
        <p:spPr>
          <a:xfrm>
            <a:off x="167424" y="1658287"/>
            <a:ext cx="3413976" cy="1146894"/>
          </a:xfrm>
          <a:prstGeom prst="notchedRightArrow">
            <a:avLst>
              <a:gd name="adj1" fmla="val 50000"/>
              <a:gd name="adj2" fmla="val 32970"/>
            </a:avLst>
          </a:prstGeom>
          <a:pattFill prst="pct5">
            <a:fgClr>
              <a:schemeClr val="bg1"/>
            </a:fgClr>
            <a:bgClr>
              <a:schemeClr val="bg1"/>
            </a:bgClr>
          </a:pattFill>
          <a:ln w="38100">
            <a:solidFill>
              <a:srgbClr val="7030A0"/>
            </a:solid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পীড়া</a:t>
            </a:r>
            <a:r>
              <a:rPr lang="en-US" sz="3200" b="1" dirty="0">
                <a:solidFill>
                  <a:schemeClr val="tx1"/>
                </a:solidFill>
                <a:latin typeface="NikoshBAN" panose="02000000000000000000" pitchFamily="2" charset="0"/>
                <a:cs typeface="NikoshBAN" panose="02000000000000000000" pitchFamily="2" charset="0"/>
              </a:rPr>
              <a:t>-</a:t>
            </a:r>
          </a:p>
        </p:txBody>
      </p:sp>
      <p:sp>
        <p:nvSpPr>
          <p:cNvPr id="17" name="Notched Right Arrow 16"/>
          <p:cNvSpPr/>
          <p:nvPr/>
        </p:nvSpPr>
        <p:spPr>
          <a:xfrm>
            <a:off x="167424" y="2921374"/>
            <a:ext cx="3413976" cy="1155534"/>
          </a:xfrm>
          <a:prstGeom prst="notchedRightArrow">
            <a:avLst>
              <a:gd name="adj1" fmla="val 50000"/>
              <a:gd name="adj2" fmla="val 32970"/>
            </a:avLst>
          </a:prstGeom>
          <a:pattFill prst="pct40">
            <a:fgClr>
              <a:schemeClr val="bg2">
                <a:lumMod val="20000"/>
                <a:lumOff val="80000"/>
              </a:schemeClr>
            </a:fgClr>
            <a:bgClr>
              <a:schemeClr val="bg1"/>
            </a:bgClr>
          </a:pattFill>
          <a:ln w="38100">
            <a:solidFill>
              <a:srgbClr val="002060"/>
            </a:solid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অশ্রুবারি</a:t>
            </a:r>
            <a:r>
              <a:rPr lang="en-US" sz="3600" b="1" dirty="0">
                <a:solidFill>
                  <a:schemeClr val="tx1"/>
                </a:solidFill>
                <a:latin typeface="NikoshBAN" panose="02000000000000000000" pitchFamily="2" charset="0"/>
                <a:cs typeface="NikoshBAN" panose="02000000000000000000" pitchFamily="2" charset="0"/>
              </a:rPr>
              <a:t>-</a:t>
            </a:r>
          </a:p>
        </p:txBody>
      </p:sp>
      <p:sp>
        <p:nvSpPr>
          <p:cNvPr id="18" name="Rounded Rectangle 17"/>
          <p:cNvSpPr/>
          <p:nvPr/>
        </p:nvSpPr>
        <p:spPr>
          <a:xfrm>
            <a:off x="6500794" y="1938837"/>
            <a:ext cx="5412161" cy="533606"/>
          </a:xfrm>
          <a:prstGeom prst="roundRect">
            <a:avLst>
              <a:gd name="adj" fmla="val 0"/>
            </a:avLst>
          </a:prstGeom>
          <a:solidFill>
            <a:srgbClr val="7030A0"/>
          </a:solidFill>
          <a:ln w="38100">
            <a:solidFill>
              <a:srgbClr val="002060"/>
            </a:solid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কষ্ট</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বেদনা</a:t>
            </a:r>
            <a:r>
              <a:rPr lang="en-US" sz="3200" b="1" dirty="0">
                <a:solidFill>
                  <a:schemeClr val="tx1"/>
                </a:solidFill>
                <a:latin typeface="NikoshBAN" panose="02000000000000000000" pitchFamily="2" charset="0"/>
                <a:cs typeface="NikoshBAN" panose="02000000000000000000" pitchFamily="2" charset="0"/>
              </a:rPr>
              <a:t> ।</a:t>
            </a:r>
          </a:p>
        </p:txBody>
      </p:sp>
      <p:sp>
        <p:nvSpPr>
          <p:cNvPr id="19" name="Rounded Rectangle 18"/>
          <p:cNvSpPr/>
          <p:nvPr/>
        </p:nvSpPr>
        <p:spPr>
          <a:xfrm>
            <a:off x="6500794" y="597098"/>
            <a:ext cx="5412161" cy="590886"/>
          </a:xfrm>
          <a:prstGeom prst="roundRect">
            <a:avLst>
              <a:gd name="adj" fmla="val 0"/>
            </a:avLst>
          </a:prstGeom>
          <a:solidFill>
            <a:srgbClr val="FFFF00"/>
          </a:solidFill>
          <a:ln w="38100">
            <a:solidFill>
              <a:srgbClr val="7030A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অত্যাচার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নির্যাতন</a:t>
            </a:r>
            <a:r>
              <a:rPr lang="en-US" sz="3200" b="1" dirty="0">
                <a:solidFill>
                  <a:schemeClr val="tx1"/>
                </a:solidFill>
                <a:latin typeface="NikoshBAN" panose="02000000000000000000" pitchFamily="2" charset="0"/>
                <a:cs typeface="NikoshBAN" panose="02000000000000000000" pitchFamily="2" charset="0"/>
              </a:rPr>
              <a:t>।</a:t>
            </a:r>
          </a:p>
        </p:txBody>
      </p:sp>
      <p:sp>
        <p:nvSpPr>
          <p:cNvPr id="20" name="Rounded Rectangle 19"/>
          <p:cNvSpPr/>
          <p:nvPr/>
        </p:nvSpPr>
        <p:spPr>
          <a:xfrm>
            <a:off x="6500794" y="3257910"/>
            <a:ext cx="5412161" cy="557836"/>
          </a:xfrm>
          <a:prstGeom prst="roundRect">
            <a:avLst>
              <a:gd name="adj" fmla="val 0"/>
            </a:avLst>
          </a:prstGeom>
          <a:solidFill>
            <a:schemeClr val="accent6"/>
          </a:solidFill>
          <a:ln w="38100">
            <a:solidFill>
              <a:schemeClr val="tx1"/>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NikoshBAN" panose="02000000000000000000" pitchFamily="2" charset="0"/>
                <a:cs typeface="NikoshBAN" panose="02000000000000000000" pitchFamily="2" charset="0"/>
              </a:rPr>
              <a:t>চোখের</a:t>
            </a:r>
            <a:r>
              <a:rPr lang="en-US" sz="3200" b="1" dirty="0">
                <a:solidFill>
                  <a:schemeClr val="tx1"/>
                </a:solidFill>
                <a:latin typeface="NikoshBAN" panose="02000000000000000000" pitchFamily="2" charset="0"/>
                <a:cs typeface="NikoshBAN" panose="02000000000000000000" pitchFamily="2" charset="0"/>
              </a:rPr>
              <a:t> </a:t>
            </a:r>
            <a:r>
              <a:rPr lang="en-US" sz="3200" b="1" dirty="0" err="1">
                <a:solidFill>
                  <a:schemeClr val="tx1"/>
                </a:solidFill>
                <a:latin typeface="NikoshBAN" panose="02000000000000000000" pitchFamily="2" charset="0"/>
                <a:cs typeface="NikoshBAN" panose="02000000000000000000" pitchFamily="2" charset="0"/>
              </a:rPr>
              <a:t>জল</a:t>
            </a:r>
            <a:r>
              <a:rPr lang="en-US" sz="3200" b="1" dirty="0">
                <a:solidFill>
                  <a:schemeClr val="tx1"/>
                </a:solidFill>
                <a:latin typeface="NikoshBAN" panose="02000000000000000000" pitchFamily="2" charset="0"/>
                <a:cs typeface="NikoshBAN" panose="02000000000000000000" pitchFamily="2" charset="0"/>
              </a:rPr>
              <a:t> ।</a:t>
            </a:r>
          </a:p>
        </p:txBody>
      </p:sp>
      <p:sp>
        <p:nvSpPr>
          <p:cNvPr id="21" name="Right Arrow 20"/>
          <p:cNvSpPr/>
          <p:nvPr/>
        </p:nvSpPr>
        <p:spPr>
          <a:xfrm>
            <a:off x="4138193" y="5964356"/>
            <a:ext cx="1714512"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22" name="Right Arrow 21"/>
          <p:cNvSpPr/>
          <p:nvPr/>
        </p:nvSpPr>
        <p:spPr>
          <a:xfrm>
            <a:off x="4136639" y="1963324"/>
            <a:ext cx="1714512"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23" name="Right Arrow 22"/>
          <p:cNvSpPr/>
          <p:nvPr/>
        </p:nvSpPr>
        <p:spPr>
          <a:xfrm>
            <a:off x="4136639" y="597098"/>
            <a:ext cx="1714512"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latin typeface="NikoshBAN" pitchFamily="2" charset="0"/>
              <a:cs typeface="NikoshBAN" pitchFamily="2" charset="0"/>
            </a:endParaRPr>
          </a:p>
        </p:txBody>
      </p:sp>
      <p:sp>
        <p:nvSpPr>
          <p:cNvPr id="25" name="Notched Right Arrow 24"/>
          <p:cNvSpPr/>
          <p:nvPr/>
        </p:nvSpPr>
        <p:spPr>
          <a:xfrm>
            <a:off x="167425" y="5427126"/>
            <a:ext cx="3413976" cy="1278273"/>
          </a:xfrm>
          <a:prstGeom prst="notchedRightArrow">
            <a:avLst>
              <a:gd name="adj1" fmla="val 50000"/>
              <a:gd name="adj2" fmla="val 32970"/>
            </a:avLst>
          </a:prstGeom>
          <a:pattFill prst="pct5">
            <a:fgClr>
              <a:schemeClr val="bg1"/>
            </a:fgClr>
            <a:bgClr>
              <a:schemeClr val="bg1"/>
            </a:bgClr>
          </a:pattFill>
          <a:ln w="38100">
            <a:solidFill>
              <a:srgbClr val="7030A0"/>
            </a:solid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smtClean="0">
              <a:solidFill>
                <a:schemeClr val="tx1"/>
              </a:solidFill>
              <a:latin typeface="NikoshBAN" pitchFamily="2" charset="0"/>
              <a:cs typeface="NikoshBAN" pitchFamily="2" charset="0"/>
            </a:endParaRPr>
          </a:p>
          <a:p>
            <a:pPr algn="ctr"/>
            <a:r>
              <a:rPr lang="as-IN" sz="3200" b="1" dirty="0" smtClean="0">
                <a:solidFill>
                  <a:schemeClr val="tx1"/>
                </a:solidFill>
                <a:latin typeface="NikoshBAN" pitchFamily="2" charset="0"/>
                <a:cs typeface="NikoshBAN" pitchFamily="2" charset="0"/>
              </a:rPr>
              <a:t>পীড়ন</a:t>
            </a:r>
            <a:endParaRPr lang="en-SG" sz="3200" b="1" dirty="0">
              <a:solidFill>
                <a:schemeClr val="tx1"/>
              </a:solidFill>
              <a:latin typeface="NikoshBAN" pitchFamily="2" charset="0"/>
              <a:cs typeface="NikoshBAN"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26" name="Notched Right Arrow 25"/>
          <p:cNvSpPr/>
          <p:nvPr/>
        </p:nvSpPr>
        <p:spPr>
          <a:xfrm>
            <a:off x="167425" y="4193102"/>
            <a:ext cx="3413976" cy="1278273"/>
          </a:xfrm>
          <a:prstGeom prst="notchedRightArrow">
            <a:avLst>
              <a:gd name="adj1" fmla="val 50000"/>
              <a:gd name="adj2" fmla="val 32970"/>
            </a:avLst>
          </a:prstGeom>
          <a:pattFill prst="pct5">
            <a:fgClr>
              <a:schemeClr val="bg1"/>
            </a:fgClr>
            <a:bgClr>
              <a:schemeClr val="bg1"/>
            </a:bgClr>
          </a:pattFill>
          <a:ln w="38100">
            <a:solidFill>
              <a:srgbClr val="7030A0"/>
            </a:solid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smtClean="0">
              <a:solidFill>
                <a:schemeClr val="tx1"/>
              </a:solidFill>
              <a:latin typeface="NikoshBAN" pitchFamily="2" charset="0"/>
              <a:cs typeface="NikoshBAN" pitchFamily="2" charset="0"/>
            </a:endParaRPr>
          </a:p>
          <a:p>
            <a:pPr algn="ctr"/>
            <a:r>
              <a:rPr lang="as-IN" sz="3600" b="1" dirty="0" smtClean="0">
                <a:solidFill>
                  <a:schemeClr val="tx1"/>
                </a:solidFill>
                <a:latin typeface="NikoshBAN" pitchFamily="2" charset="0"/>
                <a:cs typeface="NikoshBAN" pitchFamily="2" charset="0"/>
              </a:rPr>
              <a:t>রচা</a:t>
            </a:r>
            <a:r>
              <a:rPr lang="en-US" sz="3600" b="1" dirty="0" smtClean="0">
                <a:solidFill>
                  <a:schemeClr val="tx1"/>
                </a:solidFill>
                <a:latin typeface="NikoshBAN" pitchFamily="2" charset="0"/>
                <a:cs typeface="NikoshBAN" pitchFamily="2" charset="0"/>
              </a:rPr>
              <a:t>-</a:t>
            </a:r>
            <a:endParaRPr lang="en-SG" sz="3600" b="1" dirty="0">
              <a:solidFill>
                <a:schemeClr val="tx1"/>
              </a:solidFill>
              <a:latin typeface="NikoshBAN" pitchFamily="2" charset="0"/>
              <a:cs typeface="NikoshBAN"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1+#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0-#ppt_w/2"/>
                                          </p:val>
                                        </p:tav>
                                        <p:tav tm="100000">
                                          <p:val>
                                            <p:strVal val="#ppt_x"/>
                                          </p:val>
                                        </p:tav>
                                      </p:tavLst>
                                    </p:anim>
                                    <p:anim calcmode="lin" valueType="num">
                                      <p:cBhvr additive="base">
                                        <p:cTn id="9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97841" y="3786389"/>
            <a:ext cx="11982542" cy="2800767"/>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as-IN" sz="32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as-IN" sz="3200" i="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সাম্যের </a:t>
            </a:r>
            <a:r>
              <a:rPr lang="bn-BD"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গান </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গাই-</a:t>
            </a:r>
            <a:r>
              <a:rPr lang="en-US"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আমার </a:t>
            </a:r>
            <a:r>
              <a:rPr lang="bn-BD"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চক্ষে </a:t>
            </a:r>
            <a:r>
              <a:rPr lang="en-US"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পুরুষ-রমণী </a:t>
            </a:r>
            <a:r>
              <a:rPr lang="bn-BD"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কোনো ভেদাভেদ নাই</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a:t>
            </a:r>
            <a:endParaRPr lang="en-US"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endParaRPr>
          </a:p>
          <a:p>
            <a:r>
              <a:rPr lang="as-IN"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বিশ্বের </a:t>
            </a:r>
            <a:r>
              <a:rPr lang="bn-BD"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যা- কিছু মহান সৃষ্টি চির- কল্যাণকর</a:t>
            </a:r>
          </a:p>
          <a:p>
            <a:r>
              <a:rPr lang="bn-BD" sz="4400" b="1" dirty="0">
                <a:ln w="11430">
                  <a:solidFill>
                    <a:schemeClr val="tx1"/>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অর্ধেক তার করিয়াছে নারী, অর্ধেক তার নর।</a:t>
            </a:r>
            <a:endParaRPr lang="en-SG" sz="4400" b="1" dirty="0">
              <a:solidFill>
                <a:schemeClr val="tx1"/>
              </a:solidFill>
            </a:endParaRPr>
          </a:p>
        </p:txBody>
      </p:sp>
      <p:sp>
        <p:nvSpPr>
          <p:cNvPr id="4" name="Rounded Rectangle 3"/>
          <p:cNvSpPr/>
          <p:nvPr/>
        </p:nvSpPr>
        <p:spPr>
          <a:xfrm>
            <a:off x="218940" y="910193"/>
            <a:ext cx="2842561" cy="1842351"/>
          </a:xfrm>
          <a:prstGeom prst="roundRect">
            <a:avLst/>
          </a:prstGeom>
          <a:blipFill>
            <a:blip r:embed="rId2"/>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4000" b="1" kern="0" dirty="0">
                <a:latin typeface="NikoshBAN" panose="02000000000000000000" pitchFamily="2" charset="0"/>
                <a:cs typeface="NikoshBAN" panose="02000000000000000000" pitchFamily="2" charset="0"/>
              </a:rPr>
              <a:t>পাঠ বিশ্লষণ</a:t>
            </a:r>
            <a:endParaRPr lang="en-US" sz="4000" b="1" kern="0" dirty="0">
              <a:latin typeface="NikoshBAN" panose="02000000000000000000" pitchFamily="2" charset="0"/>
              <a:cs typeface="NikoshBAN" panose="02000000000000000000" pitchFamily="2" charset="0"/>
            </a:endParaRPr>
          </a:p>
        </p:txBody>
      </p:sp>
      <p:pic>
        <p:nvPicPr>
          <p:cNvPr id="5" name="Content Placeholder 3" descr="সসসব্কবববববববববববব.jpg"/>
          <p:cNvPicPr>
            <a:picLocks noChangeAspect="1"/>
          </p:cNvPicPr>
          <p:nvPr/>
        </p:nvPicPr>
        <p:blipFill>
          <a:blip r:embed="rId3" cstate="print"/>
          <a:stretch>
            <a:fillRect/>
          </a:stretch>
        </p:blipFill>
        <p:spPr>
          <a:xfrm>
            <a:off x="6426558" y="67512"/>
            <a:ext cx="2950345" cy="3432261"/>
          </a:xfrm>
          <a:prstGeom prst="rect">
            <a:avLst/>
          </a:prstGeom>
          <a:ln>
            <a:noFill/>
          </a:ln>
          <a:effectLst>
            <a:glow rad="228600">
              <a:schemeClr val="accent2">
                <a:satMod val="175000"/>
                <a:alpha val="40000"/>
              </a:schemeClr>
            </a:glow>
          </a:effectLst>
          <a:scene3d>
            <a:camera prst="orthographicFront">
              <a:rot lat="0" lon="0" rev="0"/>
            </a:camera>
            <a:lightRig rig="contrasting" dir="t">
              <a:rot lat="0" lon="0" rev="7800000"/>
            </a:lightRig>
          </a:scene3d>
          <a:sp3d>
            <a:bevelT w="139700" h="139700"/>
          </a:sp3d>
        </p:spPr>
      </p:pic>
      <p:pic>
        <p:nvPicPr>
          <p:cNvPr id="7" name="Picture 6" descr="045.jpg"/>
          <p:cNvPicPr>
            <a:picLocks noChangeAspect="1"/>
          </p:cNvPicPr>
          <p:nvPr/>
        </p:nvPicPr>
        <p:blipFill>
          <a:blip r:embed="rId4" cstate="print"/>
          <a:stretch>
            <a:fillRect/>
          </a:stretch>
        </p:blipFill>
        <p:spPr>
          <a:xfrm>
            <a:off x="3200495" y="128789"/>
            <a:ext cx="3124115" cy="343226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8850" y="128790"/>
            <a:ext cx="2601533" cy="3370984"/>
          </a:xfrm>
          <a:prstGeom prst="rect">
            <a:avLst/>
          </a:prstGeom>
        </p:spPr>
      </p:pic>
    </p:spTree>
    <p:extLst>
      <p:ext uri="{BB962C8B-B14F-4D97-AF65-F5344CB8AC3E}">
        <p14:creationId xmlns:p14="http://schemas.microsoft.com/office/powerpoint/2010/main" val="204464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032" y="3898717"/>
            <a:ext cx="11925835" cy="2800767"/>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বিশ্বে যা-কিছু এল পাপ-তাপ বেদনা অশ্রুবারি</a:t>
            </a:r>
          </a:p>
          <a:p>
            <a:r>
              <a:rPr lang="bn-BD"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অর্ধেক তার আনিয়াছে নর,অর্ধেক তার নারী</a:t>
            </a:r>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endParaRPr lang="as-IN"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a:p>
            <a:r>
              <a:rPr lang="bn-BD"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জগতের যত বড় বড় জয় বড় বড় অভিযান</a:t>
            </a:r>
          </a:p>
          <a:p>
            <a:r>
              <a:rPr lang="bn-BD"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মাতা ভগ্নী ও বধূদের ত্যাগে হইয়াছে মহীয়ান</a:t>
            </a:r>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3200" i="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endParaRPr lang="en-US" sz="3200" i="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9762" y="134292"/>
            <a:ext cx="2071143" cy="35104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778" y="134292"/>
            <a:ext cx="2326984" cy="3510429"/>
          </a:xfrm>
          <a:prstGeom prst="rect">
            <a:avLst/>
          </a:prstGeom>
        </p:spPr>
      </p:pic>
      <p:sp>
        <p:nvSpPr>
          <p:cNvPr id="5" name="Rounded Rectangle 4"/>
          <p:cNvSpPr/>
          <p:nvPr/>
        </p:nvSpPr>
        <p:spPr>
          <a:xfrm>
            <a:off x="314636" y="686110"/>
            <a:ext cx="2215166" cy="2134364"/>
          </a:xfrm>
          <a:prstGeom prst="roundRect">
            <a:avLst/>
          </a:prstGeom>
          <a:blipFill>
            <a:blip r:embed="rId4"/>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4400" b="1" kern="0" dirty="0">
                <a:latin typeface="NikoshBAN" panose="02000000000000000000" pitchFamily="2" charset="0"/>
                <a:cs typeface="NikoshBAN" panose="02000000000000000000" pitchFamily="2" charset="0"/>
              </a:rPr>
              <a:t>পাঠ বিশ্লষণ</a:t>
            </a:r>
            <a:endParaRPr lang="en-US" sz="4400" b="1" kern="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4731" y="134291"/>
            <a:ext cx="2322771" cy="3510429"/>
          </a:xfrm>
          <a:prstGeom prst="roundRect">
            <a:avLst>
              <a:gd name="adj" fmla="val 4167"/>
            </a:avLst>
          </a:prstGeom>
          <a:solidFill>
            <a:srgbClr val="FFFFFF"/>
          </a:solidFill>
          <a:ln w="76200" cap="sq">
            <a:noFill/>
            <a:miter lim="800000"/>
          </a:ln>
          <a:effectLst>
            <a:glow rad="139700">
              <a:schemeClr val="accent3">
                <a:satMod val="175000"/>
                <a:alpha val="40000"/>
              </a:schemeClr>
            </a:glow>
            <a:outerShdw blurRad="190500" dist="228600" dir="2700000" algn="ctr">
              <a:srgbClr val="000000">
                <a:alpha val="30000"/>
              </a:srgbClr>
            </a:outerShdw>
            <a:reflection blurRad="12700" stA="33000" endPos="28000" dist="5000" dir="5400000" sy="-100000" algn="bl" rotWithShape="0"/>
          </a:effectLst>
          <a:scene3d>
            <a:camera prst="orthographicFront">
              <a:rot lat="0" lon="0" rev="0"/>
            </a:camera>
            <a:lightRig rig="glow" dir="t">
              <a:rot lat="0" lon="0" rev="4800000"/>
            </a:lightRig>
          </a:scene3d>
          <a:sp3d prstMaterial="matte">
            <a:bevelT w="127000" h="63500"/>
          </a:sp3d>
        </p:spPr>
      </p:pic>
      <p:pic>
        <p:nvPicPr>
          <p:cNvPr id="7" name="Picture 6" descr="Copy of index14"/>
          <p:cNvPicPr>
            <a:picLocks noChangeAspect="1" noChangeArrowheads="1"/>
          </p:cNvPicPr>
          <p:nvPr/>
        </p:nvPicPr>
        <p:blipFill>
          <a:blip r:embed="rId6" cstate="print"/>
          <a:srcRect/>
          <a:stretch>
            <a:fillRect/>
          </a:stretch>
        </p:blipFill>
        <p:spPr bwMode="auto">
          <a:xfrm>
            <a:off x="2653048" y="134291"/>
            <a:ext cx="2679045" cy="3510429"/>
          </a:xfrm>
          <a:prstGeom prst="rect">
            <a:avLst/>
          </a:prstGeom>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2381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3031" y="3096354"/>
            <a:ext cx="11977351" cy="3642666"/>
          </a:xfrm>
          <a:prstGeom prst="roundRect">
            <a:avLst>
              <a:gd name="adj" fmla="val 607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solidFill>
                  <a:schemeClr val="tx1"/>
                </a:solidFill>
              </a:rPr>
              <a:t>কোন রণে কত খুন দিল নর, লেখা আছে ইতিহাসে</a:t>
            </a:r>
          </a:p>
          <a:p>
            <a:pPr algn="ctr"/>
            <a:r>
              <a:rPr lang="as-IN" sz="4000" b="1" dirty="0">
                <a:solidFill>
                  <a:schemeClr val="tx1"/>
                </a:solidFill>
              </a:rPr>
              <a:t>কত নারী দিল সিঁথির সিদুর, লেখা নাই তার পাশে।</a:t>
            </a:r>
          </a:p>
          <a:p>
            <a:pPr algn="ctr"/>
            <a:r>
              <a:rPr lang="as-IN" sz="4000" b="1" dirty="0">
                <a:solidFill>
                  <a:schemeClr val="tx1"/>
                </a:solidFill>
              </a:rPr>
              <a:t>কত মাতা দিল হৃদয় উপড়ি, কত বোন দিল সেবা</a:t>
            </a:r>
          </a:p>
          <a:p>
            <a:pPr algn="ctr"/>
            <a:r>
              <a:rPr lang="as-IN" sz="4000" b="1" dirty="0">
                <a:solidFill>
                  <a:schemeClr val="tx1"/>
                </a:solidFill>
              </a:rPr>
              <a:t>বীর স্মৃতি স্তম্ভের গায়ে লিখিয়া রেখেছে কেবা?</a:t>
            </a:r>
          </a:p>
          <a:p>
            <a:pPr algn="ctr"/>
            <a:r>
              <a:rPr lang="as-IN" sz="4000" b="1" dirty="0">
                <a:solidFill>
                  <a:schemeClr val="tx1"/>
                </a:solidFill>
              </a:rPr>
              <a:t>কোন কালে একা হয়নি ক জয়ী পুরুষের তরবারী</a:t>
            </a:r>
          </a:p>
          <a:p>
            <a:pPr algn="ctr"/>
            <a:r>
              <a:rPr lang="as-IN" sz="4000" b="1" dirty="0">
                <a:solidFill>
                  <a:schemeClr val="tx1"/>
                </a:solidFill>
              </a:rPr>
              <a:t>প্রেরণা দিয়েছে, শক্তি দিয়েছে বিজয় লক্ষী নারী।</a:t>
            </a:r>
            <a:endParaRPr lang="en-US" sz="4000" b="1" dirty="0">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203" b="13995"/>
          <a:stretch/>
        </p:blipFill>
        <p:spPr>
          <a:xfrm>
            <a:off x="8873544" y="102661"/>
            <a:ext cx="3318456" cy="2826267"/>
          </a:xfrm>
          <a:prstGeom prst="roundRect">
            <a:avLst>
              <a:gd name="adj" fmla="val 9435"/>
            </a:avLst>
          </a:prstGeom>
        </p:spPr>
      </p:pic>
      <p:sp>
        <p:nvSpPr>
          <p:cNvPr id="4" name="Rounded Rectangle 3"/>
          <p:cNvSpPr/>
          <p:nvPr/>
        </p:nvSpPr>
        <p:spPr>
          <a:xfrm>
            <a:off x="225188" y="803546"/>
            <a:ext cx="1964220" cy="1424499"/>
          </a:xfrm>
          <a:prstGeom prst="roundRect">
            <a:avLst/>
          </a:prstGeom>
          <a:blipFill>
            <a:blip r:embed="rId3"/>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3600" b="1" kern="0" dirty="0">
                <a:latin typeface="NikoshBAN" panose="02000000000000000000" pitchFamily="2" charset="0"/>
                <a:cs typeface="NikoshBAN" panose="02000000000000000000" pitchFamily="2" charset="0"/>
              </a:rPr>
              <a:t>পাঠ বিশ্লষণ</a:t>
            </a:r>
            <a:endParaRPr lang="en-US" sz="3600" b="1" kern="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8930" y="147736"/>
            <a:ext cx="2953554" cy="2736115"/>
          </a:xfrm>
          <a:prstGeom prst="rect">
            <a:avLst/>
          </a:prstGeom>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006" y="91192"/>
            <a:ext cx="3451538" cy="2849204"/>
          </a:xfrm>
          <a:prstGeom prst="rect">
            <a:avLst/>
          </a:prstGeom>
        </p:spPr>
      </p:pic>
    </p:spTree>
    <p:extLst>
      <p:ext uri="{BB962C8B-B14F-4D97-AF65-F5344CB8AC3E}">
        <p14:creationId xmlns:p14="http://schemas.microsoft.com/office/powerpoint/2010/main" val="42734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8738" y="2562896"/>
            <a:ext cx="11994524" cy="4183488"/>
          </a:xfrm>
          <a:prstGeom prst="roundRect">
            <a:avLst>
              <a:gd name="adj" fmla="val 607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rPr>
              <a:t>                                </a:t>
            </a:r>
            <a:r>
              <a:rPr lang="as-IN" sz="4400" b="1" dirty="0" smtClean="0">
                <a:solidFill>
                  <a:schemeClr val="tx1"/>
                </a:solidFill>
              </a:rPr>
              <a:t>সে-যুগ </a:t>
            </a:r>
            <a:r>
              <a:rPr lang="as-IN" sz="4400" b="1" dirty="0">
                <a:solidFill>
                  <a:schemeClr val="tx1"/>
                </a:solidFill>
              </a:rPr>
              <a:t>হয়েছে বাসি,</a:t>
            </a:r>
          </a:p>
          <a:p>
            <a:r>
              <a:rPr lang="as-IN" sz="4400" b="1" dirty="0">
                <a:solidFill>
                  <a:schemeClr val="tx1"/>
                </a:solidFill>
              </a:rPr>
              <a:t>যে যুগে পুরুষ দাস ছিল </a:t>
            </a:r>
            <a:r>
              <a:rPr lang="as-IN" sz="4400" b="1" dirty="0" smtClean="0">
                <a:solidFill>
                  <a:schemeClr val="tx1"/>
                </a:solidFill>
              </a:rPr>
              <a:t>না</a:t>
            </a:r>
            <a:r>
              <a:rPr lang="en-US" sz="4400" b="1" dirty="0" err="1" smtClean="0">
                <a:solidFill>
                  <a:schemeClr val="tx1"/>
                </a:solidFill>
              </a:rPr>
              <a:t>কো</a:t>
            </a:r>
            <a:r>
              <a:rPr lang="as-IN" sz="4400" b="1" dirty="0" smtClean="0">
                <a:solidFill>
                  <a:schemeClr val="tx1"/>
                </a:solidFill>
              </a:rPr>
              <a:t>, </a:t>
            </a:r>
            <a:r>
              <a:rPr lang="as-IN" sz="4400" b="1" dirty="0">
                <a:solidFill>
                  <a:schemeClr val="tx1"/>
                </a:solidFill>
              </a:rPr>
              <a:t>নারীরা আছিল </a:t>
            </a:r>
            <a:r>
              <a:rPr lang="as-IN" sz="4400" b="1" dirty="0" smtClean="0">
                <a:solidFill>
                  <a:schemeClr val="tx1"/>
                </a:solidFill>
              </a:rPr>
              <a:t>দাসী</a:t>
            </a:r>
            <a:r>
              <a:rPr lang="en-US" sz="4400" b="1" dirty="0" smtClean="0">
                <a:solidFill>
                  <a:schemeClr val="tx1"/>
                </a:solidFill>
              </a:rPr>
              <a:t>।</a:t>
            </a:r>
            <a:endParaRPr lang="as-IN" sz="4400" b="1" dirty="0">
              <a:solidFill>
                <a:schemeClr val="tx1"/>
              </a:solidFill>
            </a:endParaRPr>
          </a:p>
          <a:p>
            <a:r>
              <a:rPr lang="as-IN" sz="4400" b="1" dirty="0">
                <a:solidFill>
                  <a:schemeClr val="tx1"/>
                </a:solidFill>
              </a:rPr>
              <a:t>বেদনার যুগ,</a:t>
            </a:r>
            <a:r>
              <a:rPr lang="en-US" sz="4400" b="1" dirty="0">
                <a:solidFill>
                  <a:schemeClr val="tx1"/>
                </a:solidFill>
              </a:rPr>
              <a:t> </a:t>
            </a:r>
            <a:r>
              <a:rPr lang="as-IN" sz="4400" b="1" dirty="0">
                <a:solidFill>
                  <a:schemeClr val="tx1"/>
                </a:solidFill>
              </a:rPr>
              <a:t>মানুষের যুগ, সাম্যর যুগ আজি,</a:t>
            </a:r>
          </a:p>
          <a:p>
            <a:r>
              <a:rPr lang="as-IN" sz="4400" b="1" dirty="0">
                <a:solidFill>
                  <a:schemeClr val="tx1"/>
                </a:solidFill>
              </a:rPr>
              <a:t>কেহ </a:t>
            </a:r>
            <a:r>
              <a:rPr lang="as-IN" sz="4400" b="1" dirty="0" smtClean="0">
                <a:solidFill>
                  <a:schemeClr val="tx1"/>
                </a:solidFill>
              </a:rPr>
              <a:t>রহিবে</a:t>
            </a:r>
            <a:r>
              <a:rPr lang="en-US" sz="4400" b="1" dirty="0" smtClean="0">
                <a:solidFill>
                  <a:schemeClr val="tx1"/>
                </a:solidFill>
              </a:rPr>
              <a:t> </a:t>
            </a:r>
            <a:r>
              <a:rPr lang="as-IN" sz="4400" b="1" dirty="0" smtClean="0">
                <a:solidFill>
                  <a:schemeClr val="tx1"/>
                </a:solidFill>
              </a:rPr>
              <a:t>না </a:t>
            </a:r>
            <a:r>
              <a:rPr lang="as-IN" sz="4400" b="1" dirty="0">
                <a:solidFill>
                  <a:schemeClr val="tx1"/>
                </a:solidFill>
              </a:rPr>
              <a:t>বন্দী কাহারও, উঠিছে ডঙ্কা </a:t>
            </a:r>
            <a:r>
              <a:rPr lang="as-IN" sz="4400" b="1" dirty="0" smtClean="0">
                <a:solidFill>
                  <a:schemeClr val="tx1"/>
                </a:solidFill>
              </a:rPr>
              <a:t>বাজি</a:t>
            </a:r>
            <a:r>
              <a:rPr lang="en-US" sz="4400" b="1" dirty="0">
                <a:solidFill>
                  <a:schemeClr val="tx1"/>
                </a:solidFill>
              </a:rPr>
              <a: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2" b="-282"/>
          <a:stretch/>
        </p:blipFill>
        <p:spPr>
          <a:xfrm>
            <a:off x="10137225" y="128790"/>
            <a:ext cx="1956037" cy="1944709"/>
          </a:xfrm>
          <a:prstGeom prst="rect">
            <a:avLst/>
          </a:prstGeom>
        </p:spPr>
      </p:pic>
      <p:sp>
        <p:nvSpPr>
          <p:cNvPr id="4" name="Rounded Rectangle 3"/>
          <p:cNvSpPr/>
          <p:nvPr/>
        </p:nvSpPr>
        <p:spPr>
          <a:xfrm>
            <a:off x="132371" y="605307"/>
            <a:ext cx="1970467" cy="1326524"/>
          </a:xfrm>
          <a:prstGeom prst="roundRect">
            <a:avLst/>
          </a:prstGeom>
          <a:blipFill>
            <a:blip r:embed="rId3"/>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4000" b="1" kern="0" dirty="0">
                <a:latin typeface="NikoshBAN" panose="02000000000000000000" pitchFamily="2" charset="0"/>
                <a:cs typeface="NikoshBAN" panose="02000000000000000000" pitchFamily="2" charset="0"/>
              </a:rPr>
              <a:t>পাঠ বিশ্লষণ</a:t>
            </a:r>
            <a:endParaRPr lang="en-US" sz="4000" b="1" kern="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741" y="128789"/>
            <a:ext cx="2356011" cy="1944709"/>
          </a:xfrm>
          <a:prstGeom prst="roundRect">
            <a:avLst>
              <a:gd name="adj" fmla="val 4167"/>
            </a:avLst>
          </a:prstGeom>
          <a:solidFill>
            <a:srgbClr val="FFFFFF"/>
          </a:solidFill>
          <a:ln w="76200" cap="sq">
            <a:noFill/>
            <a:miter lim="800000"/>
          </a:ln>
          <a:effectLst>
            <a:glow rad="139700">
              <a:schemeClr val="accent1">
                <a:satMod val="175000"/>
                <a:alpha val="40000"/>
              </a:schemeClr>
            </a:glow>
            <a:reflection blurRad="12700" stA="33000" endPos="28000" dist="5000" dir="5400000" sy="-100000" algn="bl" rotWithShape="0"/>
          </a:effectLst>
          <a:scene3d>
            <a:camera prst="orthographicFront">
              <a:rot lat="0" lon="0" rev="0"/>
            </a:camera>
            <a:lightRig rig="contrasting" dir="t">
              <a:rot lat="0" lon="0" rev="7800000"/>
            </a:lightRig>
          </a:scene3d>
          <a:sp3d>
            <a:bevelT w="139700" h="139700"/>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1322" y="128790"/>
            <a:ext cx="2709333" cy="1944709"/>
          </a:xfrm>
          <a:prstGeom prst="rect">
            <a:avLst/>
          </a:prstGeom>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9408" y="128790"/>
            <a:ext cx="2709333" cy="1944709"/>
          </a:xfrm>
          <a:prstGeom prst="rect">
            <a:avLst/>
          </a:prstGeom>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735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3)">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763" y="113390"/>
            <a:ext cx="2912334" cy="2336913"/>
          </a:xfrm>
          <a:prstGeom prst="rect">
            <a:avLst/>
          </a:prstGeom>
        </p:spPr>
      </p:pic>
      <p:sp>
        <p:nvSpPr>
          <p:cNvPr id="3" name="TextBox 2"/>
          <p:cNvSpPr txBox="1"/>
          <p:nvPr/>
        </p:nvSpPr>
        <p:spPr>
          <a:xfrm>
            <a:off x="141668" y="2599581"/>
            <a:ext cx="11938715" cy="3477875"/>
          </a:xfrm>
          <a:prstGeom prst="rect">
            <a:avLst/>
          </a:prstGeom>
          <a:solidFill>
            <a:schemeClr val="accent6">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নর যদি রাখে নারী বন্দী, তবে এর পরযুগে</a:t>
            </a:r>
          </a:p>
          <a:p>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আপনারি রচা </a:t>
            </a:r>
            <a:r>
              <a:rPr lang="bn-BD"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কারাগারে </a:t>
            </a:r>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পুরুষ মরিবে </a:t>
            </a:r>
            <a:r>
              <a:rPr lang="bn-BD"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ভুগে</a:t>
            </a:r>
            <a:endPar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endParaRPr>
          </a:p>
          <a:p>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যুগের </a:t>
            </a:r>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ধর্ম এই-</a:t>
            </a:r>
          </a:p>
          <a:p>
            <a:r>
              <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পীড়ন করিলে সে-পীড়ন এসে পীড়া দেবে তোমাকেই</a:t>
            </a:r>
            <a:r>
              <a:rPr lang="bn-BD" sz="4400" b="1" dirty="0" smtClean="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rPr>
              <a:t>।</a:t>
            </a:r>
            <a:endParaRPr lang="bn-BD" sz="4400" b="1" dirty="0">
              <a:ln w="11430">
                <a:noFill/>
              </a:ln>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ed Rectangle 3"/>
          <p:cNvSpPr/>
          <p:nvPr/>
        </p:nvSpPr>
        <p:spPr>
          <a:xfrm>
            <a:off x="141668" y="757901"/>
            <a:ext cx="2395470" cy="1264081"/>
          </a:xfrm>
          <a:prstGeom prst="roundRect">
            <a:avLst/>
          </a:prstGeom>
          <a:blipFill>
            <a:blip r:embed="rId3"/>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4400" b="1" kern="0" dirty="0">
                <a:latin typeface="NikoshBAN" panose="02000000000000000000" pitchFamily="2" charset="0"/>
                <a:cs typeface="NikoshBAN" panose="02000000000000000000" pitchFamily="2" charset="0"/>
              </a:rPr>
              <a:t>পাঠ বিশ্লষণ</a:t>
            </a:r>
            <a:endParaRPr lang="en-US" sz="4400" b="1" kern="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8272" y="161588"/>
            <a:ext cx="3062112" cy="2336913"/>
          </a:xfrm>
          <a:prstGeom prst="roundRect">
            <a:avLst>
              <a:gd name="adj" fmla="val 4167"/>
            </a:avLst>
          </a:prstGeom>
          <a:solidFill>
            <a:srgbClr val="FFFFFF"/>
          </a:solidFill>
          <a:ln w="76200" cap="sq">
            <a:noFill/>
            <a:miter lim="800000"/>
          </a:ln>
          <a:effectLst>
            <a:glow rad="139700">
              <a:schemeClr val="accent4">
                <a:satMod val="175000"/>
                <a:alpha val="40000"/>
              </a:schemeClr>
            </a:glow>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3977" y="170741"/>
            <a:ext cx="3039415" cy="2279562"/>
          </a:xfrm>
          <a:prstGeom prst="rect">
            <a:avLst/>
          </a:prstGeom>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74540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3)">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88899" y="192410"/>
            <a:ext cx="2188297" cy="546509"/>
          </a:xfrm>
          <a:prstGeom prst="roundRect">
            <a:avLst/>
          </a:prstGeom>
          <a:blipFill>
            <a:blip r:embed="rId2"/>
            <a:tile tx="0" ty="0" sx="100000" sy="100000" flip="none" algn="tl"/>
          </a:blipFill>
          <a:ln w="12700" cap="flat" cmpd="sng" algn="ctr">
            <a:solidFill>
              <a:srgbClr val="549E39">
                <a:shade val="50000"/>
              </a:srgbClr>
            </a:solidFill>
            <a:prstDash val="solid"/>
            <a:miter lim="800000"/>
          </a:ln>
          <a:effectLst/>
        </p:spPr>
        <p:txBody>
          <a:bodyPr rtlCol="0" anchor="ctr"/>
          <a:lstStyle/>
          <a:p>
            <a:pPr algn="ctr" defTabSz="685800">
              <a:defRPr/>
            </a:pPr>
            <a:r>
              <a:rPr lang="bn-IN" sz="2400" b="1" kern="0" dirty="0">
                <a:latin typeface="NikoshBAN" panose="02000000000000000000" pitchFamily="2" charset="0"/>
                <a:cs typeface="NikoshBAN" panose="02000000000000000000" pitchFamily="2" charset="0"/>
              </a:rPr>
              <a:t>পাঠ বিশ্লষণ</a:t>
            </a:r>
            <a:endParaRPr lang="en-US" sz="2400" b="1" kern="0" dirty="0">
              <a:latin typeface="NikoshBAN" panose="02000000000000000000" pitchFamily="2" charset="0"/>
              <a:cs typeface="NikoshBAN" panose="02000000000000000000" pitchFamily="2" charset="0"/>
            </a:endParaRPr>
          </a:p>
        </p:txBody>
      </p:sp>
      <p:sp>
        <p:nvSpPr>
          <p:cNvPr id="3" name="Rounded Rectangle 2"/>
          <p:cNvSpPr/>
          <p:nvPr/>
        </p:nvSpPr>
        <p:spPr>
          <a:xfrm>
            <a:off x="180303" y="850005"/>
            <a:ext cx="6057292" cy="29937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bn-IN" sz="5400" b="1" dirty="0">
                <a:solidFill>
                  <a:srgbClr val="FF0000"/>
                </a:solidFill>
                <a:latin typeface="NikoshBAN" panose="02000000000000000000" pitchFamily="2" charset="0"/>
                <a:cs typeface="NikoshBAN" panose="02000000000000000000" pitchFamily="2" charset="0"/>
              </a:rPr>
              <a:t>১</a:t>
            </a:r>
            <a:r>
              <a:rPr lang="bn-IN" sz="2400" b="1" dirty="0">
                <a:solidFill>
                  <a:schemeClr val="tx1"/>
                </a:solidFill>
                <a:latin typeface="NikoshBAN" panose="02000000000000000000" pitchFamily="2" charset="0"/>
                <a:cs typeface="NikoshBAN" panose="02000000000000000000" pitchFamily="2" charset="0"/>
              </a:rPr>
              <a:t> সাম্যবাদী কবি নারী-পুরুষ উভয়কেই মানুষ মানুষ হিসেবে দেখেন।তার চোখেঁ নর-নারীর ভেদাভেদ   নেই।তারা উভয়েই সমমর্যাদা ও সমঅধিকারের যোগ্য। কারণ বিশ্বের মহান সৃষ্টি এবং কল্যাণকর কাজে নর-নারীর অবদান পুরুষের চেয়ে কম নয়।</a:t>
            </a:r>
            <a:endParaRPr lang="en-US" sz="2400" b="1" dirty="0">
              <a:solidFill>
                <a:schemeClr val="tx1"/>
              </a:solidFill>
              <a:latin typeface="NikoshBAN" panose="02000000000000000000" pitchFamily="2" charset="0"/>
              <a:cs typeface="NikoshBAN" panose="02000000000000000000" pitchFamily="2" charset="0"/>
            </a:endParaRPr>
          </a:p>
        </p:txBody>
      </p:sp>
      <p:sp>
        <p:nvSpPr>
          <p:cNvPr id="4" name="Rounded Rectangle 3"/>
          <p:cNvSpPr/>
          <p:nvPr/>
        </p:nvSpPr>
        <p:spPr>
          <a:xfrm>
            <a:off x="6490951" y="850004"/>
            <a:ext cx="5574265" cy="32454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bn-IN" sz="3600" b="1" dirty="0" smtClean="0">
                <a:solidFill>
                  <a:srgbClr val="FF0000"/>
                </a:solidFill>
                <a:latin typeface="NikoshBAN" panose="02000000000000000000" pitchFamily="2" charset="0"/>
                <a:cs typeface="NikoshBAN" panose="02000000000000000000" pitchFamily="2" charset="0"/>
              </a:rPr>
              <a:t>২ </a:t>
            </a:r>
            <a:r>
              <a:rPr lang="bn-IN" sz="2400" b="1" dirty="0">
                <a:solidFill>
                  <a:schemeClr val="tx1"/>
                </a:solidFill>
                <a:latin typeface="NikoshBAN" panose="02000000000000000000" pitchFamily="2" charset="0"/>
                <a:cs typeface="NikoshBAN" panose="02000000000000000000" pitchFamily="2" charset="0"/>
              </a:rPr>
              <a:t>পৃথিবীতে পাপ-তাপ, সুখ-দুখ,ব্যথা-বেদনা, হাসি-কান্না,যা কিছু ভাল-মন্দ আছে,তা কারও একক অবদান বা দোষ নয়।জগতে যত জয়ের ইতিহাস আছে, অভিযান আছে,তার পেছনেও মা, বোন, বধূ তথা নারীদের ত্যাগের অবদান স্বীকৃত হয়েছে।</a:t>
            </a:r>
            <a:endParaRPr lang="en-US" sz="2400" b="1"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180303" y="3843771"/>
            <a:ext cx="6057291" cy="2793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bn-IN" sz="4000" b="1" dirty="0">
                <a:solidFill>
                  <a:srgbClr val="FF0000"/>
                </a:solidFill>
                <a:latin typeface="NikoshBAN" panose="02000000000000000000" pitchFamily="2" charset="0"/>
                <a:cs typeface="NikoshBAN" panose="02000000000000000000" pitchFamily="2" charset="0"/>
              </a:rPr>
              <a:t>৩</a:t>
            </a:r>
            <a:r>
              <a:rPr lang="bn-IN" sz="2400" b="1" dirty="0">
                <a:solidFill>
                  <a:schemeClr val="tx1"/>
                </a:solidFill>
                <a:latin typeface="NikoshBAN" panose="02000000000000000000" pitchFamily="2" charset="0"/>
                <a:cs typeface="NikoshBAN" panose="02000000000000000000" pitchFamily="2" charset="0"/>
              </a:rPr>
              <a:t> যগতে পুরুষের অবদানের কথা যতটা গুরুত্ব দিয়ে লেখা হয় নারীর অবদান ততটা লেখা হয় না।পুরুষরা নারীদের দাসী মনে  করত,তাদের উপর অন্যায় চাপিয়ে দিত,সমঅধিকার থেকে বঞ্চিত করত,তা আর নেই এখন সাম্যের যুগ ,সব মানুষেই সমান সমান।</a:t>
            </a:r>
            <a:endParaRPr lang="en-US" b="1"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6490951" y="4286251"/>
            <a:ext cx="5574266" cy="235130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bn-IN" sz="3600" b="1" dirty="0">
                <a:solidFill>
                  <a:srgbClr val="FF0000"/>
                </a:solidFill>
                <a:latin typeface="NikoshBAN" panose="02000000000000000000" pitchFamily="2" charset="0"/>
                <a:cs typeface="NikoshBAN" panose="02000000000000000000" pitchFamily="2" charset="0"/>
              </a:rPr>
              <a:t>৪</a:t>
            </a:r>
            <a:r>
              <a:rPr lang="bn-IN" sz="2400" b="1" dirty="0">
                <a:solidFill>
                  <a:schemeClr val="tx1"/>
                </a:solidFill>
                <a:latin typeface="NikoshBAN" panose="02000000000000000000" pitchFamily="2" charset="0"/>
                <a:cs typeface="NikoshBAN" panose="02000000000000000000" pitchFamily="2" charset="0"/>
              </a:rPr>
              <a:t> যুগের ধর্মই এমন,এক যুগে কেউ কাউকে শাস্তি দেওয়ার জন্য কারাগারে তৈরি করলে,পরবর্তী  যুগে সেই ব্যাক্তিই ঐ কারাগারে শাস্তি ভোগ করতে হয়। </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828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2209800" y="2362200"/>
            <a:ext cx="7696200" cy="4191000"/>
          </a:xfrm>
          <a:prstGeom prst="star7">
            <a:avLst/>
          </a:prstGeom>
          <a:blipFill>
            <a:blip r:embed="rId2" cstate="print"/>
            <a:tile tx="0" ty="0" sx="100000" sy="100000" flip="none" algn="tl"/>
          </a:blipFill>
          <a:effectLst>
            <a:glow rad="101600">
              <a:srgbClr val="0070C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rPr>
              <a:t>পৃথিবীতে মানবসভ্যতা নির্মানে নারী ও পুরুষের অবদান সমান। </a:t>
            </a:r>
            <a:endParaRPr lang="en-US" sz="3200" b="1" dirty="0">
              <a:solidFill>
                <a:schemeClr val="tx1"/>
              </a:solidFill>
            </a:endParaRPr>
          </a:p>
        </p:txBody>
      </p:sp>
      <p:sp>
        <p:nvSpPr>
          <p:cNvPr id="3" name="Left-Right Arrow 2"/>
          <p:cNvSpPr/>
          <p:nvPr/>
        </p:nvSpPr>
        <p:spPr>
          <a:xfrm>
            <a:off x="2514600" y="228600"/>
            <a:ext cx="7086600" cy="2057400"/>
          </a:xfrm>
          <a:prstGeom prst="leftRightArrow">
            <a:avLst/>
          </a:prstGeom>
          <a:solidFill>
            <a:srgbClr val="92D050"/>
          </a:solidFill>
          <a:ln>
            <a:noFill/>
          </a:ln>
          <a:effectLst>
            <a:glow rad="101600">
              <a:schemeClr val="accent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rPr>
              <a:t>উত্তরটি মিলিয়ে নিই</a:t>
            </a:r>
            <a:endParaRPr lang="en-US" sz="3200" dirty="0">
              <a:solidFill>
                <a:schemeClr val="tx1"/>
              </a:solidFill>
            </a:endParaRPr>
          </a:p>
        </p:txBody>
      </p:sp>
    </p:spTree>
    <p:extLst>
      <p:ext uri="{BB962C8B-B14F-4D97-AF65-F5344CB8AC3E}">
        <p14:creationId xmlns:p14="http://schemas.microsoft.com/office/powerpoint/2010/main" val="24300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nip Single Corner Rectangle 10"/>
          <p:cNvSpPr/>
          <p:nvPr/>
        </p:nvSpPr>
        <p:spPr>
          <a:xfrm>
            <a:off x="0" y="989558"/>
            <a:ext cx="12192000" cy="5752532"/>
          </a:xfrm>
          <a:prstGeom prst="snip1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bn-BD" sz="6000" b="1" dirty="0">
                <a:ln w="1905"/>
                <a:solidFill>
                  <a:schemeClr val="bg1"/>
                </a:solidFill>
                <a:effectLst>
                  <a:innerShdw blurRad="69850" dist="43180" dir="5400000">
                    <a:srgbClr val="000000">
                      <a:alpha val="65000"/>
                    </a:srgbClr>
                  </a:innerShdw>
                </a:effectLst>
                <a:latin typeface="NikoshBAN"/>
                <a:cs typeface="NikoshBAN" pitchFamily="2" charset="0"/>
              </a:rPr>
              <a:t>মোঃ </a:t>
            </a:r>
            <a:r>
              <a:rPr lang="en-US" sz="6000" b="1" dirty="0" err="1">
                <a:ln w="1905"/>
                <a:solidFill>
                  <a:schemeClr val="bg1"/>
                </a:solidFill>
                <a:effectLst>
                  <a:innerShdw blurRad="69850" dist="43180" dir="5400000">
                    <a:srgbClr val="000000">
                      <a:alpha val="65000"/>
                    </a:srgbClr>
                  </a:innerShdw>
                </a:effectLst>
                <a:latin typeface="NikoshBAN"/>
                <a:cs typeface="NikoshBAN" pitchFamily="2" charset="0"/>
              </a:rPr>
              <a:t>মোকলেছ</a:t>
            </a:r>
            <a:r>
              <a:rPr lang="en-US" sz="6000" b="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6000" b="1" dirty="0" err="1">
                <a:ln w="1905"/>
                <a:solidFill>
                  <a:schemeClr val="bg1"/>
                </a:solidFill>
                <a:effectLst>
                  <a:innerShdw blurRad="69850" dist="43180" dir="5400000">
                    <a:srgbClr val="000000">
                      <a:alpha val="65000"/>
                    </a:srgbClr>
                  </a:innerShdw>
                </a:effectLst>
                <a:latin typeface="NikoshBAN"/>
                <a:cs typeface="NikoshBAN" pitchFamily="2" charset="0"/>
              </a:rPr>
              <a:t>উদ্দিন</a:t>
            </a:r>
            <a:r>
              <a:rPr lang="en-US" sz="6000" b="1" dirty="0">
                <a:ln w="1905"/>
                <a:solidFill>
                  <a:schemeClr val="bg1"/>
                </a:solidFill>
                <a:effectLst>
                  <a:innerShdw blurRad="69850" dist="43180" dir="5400000">
                    <a:srgbClr val="000000">
                      <a:alpha val="65000"/>
                    </a:srgbClr>
                  </a:innerShdw>
                </a:effectLst>
                <a:latin typeface="NikoshBAN"/>
                <a:cs typeface="NikoshBAN" pitchFamily="2" charset="0"/>
              </a:rPr>
              <a:t> </a:t>
            </a:r>
          </a:p>
          <a:p>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সিনিয়র শিক্ষক</a:t>
            </a:r>
          </a:p>
          <a:p>
            <a:pPr>
              <a:lnSpc>
                <a:spcPct val="150000"/>
              </a:lnSpc>
              <a:defRPr/>
            </a:pP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নান্দিয়া</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সাঙ্গুন</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আদর্শ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দাখিল</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মাদ্রাসা</a:t>
            </a:r>
          </a:p>
          <a:p>
            <a:pPr>
              <a:lnSpc>
                <a:spcPct val="150000"/>
              </a:lnSpc>
              <a:defRPr/>
            </a:pP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শ্রীপুর</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গাজীপুর</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৷</a:t>
            </a:r>
            <a:endParaRPr lang="en-US" sz="6000" b="1" i="1" dirty="0">
              <a:ln w="1905"/>
              <a:solidFill>
                <a:schemeClr val="bg1"/>
              </a:solidFill>
              <a:effectLst>
                <a:innerShdw blurRad="69850" dist="43180" dir="5400000">
                  <a:srgbClr val="000000">
                    <a:alpha val="65000"/>
                  </a:srgbClr>
                </a:innerShdw>
              </a:effectLst>
              <a:latin typeface="NikoshBAN"/>
              <a:cs typeface="NikoshBAN" pitchFamily="2" charset="0"/>
            </a:endParaRPr>
          </a:p>
          <a:p>
            <a:pPr>
              <a:lnSpc>
                <a:spcPct val="150000"/>
              </a:lnSpc>
              <a:defRPr/>
            </a:pPr>
            <a:r>
              <a:rPr lang="en-US" sz="3600" b="1" i="1" dirty="0" err="1">
                <a:ln w="1905"/>
                <a:solidFill>
                  <a:schemeClr val="bg1"/>
                </a:solidFill>
                <a:effectLst>
                  <a:innerShdw blurRad="69850" dist="43180" dir="5400000">
                    <a:srgbClr val="000000">
                      <a:alpha val="65000"/>
                    </a:srgbClr>
                  </a:innerShdw>
                </a:effectLst>
                <a:latin typeface="NikoshBAN"/>
                <a:cs typeface="NikoshBAN" pitchFamily="2" charset="0"/>
              </a:rPr>
              <a:t>মোবাইল</a:t>
            </a:r>
            <a:r>
              <a:rPr lang="en-US" sz="36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01715202812</a:t>
            </a:r>
          </a:p>
          <a:p>
            <a:pPr>
              <a:lnSpc>
                <a:spcPct val="150000"/>
              </a:lnSpc>
              <a:defRPr/>
            </a:pP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ই-</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মেইল</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 rmoklesuddin12@gmail.com</a:t>
            </a:r>
            <a:endParaRPr lang="en-US" sz="4000" b="1" i="1" dirty="0">
              <a:ln w="1905"/>
              <a:solidFill>
                <a:schemeClr val="bg1"/>
              </a:solidFill>
              <a:effectLst>
                <a:innerShdw blurRad="69850" dist="43180" dir="5400000">
                  <a:srgbClr val="000000">
                    <a:alpha val="65000"/>
                  </a:srgbClr>
                </a:innerShdw>
              </a:effectLst>
              <a:latin typeface="Garamond"/>
            </a:endParaRPr>
          </a:p>
        </p:txBody>
      </p:sp>
      <p:sp>
        <p:nvSpPr>
          <p:cNvPr id="13" name="Round Same Side Corner Rectangle 12"/>
          <p:cNvSpPr/>
          <p:nvPr/>
        </p:nvSpPr>
        <p:spPr>
          <a:xfrm>
            <a:off x="4229100" y="0"/>
            <a:ext cx="3733800" cy="860767"/>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7030A0"/>
                </a:solidFill>
              </a:rPr>
              <a:t>শিক্ষক </a:t>
            </a:r>
            <a:r>
              <a:rPr lang="en-US" sz="3200" b="1" dirty="0" err="1">
                <a:ln/>
                <a:solidFill>
                  <a:srgbClr val="7030A0"/>
                </a:solidFill>
              </a:rPr>
              <a:t>পরিচিতি</a:t>
            </a:r>
            <a:endParaRPr lang="en-US" sz="3200" dirty="0">
              <a:solidFill>
                <a:srgbClr val="7030A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4643" y="1930759"/>
            <a:ext cx="3697357" cy="3741171"/>
          </a:xfrm>
          <a:prstGeom prst="ellipse">
            <a:avLst/>
          </a:prstGeom>
          <a:ln>
            <a:noFill/>
          </a:ln>
          <a:effectLst>
            <a:softEdge rad="112500"/>
          </a:effectLst>
        </p:spPr>
      </p:pic>
    </p:spTree>
    <p:extLst>
      <p:ext uri="{BB962C8B-B14F-4D97-AF65-F5344CB8AC3E}">
        <p14:creationId xmlns:p14="http://schemas.microsoft.com/office/powerpoint/2010/main" val="1978825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5"/>
          <p:cNvGrpSpPr/>
          <p:nvPr/>
        </p:nvGrpSpPr>
        <p:grpSpPr>
          <a:xfrm>
            <a:off x="3850783" y="248799"/>
            <a:ext cx="4584878" cy="1499339"/>
            <a:chOff x="5284807" y="334317"/>
            <a:chExt cx="1983905" cy="2001891"/>
          </a:xfrm>
        </p:grpSpPr>
        <p:grpSp>
          <p:nvGrpSpPr>
            <p:cNvPr id="6" name="Group 26"/>
            <p:cNvGrpSpPr/>
            <p:nvPr/>
          </p:nvGrpSpPr>
          <p:grpSpPr>
            <a:xfrm>
              <a:off x="5284807" y="334317"/>
              <a:ext cx="1983905" cy="2001891"/>
              <a:chOff x="151529" y="2384674"/>
              <a:chExt cx="2364500" cy="2343058"/>
            </a:xfrm>
          </p:grpSpPr>
          <p:sp>
            <p:nvSpPr>
              <p:cNvPr id="8" name="Oval 7">
                <a:extLst>
                  <a:ext uri="{FF2B5EF4-FFF2-40B4-BE49-F238E27FC236}">
                    <a16:creationId xmlns:a16="http://schemas.microsoft.com/office/drawing/2014/main" xmlns="" id="{E66CFF82-C205-45CC-9E5B-CF29E78990C6}"/>
                  </a:ext>
                </a:extLst>
              </p:cNvPr>
              <p:cNvSpPr/>
              <p:nvPr/>
            </p:nvSpPr>
            <p:spPr>
              <a:xfrm>
                <a:off x="151529" y="2384674"/>
                <a:ext cx="2364500" cy="23430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sp>
            <p:nvSpPr>
              <p:cNvPr id="10" name="Oval 9">
                <a:extLst>
                  <a:ext uri="{FF2B5EF4-FFF2-40B4-BE49-F238E27FC236}">
                    <a16:creationId xmlns:a16="http://schemas.microsoft.com/office/drawing/2014/main" xmlns="" id="{FF2F21DA-04F9-4CAF-8758-9852D1F9674E}"/>
                  </a:ext>
                </a:extLst>
              </p:cNvPr>
              <p:cNvSpPr/>
              <p:nvPr/>
            </p:nvSpPr>
            <p:spPr>
              <a:xfrm>
                <a:off x="362626" y="2572504"/>
                <a:ext cx="2048775" cy="20069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0"/>
                  <a:solidFill>
                    <a:schemeClr val="tx1"/>
                  </a:solidFill>
                  <a:effectLst>
                    <a:outerShdw blurRad="38100" dist="19050" dir="2700000" algn="tl" rotWithShape="0">
                      <a:schemeClr val="dk1">
                        <a:alpha val="40000"/>
                      </a:schemeClr>
                    </a:outerShdw>
                  </a:effectLst>
                </a:endParaRPr>
              </a:p>
            </p:txBody>
          </p:sp>
        </p:grpSp>
        <p:sp>
          <p:nvSpPr>
            <p:cNvPr id="7" name="Rectangle 6">
              <a:extLst>
                <a:ext uri="{FF2B5EF4-FFF2-40B4-BE49-F238E27FC236}">
                  <a16:creationId xmlns:a16="http://schemas.microsoft.com/office/drawing/2014/main" xmlns="" id="{6D4E8B2E-4F62-406A-BCB8-2561B52A8595}"/>
                </a:ext>
              </a:extLst>
            </p:cNvPr>
            <p:cNvSpPr/>
            <p:nvPr/>
          </p:nvSpPr>
          <p:spPr>
            <a:xfrm>
              <a:off x="5498983" y="955260"/>
              <a:ext cx="1555552" cy="760003"/>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effectLst>
                  <a:outerShdw blurRad="38100" dist="38100" dir="2700000" algn="tl">
                    <a:srgbClr val="000000">
                      <a:alpha val="43137"/>
                    </a:srgbClr>
                  </a:outerShdw>
                </a:effectLst>
              </a:endParaRPr>
            </a:p>
          </p:txBody>
        </p:sp>
      </p:grpSp>
      <p:graphicFrame>
        <p:nvGraphicFramePr>
          <p:cNvPr id="12" name="Table 11"/>
          <p:cNvGraphicFramePr>
            <a:graphicFrameLocks noGrp="1"/>
          </p:cNvGraphicFramePr>
          <p:nvPr>
            <p:extLst>
              <p:ext uri="{D42A27DB-BD31-4B8C-83A1-F6EECF244321}">
                <p14:modId xmlns:p14="http://schemas.microsoft.com/office/powerpoint/2010/main" val="2651896342"/>
              </p:ext>
            </p:extLst>
          </p:nvPr>
        </p:nvGraphicFramePr>
        <p:xfrm>
          <a:off x="180303" y="2247616"/>
          <a:ext cx="11900079" cy="4480560"/>
        </p:xfrm>
        <a:graphic>
          <a:graphicData uri="http://schemas.openxmlformats.org/drawingml/2006/table">
            <a:tbl>
              <a:tblPr firstRow="1" bandRow="1">
                <a:tableStyleId>{93296810-A885-4BE3-A3E7-6D5BEEA58F35}</a:tableStyleId>
              </a:tblPr>
              <a:tblGrid>
                <a:gridCol w="11900079">
                  <a:extLst>
                    <a:ext uri="{9D8B030D-6E8A-4147-A177-3AD203B41FA5}">
                      <a16:colId xmlns:a16="http://schemas.microsoft.com/office/drawing/2014/main" xmlns="" val="20000"/>
                    </a:ext>
                  </a:extLst>
                </a:gridCol>
              </a:tblGrid>
              <a:tr h="7679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4800" b="1" u="none" strike="noStrike" kern="1200" cap="none" spc="0" normalizeH="0" baseline="0" noProof="0" dirty="0" smtClean="0">
                          <a:ln>
                            <a:noFill/>
                          </a:ln>
                          <a:effectLst/>
                          <a:uLnTx/>
                          <a:uFillTx/>
                        </a:rPr>
                        <a:t>১. </a:t>
                      </a:r>
                      <a:r>
                        <a:rPr kumimoji="0" lang="as-IN" sz="4800" b="1" u="none" strike="noStrike" kern="1200" cap="none" spc="0" normalizeH="0" baseline="0" noProof="0" dirty="0" smtClean="0">
                          <a:ln>
                            <a:noFill/>
                          </a:ln>
                          <a:effectLst/>
                          <a:uLnTx/>
                          <a:uFillTx/>
                        </a:rPr>
                        <a:t>কবি ‘সাম্যের যুগ’ বলতে কী বুঝিয়েছেন?</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4800" b="1" u="none" strike="noStrike" kern="1200" cap="none" spc="0" normalizeH="0" baseline="0" noProof="0" dirty="0" smtClean="0">
                          <a:ln>
                            <a:noFill/>
                          </a:ln>
                          <a:effectLst/>
                          <a:uLnTx/>
                          <a:uFillTx/>
                        </a:rPr>
                        <a:t>২.</a:t>
                      </a:r>
                      <a:r>
                        <a:rPr kumimoji="0" lang="as-IN" sz="4800" b="1" u="none" strike="noStrike" kern="1200" cap="none" spc="0" normalizeH="0" baseline="0" noProof="0" dirty="0" smtClean="0">
                          <a:ln>
                            <a:noFill/>
                          </a:ln>
                          <a:effectLst/>
                          <a:uLnTx/>
                          <a:uFillTx/>
                        </a:rPr>
                        <a:t> ‘নারী’কবিতাটি কবির কোন কাব্যগ্রন্থ থেকে নেওয়া হয়েছে?</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4800" b="1" u="none" strike="noStrike" kern="1200" cap="none" spc="0" normalizeH="0" baseline="0" noProof="0" dirty="0" smtClean="0">
                          <a:ln>
                            <a:noFill/>
                          </a:ln>
                          <a:effectLst/>
                          <a:uLnTx/>
                          <a:uFillTx/>
                        </a:rPr>
                        <a:t>৩. </a:t>
                      </a:r>
                      <a:r>
                        <a:rPr kumimoji="0" lang="as-IN" sz="4800" b="1" u="none" strike="noStrike" kern="1200" cap="none" spc="0" normalizeH="0" baseline="0" noProof="0" dirty="0" smtClean="0">
                          <a:ln>
                            <a:noFill/>
                          </a:ln>
                          <a:effectLst/>
                          <a:uLnTx/>
                          <a:uFillTx/>
                        </a:rPr>
                        <a:t>মহীয়ান শব্দটি ‘নারী’ কবিতায় কোন অর্থে ব্যবহৃত হয়েছে?</a:t>
                      </a:r>
                      <a:endParaRPr kumimoji="0" lang="as-IN" sz="4800" b="1" i="0" u="none" strike="noStrike" kern="1200" cap="none" spc="0" normalizeH="0" baseline="0" noProof="0" dirty="0" smtClean="0">
                        <a:ln>
                          <a:noFill/>
                        </a:ln>
                        <a:solidFill>
                          <a:prstClr val="black"/>
                        </a:solidFill>
                        <a:effectLst/>
                        <a:uLnTx/>
                        <a:uFillTx/>
                        <a:latin typeface="NikoshBAN" pitchFamily="2" charset="0"/>
                        <a:cs typeface="NikoshBAN" pitchFamily="2" charset="0"/>
                      </a:endParaRPr>
                    </a:p>
                  </a:txBody>
                  <a:tcPr/>
                </a:tc>
                <a:extLst>
                  <a:ext uri="{0D108BD9-81ED-4DB2-BD59-A6C34878D82A}">
                    <a16:rowId xmlns:a16="http://schemas.microsoft.com/office/drawing/2014/main" xmlns="" val="10000"/>
                  </a:ext>
                </a:extLst>
              </a:tr>
            </a:tbl>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D4E8B2E-4F62-406A-BCB8-2561B52A8595}"/>
              </a:ext>
            </a:extLst>
          </p:cNvPr>
          <p:cNvSpPr/>
          <p:nvPr/>
        </p:nvSpPr>
        <p:spPr>
          <a:xfrm>
            <a:off x="3837904" y="553792"/>
            <a:ext cx="3915176" cy="1355499"/>
          </a:xfrm>
          <a:prstGeom prst="rect">
            <a:avLst/>
          </a:prstGeom>
          <a:solidFill>
            <a:schemeClr val="accent6">
              <a:lumMod val="40000"/>
              <a:lumOff val="6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6000"/>
              </a:lnSpc>
            </a:pP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effectLst>
                <a:outerShdw blurRad="38100" dist="38100" dir="2700000" algn="tl">
                  <a:srgbClr val="000000">
                    <a:alpha val="43137"/>
                  </a:srgbClr>
                </a:outerShdw>
              </a:effectLst>
            </a:endParaRPr>
          </a:p>
        </p:txBody>
      </p:sp>
      <p:sp>
        <p:nvSpPr>
          <p:cNvPr id="13" name="Rectangle 12"/>
          <p:cNvSpPr/>
          <p:nvPr/>
        </p:nvSpPr>
        <p:spPr>
          <a:xfrm>
            <a:off x="90152" y="2731512"/>
            <a:ext cx="11977352" cy="3416320"/>
          </a:xfrm>
          <a:prstGeom prst="rect">
            <a:avLst/>
          </a:prstGeom>
          <a:noFill/>
        </p:spPr>
        <p:txBody>
          <a:bodyPr wrap="square" lIns="91440" tIns="45720" rIns="91440" bIns="45720">
            <a:spAutoFit/>
          </a:bodyPr>
          <a:lstStyle/>
          <a:p>
            <a:pPr algn="ctr"/>
            <a:r>
              <a:rPr lang="bn-BD" sz="2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NikoshBAN" pitchFamily="2" charset="0"/>
                <a:cs typeface="NikoshBAN" pitchFamily="2" charset="0"/>
              </a:rPr>
              <a:t> </a:t>
            </a:r>
            <a:r>
              <a:rPr lang="as-IN" sz="7200" b="1" cap="none" spc="100" dirty="0" smtClean="0">
                <a:ln w="18000">
                  <a:noFill/>
                  <a:prstDash val="solid"/>
                </a:ln>
                <a:effectLst>
                  <a:outerShdw blurRad="25000" dist="20000" dir="16020000" algn="tl">
                    <a:schemeClr val="accent1">
                      <a:satMod val="200000"/>
                      <a:shade val="1000"/>
                      <a:alpha val="60000"/>
                    </a:schemeClr>
                  </a:outerShdw>
                </a:effectLst>
                <a:latin typeface="NikoshBAN" pitchFamily="2" charset="0"/>
                <a:cs typeface="NikoshBAN" pitchFamily="2" charset="0"/>
              </a:rPr>
              <a:t>মানবসভ্যতা </a:t>
            </a:r>
            <a:r>
              <a:rPr lang="en-US" sz="7200" b="1" cap="none" spc="100" dirty="0" err="1" smtClean="0">
                <a:ln w="18000">
                  <a:noFill/>
                  <a:prstDash val="solid"/>
                </a:ln>
                <a:effectLst>
                  <a:outerShdw blurRad="25000" dist="20000" dir="16020000" algn="tl">
                    <a:schemeClr val="accent1">
                      <a:satMod val="200000"/>
                      <a:shade val="1000"/>
                      <a:alpha val="60000"/>
                    </a:schemeClr>
                  </a:outerShdw>
                </a:effectLst>
                <a:latin typeface="NikoshBAN" pitchFamily="2" charset="0"/>
                <a:cs typeface="NikoshBAN" pitchFamily="2" charset="0"/>
              </a:rPr>
              <a:t>বি</a:t>
            </a:r>
            <a:r>
              <a:rPr lang="as-IN" sz="7200" b="1" cap="none" spc="100" dirty="0" smtClean="0">
                <a:ln w="18000">
                  <a:noFill/>
                  <a:prstDash val="solid"/>
                </a:ln>
                <a:effectLst>
                  <a:outerShdw blurRad="25000" dist="20000" dir="16020000" algn="tl">
                    <a:schemeClr val="accent1">
                      <a:satMod val="200000"/>
                      <a:shade val="1000"/>
                      <a:alpha val="60000"/>
                    </a:schemeClr>
                  </a:outerShdw>
                </a:effectLst>
                <a:latin typeface="NikoshBAN" pitchFamily="2" charset="0"/>
                <a:cs typeface="NikoshBAN" pitchFamily="2" charset="0"/>
              </a:rPr>
              <a:t>নির্মা</a:t>
            </a:r>
            <a:r>
              <a:rPr lang="en-US" sz="7200" b="1" cap="none" spc="100" dirty="0" err="1" smtClean="0">
                <a:ln w="18000">
                  <a:noFill/>
                  <a:prstDash val="solid"/>
                </a:ln>
                <a:effectLst>
                  <a:outerShdw blurRad="25000" dist="20000" dir="16020000" algn="tl">
                    <a:schemeClr val="accent1">
                      <a:satMod val="200000"/>
                      <a:shade val="1000"/>
                      <a:alpha val="60000"/>
                    </a:schemeClr>
                  </a:outerShdw>
                </a:effectLst>
                <a:latin typeface="NikoshBAN" pitchFamily="2" charset="0"/>
                <a:cs typeface="NikoshBAN" pitchFamily="2" charset="0"/>
              </a:rPr>
              <a:t>ণে</a:t>
            </a:r>
            <a:r>
              <a:rPr lang="as-IN" sz="7200" b="1" cap="none" spc="100" dirty="0" smtClean="0">
                <a:ln w="18000">
                  <a:noFill/>
                  <a:prstDash val="solid"/>
                </a:ln>
                <a:effectLst>
                  <a:outerShdw blurRad="25000" dist="20000" dir="16020000" algn="tl">
                    <a:schemeClr val="accent1">
                      <a:satMod val="200000"/>
                      <a:shade val="1000"/>
                      <a:alpha val="60000"/>
                    </a:schemeClr>
                  </a:outerShdw>
                </a:effectLst>
                <a:latin typeface="NikoshBAN" pitchFamily="2" charset="0"/>
                <a:cs typeface="NikoshBAN" pitchFamily="2" charset="0"/>
              </a:rPr>
              <a:t> পুরুষ ও নারীর যৌথ ভূমিকা বিশ্লেষণ কর।</a:t>
            </a:r>
            <a:endParaRPr lang="en-SG" sz="7200" b="1" cap="none" spc="100" dirty="0">
              <a:ln w="18000">
                <a:noFill/>
                <a:prstDash val="solid"/>
              </a:ln>
              <a:effectLst>
                <a:outerShdw blurRad="25000" dist="20000" dir="16020000" algn="tl">
                  <a:schemeClr val="accent1">
                    <a:satMod val="200000"/>
                    <a:shade val="1000"/>
                    <a:alpha val="60000"/>
                  </a:scheme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4340180" y="264016"/>
            <a:ext cx="4211392" cy="1524000"/>
          </a:xfrm>
          <a:prstGeom prst="wedgeRectCallout">
            <a:avLst>
              <a:gd name="adj1" fmla="val 30418"/>
              <a:gd name="adj2" fmla="val 90276"/>
            </a:avLst>
          </a:prstGeom>
          <a:blipFill>
            <a:blip r:embed="rId2" cstate="print"/>
            <a:tile tx="0" ty="0" sx="100000" sy="100000" flip="none" algn="tl"/>
          </a:blipFill>
          <a:ln w="57150">
            <a:solidFill>
              <a:schemeClr val="tx1"/>
            </a:solid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err="1">
                <a:solidFill>
                  <a:schemeClr val="tx1"/>
                </a:solidFill>
                <a:latin typeface="NikoshBAN" pitchFamily="2" charset="0"/>
                <a:cs typeface="NikoshBAN" pitchFamily="2" charset="0"/>
              </a:rPr>
              <a:t>মূল্যায়ন</a:t>
            </a:r>
            <a:endParaRPr lang="en-US" sz="7200" b="1" dirty="0">
              <a:solidFill>
                <a:schemeClr val="tx1"/>
              </a:solidFill>
              <a:latin typeface="NikoshBAN" pitchFamily="2" charset="0"/>
              <a:cs typeface="NikoshBAN" pitchFamily="2" charset="0"/>
            </a:endParaRPr>
          </a:p>
        </p:txBody>
      </p:sp>
      <p:sp>
        <p:nvSpPr>
          <p:cNvPr id="6" name="Rounded Rectangle 5"/>
          <p:cNvSpPr/>
          <p:nvPr/>
        </p:nvSpPr>
        <p:spPr>
          <a:xfrm>
            <a:off x="321971" y="2550017"/>
            <a:ext cx="11745531" cy="4172755"/>
          </a:xfrm>
          <a:prstGeom prst="roundRect">
            <a:avLst>
              <a:gd name="adj" fmla="val 0"/>
            </a:avLst>
          </a:prstGeom>
          <a:pattFill prst="pct5">
            <a:fgClr>
              <a:schemeClr val="bg1"/>
            </a:fgClr>
            <a:bgClr>
              <a:schemeClr val="bg1"/>
            </a:bgClr>
          </a:pattFill>
          <a:ln w="38100">
            <a:solidFill>
              <a:schemeClr val="tx1"/>
            </a:solid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4400" b="1" dirty="0">
                <a:solidFill>
                  <a:schemeClr val="tx1"/>
                </a:solidFill>
                <a:latin typeface="NikoshBAN" pitchFamily="2" charset="0"/>
                <a:cs typeface="NikoshBAN" pitchFamily="2" charset="0"/>
              </a:rPr>
              <a:t>১। ‘</a:t>
            </a:r>
            <a:r>
              <a:rPr lang="en-US" sz="4400" b="1" dirty="0" err="1">
                <a:solidFill>
                  <a:schemeClr val="tx1"/>
                </a:solidFill>
                <a:latin typeface="NikoshBAN" pitchFamily="2" charset="0"/>
                <a:cs typeface="NikoshBAN" pitchFamily="2" charset="0"/>
              </a:rPr>
              <a:t>নারী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কবিতাটি</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কাজী</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নজরুল</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ইসলামের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কাব্যগ্রন্থ</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থেকে</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সংকলিত</a:t>
            </a:r>
            <a:r>
              <a:rPr lang="en-US" sz="4400" b="1" dirty="0">
                <a:solidFill>
                  <a:schemeClr val="tx1"/>
                </a:solidFill>
                <a:latin typeface="NikoshBAN" pitchFamily="2" charset="0"/>
                <a:cs typeface="NikoshBAN" pitchFamily="2" charset="0"/>
              </a:rPr>
              <a:t> ? </a:t>
            </a:r>
          </a:p>
          <a:p>
            <a:r>
              <a:rPr lang="en-US" sz="4400" b="1" dirty="0">
                <a:solidFill>
                  <a:schemeClr val="tx1"/>
                </a:solidFill>
                <a:latin typeface="NikoshBAN" pitchFamily="2" charset="0"/>
                <a:cs typeface="NikoshBAN" pitchFamily="2" charset="0"/>
              </a:rPr>
              <a:t>২। </a:t>
            </a:r>
            <a:r>
              <a:rPr lang="en-US" sz="4400" b="1" dirty="0" err="1">
                <a:solidFill>
                  <a:schemeClr val="tx1"/>
                </a:solidFill>
                <a:latin typeface="NikoshBAN" pitchFamily="2" charset="0"/>
                <a:cs typeface="NikoshBAN" pitchFamily="2" charset="0"/>
              </a:rPr>
              <a:t>কোন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যুগ</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বাসি</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হয়েছে</a:t>
            </a:r>
            <a:r>
              <a:rPr lang="en-US" sz="4400" b="1" dirty="0">
                <a:solidFill>
                  <a:schemeClr val="tx1"/>
                </a:solidFill>
                <a:latin typeface="NikoshBAN" pitchFamily="2" charset="0"/>
                <a:cs typeface="NikoshBAN" pitchFamily="2" charset="0"/>
              </a:rPr>
              <a:t> ?</a:t>
            </a:r>
          </a:p>
          <a:p>
            <a:r>
              <a:rPr lang="en-US" sz="4400" b="1" dirty="0">
                <a:solidFill>
                  <a:schemeClr val="tx1"/>
                </a:solidFill>
                <a:latin typeface="NikoshBAN" pitchFamily="2" charset="0"/>
                <a:cs typeface="NikoshBAN" pitchFamily="2" charset="0"/>
              </a:rPr>
              <a:t>৩। </a:t>
            </a:r>
            <a:r>
              <a:rPr lang="en-US" sz="4400" b="1" dirty="0" err="1">
                <a:solidFill>
                  <a:schemeClr val="tx1"/>
                </a:solidFill>
                <a:latin typeface="NikoshBAN" pitchFamily="2" charset="0"/>
                <a:cs typeface="NikoshBAN" pitchFamily="2" charset="0"/>
              </a:rPr>
              <a:t>কাজী</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নজরুল</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ইসলামকে</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কখন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বাংলাদেশের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নাগরিকতা</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প্রদান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হয়</a:t>
            </a:r>
            <a:r>
              <a:rPr lang="en-US" sz="4400" b="1" dirty="0">
                <a:solidFill>
                  <a:schemeClr val="tx1"/>
                </a:solidFill>
                <a:latin typeface="NikoshBAN" pitchFamily="2" charset="0"/>
                <a:cs typeface="NikoshBAN" pitchFamily="2" charset="0"/>
              </a:rPr>
              <a:t> ? </a:t>
            </a:r>
          </a:p>
        </p:txBody>
      </p:sp>
      <p:sp>
        <p:nvSpPr>
          <p:cNvPr id="2" name="Rectangle 1"/>
          <p:cNvSpPr/>
          <p:nvPr/>
        </p:nvSpPr>
        <p:spPr>
          <a:xfrm>
            <a:off x="128789" y="128789"/>
            <a:ext cx="11938715" cy="6593984"/>
          </a:xfrm>
          <a:prstGeom prst="rect">
            <a:avLst/>
          </a:prstGeom>
          <a:noFill/>
          <a:ln w="76200">
            <a:solidFill>
              <a:srgbClr val="002060"/>
            </a:solidFill>
            <a:prstDash val="sysDash"/>
          </a:ln>
          <a:effectLst>
            <a:glow rad="139700">
              <a:schemeClr val="accent4">
                <a:satMod val="175000"/>
                <a:alpha val="40000"/>
              </a:schemeClr>
            </a:glow>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231820" y="128787"/>
            <a:ext cx="11835683" cy="6593985"/>
          </a:xfrm>
          <a:prstGeom prst="rect">
            <a:avLst/>
          </a:prstGeom>
          <a:noFill/>
          <a:ln w="76200">
            <a:solidFill>
              <a:srgbClr val="00B050"/>
            </a:solid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21187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031" y="2137893"/>
            <a:ext cx="11977351" cy="4623515"/>
          </a:xfrm>
          <a:prstGeom prst="roundRect">
            <a:avLst>
              <a:gd name="adj" fmla="val 0"/>
            </a:avLst>
          </a:prstGeom>
          <a:blipFill>
            <a:blip r:embed="rId3" cstate="print"/>
            <a:tile tx="0" ty="0" sx="100000" sy="100000" flip="none" algn="tl"/>
          </a:blipFill>
          <a:ln w="57150">
            <a:solidFill>
              <a:srgbClr val="7030A0"/>
            </a:solid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4400" b="1" dirty="0">
                <a:solidFill>
                  <a:schemeClr val="tx1"/>
                </a:solidFill>
                <a:latin typeface="NikoshBAN" pitchFamily="2" charset="0"/>
                <a:cs typeface="NikoshBAN" pitchFamily="2" charset="0"/>
              </a:rPr>
              <a:t>১। ‘</a:t>
            </a:r>
            <a:r>
              <a:rPr lang="en-US" sz="4400" b="1" dirty="0" err="1">
                <a:solidFill>
                  <a:schemeClr val="tx1"/>
                </a:solidFill>
                <a:latin typeface="NikoshBAN" pitchFamily="2" charset="0"/>
                <a:cs typeface="NikoshBAN" pitchFamily="2" charset="0"/>
              </a:rPr>
              <a:t>নারী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কবিতাটি</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কাজী</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নজরুল</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ইসলামের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সাম্যবাদী</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কাব্যগ্রন্থ</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থেকে</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সংকলিত</a:t>
            </a:r>
            <a:r>
              <a:rPr lang="en-US" sz="4400" b="1" dirty="0">
                <a:solidFill>
                  <a:schemeClr val="tx1"/>
                </a:solidFill>
                <a:latin typeface="NikoshBAN" pitchFamily="2" charset="0"/>
                <a:cs typeface="NikoshBAN" pitchFamily="2" charset="0"/>
              </a:rPr>
              <a:t>।</a:t>
            </a:r>
          </a:p>
          <a:p>
            <a:r>
              <a:rPr lang="en-US" sz="4400" b="1" dirty="0">
                <a:solidFill>
                  <a:schemeClr val="tx1"/>
                </a:solidFill>
                <a:latin typeface="NikoshBAN" pitchFamily="2" charset="0"/>
                <a:cs typeface="NikoshBAN" pitchFamily="2" charset="0"/>
              </a:rPr>
              <a:t>২।যে </a:t>
            </a:r>
            <a:r>
              <a:rPr lang="en-US" sz="4400" b="1" dirty="0" err="1">
                <a:solidFill>
                  <a:schemeClr val="tx1"/>
                </a:solidFill>
                <a:latin typeface="NikoshBAN" pitchFamily="2" charset="0"/>
                <a:cs typeface="NikoshBAN" pitchFamily="2" charset="0"/>
              </a:rPr>
              <a:t>যুগে</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নারীরা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দাসী</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ছিল</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যুগ</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বাসি</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হয়েছে</a:t>
            </a:r>
            <a:r>
              <a:rPr lang="en-US" sz="4400" b="1" dirty="0">
                <a:solidFill>
                  <a:schemeClr val="tx1"/>
                </a:solidFill>
                <a:latin typeface="NikoshBAN" pitchFamily="2" charset="0"/>
                <a:cs typeface="NikoshBAN" pitchFamily="2" charset="0"/>
              </a:rPr>
              <a:t>।</a:t>
            </a:r>
          </a:p>
          <a:p>
            <a:r>
              <a:rPr lang="en-US" sz="4400" b="1" dirty="0">
                <a:solidFill>
                  <a:schemeClr val="tx1"/>
                </a:solidFill>
                <a:latin typeface="NikoshBAN" pitchFamily="2" charset="0"/>
                <a:cs typeface="NikoshBAN" pitchFamily="2" charset="0"/>
              </a:rPr>
              <a:t>৩। </a:t>
            </a:r>
            <a:r>
              <a:rPr lang="en-US" sz="4400" b="1" dirty="0" err="1">
                <a:solidFill>
                  <a:schemeClr val="tx1"/>
                </a:solidFill>
                <a:latin typeface="NikoshBAN" pitchFamily="2" charset="0"/>
                <a:cs typeface="NikoshBAN" pitchFamily="2" charset="0"/>
              </a:rPr>
              <a:t>বাংলাদেশ</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স্বাধীনতার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পর</a:t>
            </a:r>
            <a:r>
              <a:rPr lang="en-US" sz="4400" b="1" dirty="0">
                <a:solidFill>
                  <a:schemeClr val="tx1"/>
                </a:solidFill>
                <a:latin typeface="NikoshBAN" pitchFamily="2" charset="0"/>
                <a:cs typeface="NikoshBAN" pitchFamily="2" charset="0"/>
              </a:rPr>
              <a:t> ১৯৭৬সালে </a:t>
            </a:r>
            <a:r>
              <a:rPr lang="en-US" sz="4400" b="1" dirty="0" err="1">
                <a:solidFill>
                  <a:schemeClr val="tx1"/>
                </a:solidFill>
                <a:latin typeface="NikoshBAN" pitchFamily="2" charset="0"/>
                <a:cs typeface="NikoshBAN" pitchFamily="2" charset="0"/>
              </a:rPr>
              <a:t>কবিকে</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ঢাকায়</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এনে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নাগরিকত্ব</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প্রদান</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করা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হয়</a:t>
            </a:r>
            <a:r>
              <a:rPr lang="en-US" sz="4400" b="1" dirty="0">
                <a:solidFill>
                  <a:schemeClr val="tx1"/>
                </a:solidFill>
                <a:latin typeface="NikoshBAN" pitchFamily="2" charset="0"/>
                <a:cs typeface="NikoshBAN" pitchFamily="2" charset="0"/>
              </a:rPr>
              <a:t> </a:t>
            </a:r>
          </a:p>
        </p:txBody>
      </p:sp>
      <p:sp>
        <p:nvSpPr>
          <p:cNvPr id="6" name="Oval Callout 5"/>
          <p:cNvSpPr/>
          <p:nvPr/>
        </p:nvSpPr>
        <p:spPr>
          <a:xfrm>
            <a:off x="3675576" y="369194"/>
            <a:ext cx="4832259" cy="1098997"/>
          </a:xfrm>
          <a:prstGeom prst="wedgeEllipseCallout">
            <a:avLst>
              <a:gd name="adj1" fmla="val 5156"/>
              <a:gd name="adj2" fmla="val 70914"/>
            </a:avLst>
          </a:prstGeom>
          <a:blipFill>
            <a:blip r:embed="rId4" cstate="print"/>
            <a:tile tx="0" ty="0" sx="100000" sy="100000" flip="none" algn="tl"/>
          </a:blipFill>
          <a:ln w="57150">
            <a:solidFill>
              <a:srgbClr val="7030A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NikoshBAN" pitchFamily="2" charset="0"/>
                <a:cs typeface="NikoshBAN" pitchFamily="2" charset="0"/>
              </a:rPr>
              <a:t>উত্তর</a:t>
            </a:r>
            <a:r>
              <a:rPr lang="en-US" sz="2800" b="1" dirty="0">
                <a:solidFill>
                  <a:srgbClr val="FF0000"/>
                </a:solidFill>
                <a:latin typeface="NikoshBAN" pitchFamily="2" charset="0"/>
                <a:cs typeface="NikoshBAN" pitchFamily="2" charset="0"/>
              </a:rPr>
              <a:t> </a:t>
            </a:r>
            <a:r>
              <a:rPr lang="en-US" sz="2800" b="1" dirty="0" err="1">
                <a:solidFill>
                  <a:srgbClr val="FF0000"/>
                </a:solidFill>
                <a:latin typeface="NikoshBAN" pitchFamily="2" charset="0"/>
                <a:cs typeface="NikoshBAN" pitchFamily="2" charset="0"/>
              </a:rPr>
              <a:t>গুলো</a:t>
            </a:r>
            <a:r>
              <a:rPr lang="en-US" sz="2800" b="1" dirty="0">
                <a:solidFill>
                  <a:srgbClr val="FF0000"/>
                </a:solidFill>
                <a:latin typeface="NikoshBAN" pitchFamily="2" charset="0"/>
                <a:cs typeface="NikoshBAN" pitchFamily="2" charset="0"/>
              </a:rPr>
              <a:t> </a:t>
            </a:r>
            <a:r>
              <a:rPr lang="en-US" sz="2800" b="1" dirty="0" err="1">
                <a:solidFill>
                  <a:srgbClr val="FF0000"/>
                </a:solidFill>
                <a:latin typeface="NikoshBAN" pitchFamily="2" charset="0"/>
                <a:cs typeface="NikoshBAN" pitchFamily="2" charset="0"/>
              </a:rPr>
              <a:t>মিলিয়ে</a:t>
            </a:r>
            <a:r>
              <a:rPr lang="en-US" sz="2800" b="1" dirty="0">
                <a:solidFill>
                  <a:srgbClr val="FF0000"/>
                </a:solidFill>
                <a:latin typeface="NikoshBAN" pitchFamily="2" charset="0"/>
                <a:cs typeface="NikoshBAN" pitchFamily="2" charset="0"/>
              </a:rPr>
              <a:t> </a:t>
            </a:r>
            <a:r>
              <a:rPr lang="en-US" sz="2800" b="1" dirty="0" err="1">
                <a:solidFill>
                  <a:srgbClr val="FF0000"/>
                </a:solidFill>
                <a:latin typeface="NikoshBAN" pitchFamily="2" charset="0"/>
                <a:cs typeface="NikoshBAN" pitchFamily="2" charset="0"/>
              </a:rPr>
              <a:t>নিই</a:t>
            </a:r>
            <a:r>
              <a:rPr lang="en-US" sz="2800" b="1" dirty="0">
                <a:solidFill>
                  <a:srgbClr val="FF0000"/>
                </a:solidFill>
                <a:latin typeface="NikoshBAN" pitchFamily="2" charset="0"/>
                <a:cs typeface="NikoshBAN" pitchFamily="2" charset="0"/>
              </a:rPr>
              <a:t> </a:t>
            </a:r>
          </a:p>
        </p:txBody>
      </p:sp>
    </p:spTree>
    <p:extLst>
      <p:ext uri="{BB962C8B-B14F-4D97-AF65-F5344CB8AC3E}">
        <p14:creationId xmlns:p14="http://schemas.microsoft.com/office/powerpoint/2010/main" val="184981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4662152" y="285039"/>
            <a:ext cx="2281885" cy="848869"/>
          </a:xfrm>
          <a:prstGeom prst="round1Rect">
            <a:avLst>
              <a:gd name="adj" fmla="val 2137"/>
            </a:avLst>
          </a:prstGeom>
          <a:solidFill>
            <a:srgbClr val="FFC000"/>
          </a:solidFill>
          <a:ln w="57150">
            <a:solidFill>
              <a:srgbClr val="7030A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000" b="1" dirty="0">
                <a:solidFill>
                  <a:schemeClr val="tx1"/>
                </a:solidFill>
                <a:latin typeface="NikoshBAN" pitchFamily="2" charset="0"/>
                <a:cs typeface="NikoshBAN" pitchFamily="2" charset="0"/>
              </a:rPr>
              <a:t>মূল্যায়ন</a:t>
            </a:r>
            <a:endParaRPr lang="en-US" sz="4000" b="1" dirty="0">
              <a:solidFill>
                <a:schemeClr val="tx1"/>
              </a:solidFill>
              <a:latin typeface="NikoshBAN" pitchFamily="2" charset="0"/>
              <a:cs typeface="NikoshBAN" pitchFamily="2" charset="0"/>
            </a:endParaRPr>
          </a:p>
        </p:txBody>
      </p:sp>
      <p:sp>
        <p:nvSpPr>
          <p:cNvPr id="9" name="Rectangle 8"/>
          <p:cNvSpPr/>
          <p:nvPr/>
        </p:nvSpPr>
        <p:spPr>
          <a:xfrm>
            <a:off x="115910" y="193183"/>
            <a:ext cx="11925835" cy="6568226"/>
          </a:xfrm>
          <a:prstGeom prst="rect">
            <a:avLst/>
          </a:prstGeom>
          <a:noFill/>
          <a:ln w="76200">
            <a:solidFill>
              <a:srgbClr val="00206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206063" y="193181"/>
            <a:ext cx="11835682" cy="6568227"/>
          </a:xfrm>
          <a:prstGeom prst="rect">
            <a:avLst/>
          </a:prstGeom>
          <a:noFill/>
          <a:ln w="76200">
            <a:solidFill>
              <a:srgbClr val="002060"/>
            </a:solid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283335" y="1346125"/>
            <a:ext cx="11681137" cy="5203065"/>
          </a:xfrm>
          <a:prstGeom prst="roundRect">
            <a:avLst/>
          </a:prstGeom>
          <a:solidFill>
            <a:srgbClr val="00B0F0"/>
          </a:solidFill>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bn-IN" sz="2800" dirty="0">
                <a:solidFill>
                  <a:schemeClr val="tx1"/>
                </a:solidFill>
                <a:latin typeface="NikoshBAN" panose="02000000000000000000" pitchFamily="2" charset="0"/>
                <a:cs typeface="NikoshBAN" panose="02000000000000000000" pitchFamily="2" charset="0"/>
              </a:rPr>
              <a:t>‘</a:t>
            </a:r>
            <a:r>
              <a:rPr lang="bn-IN" sz="4000" b="1" dirty="0">
                <a:solidFill>
                  <a:schemeClr val="tx1"/>
                </a:solidFill>
                <a:latin typeface="NikoshBAN" panose="02000000000000000000" pitchFamily="2" charset="0"/>
                <a:cs typeface="NikoshBAN" panose="02000000000000000000" pitchFamily="2" charset="0"/>
              </a:rPr>
              <a:t>বিদ্রোহী’ কবিতাটি কোন পত্রিকায় প্রকাশ হয়েছিল?</a:t>
            </a:r>
          </a:p>
          <a:p>
            <a:pPr>
              <a:buFont typeface="Wingdings" pitchFamily="2" charset="2"/>
              <a:buChar char="Ø"/>
            </a:pPr>
            <a:r>
              <a:rPr lang="bn-IN" sz="4000" b="1" dirty="0">
                <a:solidFill>
                  <a:schemeClr val="tx1"/>
                </a:solidFill>
                <a:latin typeface="NikoshBAN" panose="02000000000000000000" pitchFamily="2" charset="0"/>
                <a:cs typeface="NikoshBAN" panose="02000000000000000000" pitchFamily="2" charset="0"/>
              </a:rPr>
              <a:t>প্রথম মহাযুদ্ধের সময় কবি কোন শ্রেণিতে পড়েন?</a:t>
            </a:r>
          </a:p>
          <a:p>
            <a:pPr>
              <a:buFont typeface="Wingdings" pitchFamily="2" charset="2"/>
              <a:buChar char="Ø"/>
            </a:pPr>
            <a:r>
              <a:rPr lang="bn-IN" sz="4000" b="1" dirty="0">
                <a:solidFill>
                  <a:schemeClr val="tx1"/>
                </a:solidFill>
                <a:latin typeface="NikoshBAN" panose="02000000000000000000" pitchFamily="2" charset="0"/>
                <a:cs typeface="NikoshBAN" panose="02000000000000000000" pitchFamily="2" charset="0"/>
              </a:rPr>
              <a:t>কবি কোথায় ফিরে এসে সাহিত্যচর্চা শুরু করেন?</a:t>
            </a:r>
          </a:p>
          <a:p>
            <a:pPr>
              <a:buFont typeface="Wingdings" pitchFamily="2" charset="2"/>
              <a:buChar char="Ø"/>
            </a:pPr>
            <a:r>
              <a:rPr lang="bn-IN" sz="4000" b="1" dirty="0">
                <a:solidFill>
                  <a:schemeClr val="tx1"/>
                </a:solidFill>
                <a:latin typeface="NikoshBAN" panose="02000000000000000000" pitchFamily="2" charset="0"/>
                <a:cs typeface="NikoshBAN" panose="02000000000000000000" pitchFamily="2" charset="0"/>
              </a:rPr>
              <a:t>কবির ভাষায় ইতিহাসে কাদের নাম লেখা নাই?</a:t>
            </a:r>
          </a:p>
          <a:p>
            <a:pPr>
              <a:buFont typeface="Wingdings" pitchFamily="2" charset="2"/>
              <a:buChar char="Ø"/>
            </a:pPr>
            <a:r>
              <a:rPr lang="bn-IN" sz="4000" b="1" dirty="0">
                <a:solidFill>
                  <a:schemeClr val="tx1"/>
                </a:solidFill>
                <a:latin typeface="NikoshBAN" panose="02000000000000000000" pitchFamily="2" charset="0"/>
                <a:cs typeface="NikoshBAN" panose="02000000000000000000" pitchFamily="2" charset="0"/>
              </a:rPr>
              <a:t>কবির ভাষায় এখন কিসের দিন এসেছে</a:t>
            </a:r>
            <a:r>
              <a:rPr lang="bn-IN" sz="4000" b="1" dirty="0" smtClean="0">
                <a:solidFill>
                  <a:schemeClr val="tx1"/>
                </a:solidFill>
                <a:latin typeface="NikoshBAN" panose="02000000000000000000" pitchFamily="2" charset="0"/>
                <a:cs typeface="NikoshBAN" panose="02000000000000000000" pitchFamily="2" charset="0"/>
              </a:rPr>
              <a:t>?</a:t>
            </a:r>
            <a:endParaRPr lang="bn-IN"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3421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2298" y="203778"/>
            <a:ext cx="5254581" cy="646331"/>
          </a:xfrm>
          <a:prstGeom prst="rect">
            <a:avLst/>
          </a:prstGeom>
        </p:spPr>
        <p:txBody>
          <a:bodyPr wrap="square">
            <a:spAutoFit/>
          </a:bodyPr>
          <a:lstStyle/>
          <a:p>
            <a:pPr algn="ctr"/>
            <a:r>
              <a:rPr lang="bn-IN" sz="3600" b="1" dirty="0">
                <a:solidFill>
                  <a:srgbClr val="FF0000"/>
                </a:solidFill>
                <a:latin typeface="NikoshBAN" panose="02000000000000000000" pitchFamily="2" charset="0"/>
                <a:cs typeface="NikoshBAN" panose="02000000000000000000" pitchFamily="2" charset="0"/>
              </a:rPr>
              <a:t>উত্তরগুলো মিলিয়ে নিই</a:t>
            </a:r>
            <a:endParaRPr lang="en-US" sz="3600" b="1" dirty="0" err="1">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167425" y="1083646"/>
            <a:ext cx="11874321" cy="5632311"/>
          </a:xfrm>
          <a:prstGeom prst="rect">
            <a:avLst/>
          </a:prstGeom>
        </p:spPr>
        <p:txBody>
          <a:bodyPr wrap="square">
            <a:spAutoFit/>
          </a:bodyPr>
          <a:lstStyle/>
          <a:p>
            <a:pPr>
              <a:buFont typeface="Wingdings" pitchFamily="2" charset="2"/>
              <a:buChar char="v"/>
            </a:pPr>
            <a:r>
              <a:rPr lang="bn-IN" sz="4000" b="1" dirty="0">
                <a:latin typeface="NikoshBAN" panose="02000000000000000000" pitchFamily="2" charset="0"/>
                <a:cs typeface="NikoshBAN" panose="02000000000000000000" pitchFamily="2" charset="0"/>
              </a:rPr>
              <a:t>প্রথম মহাযুদ্ধের সময় কবি দশম শ্রেণিতে পড়েন।</a:t>
            </a:r>
          </a:p>
          <a:p>
            <a:pPr>
              <a:buFont typeface="Wingdings" pitchFamily="2" charset="2"/>
              <a:buChar char="v"/>
            </a:pPr>
            <a:r>
              <a:rPr lang="bn-IN" sz="4000" b="1" dirty="0">
                <a:latin typeface="NikoshBAN" panose="02000000000000000000" pitchFamily="2" charset="0"/>
                <a:cs typeface="NikoshBAN" panose="02000000000000000000" pitchFamily="2" charset="0"/>
              </a:rPr>
              <a:t>‘বিদ্রোহী’ কবিতাটি ‘বিজলী’পত্রিকায় প্রকাশিত হয়।</a:t>
            </a:r>
          </a:p>
          <a:p>
            <a:pPr>
              <a:buFont typeface="Wingdings" pitchFamily="2" charset="2"/>
              <a:buChar char="v"/>
            </a:pPr>
            <a:r>
              <a:rPr lang="bn-IN" sz="4000" b="1" dirty="0">
                <a:latin typeface="NikoshBAN" panose="02000000000000000000" pitchFamily="2" charset="0"/>
                <a:cs typeface="NikoshBAN" panose="02000000000000000000" pitchFamily="2" charset="0"/>
              </a:rPr>
              <a:t>কবি কলকাতায় ফিরে এসে সাহিত্যচর্চা শুরু করেন।</a:t>
            </a:r>
          </a:p>
          <a:p>
            <a:pPr>
              <a:buFont typeface="Wingdings" pitchFamily="2" charset="2"/>
              <a:buChar char="v"/>
            </a:pPr>
            <a:r>
              <a:rPr lang="bn-IN" sz="4000" b="1" dirty="0">
                <a:latin typeface="NikoshBAN" panose="02000000000000000000" pitchFamily="2" charset="0"/>
                <a:cs typeface="NikoshBAN" panose="02000000000000000000" pitchFamily="2" charset="0"/>
              </a:rPr>
              <a:t>যে নারীরা সিঁথির সিঁদুর দিয়েছেন তাদের নাম ইতিহাসের পাতায় লেখা নেই।</a:t>
            </a:r>
          </a:p>
          <a:p>
            <a:pPr>
              <a:buFont typeface="Wingdings" pitchFamily="2" charset="2"/>
              <a:buChar char="v"/>
            </a:pPr>
            <a:r>
              <a:rPr lang="bn-IN" sz="4000" b="1" dirty="0">
                <a:latin typeface="NikoshBAN" panose="02000000000000000000" pitchFamily="2" charset="0"/>
                <a:cs typeface="NikoshBAN" panose="02000000000000000000" pitchFamily="2" charset="0"/>
              </a:rPr>
              <a:t>কবির ভাষায় সম অধিকারের দিন এসেছে।</a:t>
            </a:r>
            <a:endParaRPr lang="en-US" sz="4000" b="1" dirty="0" err="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5733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1820" y="176136"/>
            <a:ext cx="11719774" cy="6430726"/>
            <a:chOff x="1859482" y="471656"/>
            <a:chExt cx="7848600" cy="5159675"/>
          </a:xfrm>
          <a:solidFill>
            <a:schemeClr val="accent1">
              <a:lumMod val="20000"/>
              <a:lumOff val="80000"/>
            </a:schemeClr>
          </a:solidFill>
        </p:grpSpPr>
        <p:grpSp>
          <p:nvGrpSpPr>
            <p:cNvPr id="8" name="Group 7"/>
            <p:cNvGrpSpPr/>
            <p:nvPr/>
          </p:nvGrpSpPr>
          <p:grpSpPr>
            <a:xfrm>
              <a:off x="1859482" y="471656"/>
              <a:ext cx="7848600" cy="5159675"/>
              <a:chOff x="2446623" y="1434240"/>
              <a:chExt cx="7848600" cy="5159675"/>
            </a:xfrm>
            <a:grpFill/>
          </p:grpSpPr>
          <p:sp>
            <p:nvSpPr>
              <p:cNvPr id="6" name="Rectangle 5">
                <a:extLst>
                  <a:ext uri="{FF2B5EF4-FFF2-40B4-BE49-F238E27FC236}">
                    <a16:creationId xmlns:a16="http://schemas.microsoft.com/office/drawing/2014/main" xmlns="" id="{9E7CA20A-6F02-48A2-96ED-DA31A4EC0C58}"/>
                  </a:ext>
                </a:extLst>
              </p:cNvPr>
              <p:cNvSpPr/>
              <p:nvPr/>
            </p:nvSpPr>
            <p:spPr>
              <a:xfrm>
                <a:off x="2446623" y="2933855"/>
                <a:ext cx="7848600" cy="3660060"/>
              </a:xfrm>
              <a:prstGeom prst="rect">
                <a:avLst/>
              </a:prstGeom>
              <a:solidFill>
                <a:srgbClr val="00B0F0"/>
              </a:solidFill>
              <a:ln w="762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নারী</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কবিতার</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অন্তরালে</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প্রকাশিত</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কবির</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প্রত্যাশার</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দিকটি</a:t>
                </a:r>
                <a:r>
                  <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baseline="0" noProof="0" dirty="0" err="1" smtClean="0">
                    <a:ln w="12700">
                      <a:solidFill>
                        <a:prstClr val="white"/>
                      </a:solidFill>
                    </a:ln>
                    <a:effectLst/>
                    <a:uLnTx/>
                    <a:uFillTx/>
                    <a:latin typeface="NikoshBAN" pitchFamily="2" charset="0"/>
                    <a:cs typeface="NikoshBAN" pitchFamily="2" charset="0"/>
                  </a:rPr>
                  <a:t>বিশ্লেষণ</a:t>
                </a:r>
                <a:r>
                  <a:rPr kumimoji="0" lang="en-US" sz="7200" b="1" i="0" u="none" strike="noStrike" kern="0" cap="none" spc="0" normalizeH="0" noProof="0" dirty="0" smtClean="0">
                    <a:ln w="12700">
                      <a:solidFill>
                        <a:prstClr val="white"/>
                      </a:solidFill>
                    </a:ln>
                    <a:effectLst/>
                    <a:uLnTx/>
                    <a:uFillTx/>
                    <a:latin typeface="NikoshBAN" pitchFamily="2" charset="0"/>
                    <a:cs typeface="NikoshBAN" pitchFamily="2" charset="0"/>
                  </a:rPr>
                  <a:t> </a:t>
                </a:r>
                <a:r>
                  <a:rPr kumimoji="0" lang="en-US" sz="7200" b="1" i="0" u="none" strike="noStrike" kern="0" cap="none" spc="0" normalizeH="0" noProof="0" dirty="0" err="1" smtClean="0">
                    <a:ln w="12700">
                      <a:solidFill>
                        <a:prstClr val="white"/>
                      </a:solidFill>
                    </a:ln>
                    <a:effectLst/>
                    <a:uLnTx/>
                    <a:uFillTx/>
                    <a:latin typeface="NikoshBAN" pitchFamily="2" charset="0"/>
                    <a:cs typeface="NikoshBAN" pitchFamily="2" charset="0"/>
                  </a:rPr>
                  <a:t>কর</a:t>
                </a:r>
                <a:r>
                  <a:rPr kumimoji="0" lang="en-US" sz="7200" b="1" i="0" u="none" strike="noStrike" kern="0" cap="none" spc="0" normalizeH="0" noProof="0" dirty="0" smtClean="0">
                    <a:ln w="12700">
                      <a:solidFill>
                        <a:prstClr val="white"/>
                      </a:solidFill>
                    </a:ln>
                    <a:effectLst/>
                    <a:uLnTx/>
                    <a:uFillTx/>
                    <a:latin typeface="NikoshBAN" pitchFamily="2" charset="0"/>
                    <a:cs typeface="NikoshBAN" pitchFamily="2" charset="0"/>
                  </a:rPr>
                  <a:t>।</a:t>
                </a:r>
                <a:endParaRPr kumimoji="0" lang="en-US" sz="7200" b="1" i="0" u="none" strike="noStrike" kern="0" cap="none" spc="0" normalizeH="0" baseline="0" noProof="0" dirty="0" smtClean="0">
                  <a:ln w="12700">
                    <a:solidFill>
                      <a:prstClr val="white"/>
                    </a:solidFill>
                  </a:ln>
                  <a:effectLst/>
                  <a:uLnTx/>
                  <a:uFillTx/>
                  <a:latin typeface="NikoshBAN" pitchFamily="2" charset="0"/>
                  <a:cs typeface="NikoshBAN" pitchFamily="2" charset="0"/>
                </a:endParaRPr>
              </a:p>
            </p:txBody>
          </p:sp>
          <p:sp>
            <p:nvSpPr>
              <p:cNvPr id="7" name="Isosceles Triangle 6">
                <a:extLst>
                  <a:ext uri="{FF2B5EF4-FFF2-40B4-BE49-F238E27FC236}">
                    <a16:creationId xmlns:a16="http://schemas.microsoft.com/office/drawing/2014/main" xmlns="" id="{FA5C5271-A91A-4AD6-A33A-80744F960B0D}"/>
                  </a:ext>
                </a:extLst>
              </p:cNvPr>
              <p:cNvSpPr/>
              <p:nvPr/>
            </p:nvSpPr>
            <p:spPr>
              <a:xfrm>
                <a:off x="2446623" y="1434240"/>
                <a:ext cx="7848600" cy="1354949"/>
              </a:xfrm>
              <a:prstGeom prst="triangle">
                <a:avLst>
                  <a:gd name="adj" fmla="val 51701"/>
                </a:avLst>
              </a:prstGeom>
              <a:grpFill/>
              <a:ln w="762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ndParaRPr>
              </a:p>
            </p:txBody>
          </p:sp>
        </p:grpSp>
        <p:sp>
          <p:nvSpPr>
            <p:cNvPr id="9" name="TextBox 8"/>
            <p:cNvSpPr txBox="1"/>
            <p:nvPr/>
          </p:nvSpPr>
          <p:spPr>
            <a:xfrm>
              <a:off x="4681743" y="973856"/>
              <a:ext cx="2482013" cy="666748"/>
            </a:xfrm>
            <a:prstGeom prst="rect">
              <a:avLst/>
            </a:prstGeom>
            <a:solidFill>
              <a:srgbClr val="FFFF00"/>
            </a:solidFill>
            <a:ln>
              <a:noFill/>
            </a:ln>
          </p:spPr>
          <p:txBody>
            <a:bodyPr wrap="square" rtlCol="0">
              <a:spAutoFit/>
            </a:bodyPr>
            <a:lstStyle/>
            <a:p>
              <a:pPr algn="ctr"/>
              <a:r>
                <a:rPr lang="en-US" sz="4800" b="1" dirty="0" err="1" smtClean="0"/>
                <a:t>বাড়ির</a:t>
              </a:r>
              <a:r>
                <a:rPr lang="en-US" sz="4800" b="1" dirty="0" smtClean="0"/>
                <a:t> </a:t>
              </a:r>
              <a:r>
                <a:rPr lang="en-US" sz="4800" b="1" dirty="0" err="1" smtClean="0"/>
                <a:t>কাজ</a:t>
              </a:r>
              <a:endParaRPr lang="en-US" sz="4800" b="1" dirty="0"/>
            </a:p>
          </p:txBody>
        </p:sp>
      </p:gr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flower030.gif"/>
          <p:cNvPicPr>
            <a:picLocks noChangeAspect="1"/>
          </p:cNvPicPr>
          <p:nvPr/>
        </p:nvPicPr>
        <p:blipFill>
          <a:blip r:embed="rId3" cstate="print"/>
          <a:stretch>
            <a:fillRect/>
          </a:stretch>
        </p:blipFill>
        <p:spPr>
          <a:xfrm>
            <a:off x="283335" y="224972"/>
            <a:ext cx="11655379" cy="4451552"/>
          </a:xfrm>
          <a:prstGeom prst="rect">
            <a:avLst/>
          </a:prstGeom>
        </p:spPr>
      </p:pic>
      <p:sp>
        <p:nvSpPr>
          <p:cNvPr id="3" name="TextBox 2"/>
          <p:cNvSpPr txBox="1"/>
          <p:nvPr/>
        </p:nvSpPr>
        <p:spPr>
          <a:xfrm>
            <a:off x="373487" y="4813899"/>
            <a:ext cx="11565227" cy="1754326"/>
          </a:xfrm>
          <a:prstGeom prst="rect">
            <a:avLst/>
          </a:prstGeom>
          <a:blipFill>
            <a:blip r:embed="rId4"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ক্লাসের</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সবাইকে</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ধন্যবাদ</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জানিয়ে</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শেষ</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5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করছি</a:t>
            </a:r>
            <a:r>
              <a:rPr lang="bn-IN"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,আল্লাহ হাফেজ।</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2" name="Rectangle 1"/>
          <p:cNvSpPr/>
          <p:nvPr/>
        </p:nvSpPr>
        <p:spPr>
          <a:xfrm>
            <a:off x="283335" y="152400"/>
            <a:ext cx="11655380" cy="6415825"/>
          </a:xfrm>
          <a:prstGeom prst="rect">
            <a:avLst/>
          </a:prstGeom>
          <a:noFill/>
          <a:ln w="76200">
            <a:solidFill>
              <a:srgbClr val="FFC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425" y="152400"/>
            <a:ext cx="11874321" cy="6553200"/>
          </a:xfrm>
          <a:prstGeom prst="rect">
            <a:avLst/>
          </a:prstGeom>
          <a:noFill/>
          <a:ln w="76200">
            <a:solidFill>
              <a:srgbClr val="0070C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2021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7" y="476520"/>
            <a:ext cx="7034959" cy="1107582"/>
          </a:xfrm>
          <a:solidFill>
            <a:schemeClr val="tx1"/>
          </a:solidFill>
          <a:ln>
            <a:solidFill>
              <a:srgbClr val="0070C0"/>
            </a:solidFill>
          </a:ln>
        </p:spPr>
        <p:txBody>
          <a:bodyPr>
            <a:noAutofit/>
          </a:bodyPr>
          <a:lstStyle/>
          <a:p>
            <a:pPr algn="ctr"/>
            <a:r>
              <a:rPr lang="bn-BD" sz="8000" b="1" dirty="0" smtClean="0">
                <a:solidFill>
                  <a:srgbClr val="7030A0"/>
                </a:solidFill>
                <a:latin typeface="NikoshBAN" panose="02000000000000000000" pitchFamily="2" charset="0"/>
                <a:cs typeface="NikoshBAN" panose="02000000000000000000" pitchFamily="2" charset="0"/>
              </a:rPr>
              <a:t>পাঠ </a:t>
            </a:r>
            <a:r>
              <a:rPr lang="bn-BD" sz="8000" b="1" dirty="0">
                <a:solidFill>
                  <a:srgbClr val="7030A0"/>
                </a:solidFill>
                <a:latin typeface="NikoshBAN" panose="02000000000000000000" pitchFamily="2" charset="0"/>
                <a:cs typeface="NikoshBAN" panose="02000000000000000000" pitchFamily="2" charset="0"/>
              </a:rPr>
              <a:t>পরিচিতি</a:t>
            </a:r>
            <a:endParaRPr lang="en-US" sz="8000"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97333" y="2141114"/>
            <a:ext cx="11904785" cy="4525963"/>
          </a:xfrm>
          <a:solidFill>
            <a:srgbClr val="009900"/>
          </a:solidFill>
          <a:ln>
            <a:solidFill>
              <a:srgbClr val="00B050"/>
            </a:solidFill>
          </a:ln>
        </p:spPr>
        <p:txBody>
          <a:bodyPr>
            <a:noAutofit/>
          </a:bodyPr>
          <a:lstStyle/>
          <a:p>
            <a:pPr marL="0" indent="0">
              <a:buNone/>
            </a:pPr>
            <a:endPar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অষ্টম</a:t>
            </a:r>
          </a:p>
          <a:p>
            <a:pPr marL="0" indent="0">
              <a:buNone/>
            </a:pP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সাহিত্য</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কণিকা</a:t>
            </a:r>
            <a:endPar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endPar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০</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৩-০২-২১ইং</a:t>
            </a:r>
          </a:p>
          <a:p>
            <a:pPr marL="0" indent="0">
              <a:buNone/>
            </a:pP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24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028" y="1933179"/>
            <a:ext cx="5412550" cy="293291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41" y="1933180"/>
            <a:ext cx="6139345" cy="2932917"/>
          </a:xfrm>
          <a:prstGeom prst="rect">
            <a:avLst/>
          </a:prstGeom>
        </p:spPr>
      </p:pic>
      <p:sp>
        <p:nvSpPr>
          <p:cNvPr id="5" name="Rectangle 4"/>
          <p:cNvSpPr/>
          <p:nvPr/>
        </p:nvSpPr>
        <p:spPr>
          <a:xfrm>
            <a:off x="6003632" y="2967335"/>
            <a:ext cx="112355"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0" name="Rectangle 19"/>
          <p:cNvSpPr/>
          <p:nvPr/>
        </p:nvSpPr>
        <p:spPr>
          <a:xfrm>
            <a:off x="6156032" y="3119735"/>
            <a:ext cx="112355"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Rectangle 22"/>
          <p:cNvSpPr/>
          <p:nvPr/>
        </p:nvSpPr>
        <p:spPr>
          <a:xfrm>
            <a:off x="1403797" y="108377"/>
            <a:ext cx="4146997" cy="1446550"/>
          </a:xfrm>
          <a:prstGeom prst="rect">
            <a:avLst/>
          </a:prstGeom>
          <a:noFill/>
        </p:spPr>
        <p:txBody>
          <a:bodyPr wrap="square" lIns="91440" tIns="45720" rIns="91440" bIns="45720">
            <a:spAutoFit/>
          </a:bodyPr>
          <a:lstStyle/>
          <a:p>
            <a:pPr algn="ctr"/>
            <a:r>
              <a:rPr lang="as-IN" sz="4400" b="1" cap="none" spc="0" dirty="0" smtClean="0">
                <a:ln w="3175">
                  <a:solidFill>
                    <a:schemeClr val="tx1"/>
                  </a:solidFill>
                  <a:prstDash val="solid"/>
                </a:ln>
                <a:latin typeface="NikoshBAN" panose="02000000000000000000" pitchFamily="2" charset="0"/>
                <a:cs typeface="NikoshBAN" panose="02000000000000000000" pitchFamily="2" charset="0"/>
              </a:rPr>
              <a:t>১নং চিত্রে কী দেখা যাচ্ছে?</a:t>
            </a:r>
            <a:endParaRPr lang="en-US" sz="4400" b="1" cap="none" spc="0" dirty="0">
              <a:ln w="3175">
                <a:solidFill>
                  <a:schemeClr val="tx1"/>
                </a:solidFill>
                <a:prstDash val="solid"/>
              </a:ln>
              <a:latin typeface="NikoshBAN" panose="02000000000000000000" pitchFamily="2" charset="0"/>
              <a:cs typeface="NikoshBAN" panose="02000000000000000000" pitchFamily="2" charset="0"/>
            </a:endParaRPr>
          </a:p>
        </p:txBody>
      </p:sp>
      <p:sp>
        <p:nvSpPr>
          <p:cNvPr id="25" name="Rectangle 24"/>
          <p:cNvSpPr/>
          <p:nvPr/>
        </p:nvSpPr>
        <p:spPr>
          <a:xfrm>
            <a:off x="7044490" y="122876"/>
            <a:ext cx="4366191" cy="1569660"/>
          </a:xfrm>
          <a:prstGeom prst="rect">
            <a:avLst/>
          </a:prstGeom>
          <a:noFill/>
        </p:spPr>
        <p:txBody>
          <a:bodyPr wrap="square" lIns="91440" tIns="45720" rIns="91440" bIns="45720">
            <a:spAutoFit/>
          </a:bodyPr>
          <a:lstStyle/>
          <a:p>
            <a:pPr algn="ctr"/>
            <a:r>
              <a:rPr lang="as-IN" sz="4800" b="1" cap="none" spc="0" dirty="0" smtClean="0">
                <a:ln w="28575">
                  <a:noFill/>
                  <a:prstDash val="solid"/>
                </a:ln>
                <a:effectLst/>
                <a:latin typeface="NikoshBAN" panose="02000000000000000000" pitchFamily="2" charset="0"/>
                <a:cs typeface="NikoshBAN" panose="02000000000000000000" pitchFamily="2" charset="0"/>
              </a:rPr>
              <a:t>২নং চিত্রে কী দেখা যাচ্ছে?</a:t>
            </a:r>
            <a:endParaRPr lang="en-US" sz="4800" b="1" cap="none" spc="0" dirty="0">
              <a:ln w="28575">
                <a:noFill/>
                <a:prstDash val="solid"/>
              </a:ln>
              <a:effectLst/>
              <a:latin typeface="NikoshBAN" panose="02000000000000000000" pitchFamily="2" charset="0"/>
              <a:cs typeface="NikoshBAN" panose="02000000000000000000" pitchFamily="2" charset="0"/>
            </a:endParaRPr>
          </a:p>
        </p:txBody>
      </p:sp>
      <p:sp>
        <p:nvSpPr>
          <p:cNvPr id="35" name="Rectangle 34"/>
          <p:cNvSpPr/>
          <p:nvPr/>
        </p:nvSpPr>
        <p:spPr>
          <a:xfrm>
            <a:off x="417060" y="5332061"/>
            <a:ext cx="5133734" cy="94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smtClean="0">
                <a:solidFill>
                  <a:schemeClr val="tx1"/>
                </a:solidFill>
                <a:latin typeface="NikoshBAN" panose="02000000000000000000" pitchFamily="2" charset="0"/>
                <a:cs typeface="NikoshBAN" panose="02000000000000000000" pitchFamily="2" charset="0"/>
              </a:rPr>
              <a:t>নারী ঘরের </a:t>
            </a:r>
            <a:r>
              <a:rPr lang="en-US" sz="2800" b="1" dirty="0" err="1" smtClean="0">
                <a:solidFill>
                  <a:schemeClr val="tx1"/>
                </a:solidFill>
                <a:latin typeface="NikoshBAN" panose="02000000000000000000" pitchFamily="2" charset="0"/>
                <a:cs typeface="NikoshBAN" panose="02000000000000000000" pitchFamily="2" charset="0"/>
              </a:rPr>
              <a:t>ভিতর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কাজ</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করছে</a:t>
            </a:r>
            <a:endParaRPr lang="en-SG" sz="2800" b="1" dirty="0">
              <a:solidFill>
                <a:schemeClr val="tx1"/>
              </a:solidFill>
              <a:latin typeface="NikoshBAN" panose="02000000000000000000" pitchFamily="2" charset="0"/>
              <a:cs typeface="NikoshBAN" panose="02000000000000000000" pitchFamily="2" charset="0"/>
            </a:endParaRPr>
          </a:p>
        </p:txBody>
      </p:sp>
      <p:sp>
        <p:nvSpPr>
          <p:cNvPr id="36" name="TextBox 35"/>
          <p:cNvSpPr txBox="1"/>
          <p:nvPr/>
        </p:nvSpPr>
        <p:spPr>
          <a:xfrm>
            <a:off x="6578028" y="5425034"/>
            <a:ext cx="5299113" cy="954107"/>
          </a:xfrm>
          <a:prstGeom prst="rect">
            <a:avLst/>
          </a:prstGeom>
          <a:solidFill>
            <a:schemeClr val="bg1"/>
          </a:solidFill>
        </p:spPr>
        <p:txBody>
          <a:bodyPr wrap="square" rtlCol="0">
            <a:spAutoFit/>
          </a:bodyPr>
          <a:lstStyle/>
          <a:p>
            <a:r>
              <a:rPr lang="as-IN" sz="2800" b="1" dirty="0" smtClean="0">
                <a:latin typeface="NikoshBAN" panose="02000000000000000000" pitchFamily="2" charset="0"/>
                <a:cs typeface="NikoshBAN" panose="02000000000000000000" pitchFamily="2" charset="0"/>
              </a:rPr>
              <a:t>নারী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ডাক্তার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রোগীর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চিকিৎসা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করছে</a:t>
            </a:r>
            <a:endParaRPr lang="en-SG"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5539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80">
                                          <p:stCondLst>
                                            <p:cond delay="0"/>
                                          </p:stCondLst>
                                        </p:cTn>
                                        <p:tgtEl>
                                          <p:spTgt spid="35"/>
                                        </p:tgtEl>
                                      </p:cBhvr>
                                    </p:animEffect>
                                    <p:anim calcmode="lin" valueType="num">
                                      <p:cBhvr>
                                        <p:cTn id="17"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2" dur="26">
                                          <p:stCondLst>
                                            <p:cond delay="650"/>
                                          </p:stCondLst>
                                        </p:cTn>
                                        <p:tgtEl>
                                          <p:spTgt spid="35"/>
                                        </p:tgtEl>
                                      </p:cBhvr>
                                      <p:to x="100000" y="60000"/>
                                    </p:animScale>
                                    <p:animScale>
                                      <p:cBhvr>
                                        <p:cTn id="23" dur="166" decel="50000">
                                          <p:stCondLst>
                                            <p:cond delay="676"/>
                                          </p:stCondLst>
                                        </p:cTn>
                                        <p:tgtEl>
                                          <p:spTgt spid="35"/>
                                        </p:tgtEl>
                                      </p:cBhvr>
                                      <p:to x="100000" y="100000"/>
                                    </p:animScale>
                                    <p:animScale>
                                      <p:cBhvr>
                                        <p:cTn id="24" dur="26">
                                          <p:stCondLst>
                                            <p:cond delay="1312"/>
                                          </p:stCondLst>
                                        </p:cTn>
                                        <p:tgtEl>
                                          <p:spTgt spid="35"/>
                                        </p:tgtEl>
                                      </p:cBhvr>
                                      <p:to x="100000" y="80000"/>
                                    </p:animScale>
                                    <p:animScale>
                                      <p:cBhvr>
                                        <p:cTn id="25" dur="166" decel="50000">
                                          <p:stCondLst>
                                            <p:cond delay="1338"/>
                                          </p:stCondLst>
                                        </p:cTn>
                                        <p:tgtEl>
                                          <p:spTgt spid="35"/>
                                        </p:tgtEl>
                                      </p:cBhvr>
                                      <p:to x="100000" y="100000"/>
                                    </p:animScale>
                                    <p:animScale>
                                      <p:cBhvr>
                                        <p:cTn id="26" dur="26">
                                          <p:stCondLst>
                                            <p:cond delay="1642"/>
                                          </p:stCondLst>
                                        </p:cTn>
                                        <p:tgtEl>
                                          <p:spTgt spid="35"/>
                                        </p:tgtEl>
                                      </p:cBhvr>
                                      <p:to x="100000" y="90000"/>
                                    </p:animScale>
                                    <p:animScale>
                                      <p:cBhvr>
                                        <p:cTn id="27" dur="166" decel="50000">
                                          <p:stCondLst>
                                            <p:cond delay="1668"/>
                                          </p:stCondLst>
                                        </p:cTn>
                                        <p:tgtEl>
                                          <p:spTgt spid="35"/>
                                        </p:tgtEl>
                                      </p:cBhvr>
                                      <p:to x="100000" y="100000"/>
                                    </p:animScale>
                                    <p:animScale>
                                      <p:cBhvr>
                                        <p:cTn id="28" dur="26">
                                          <p:stCondLst>
                                            <p:cond delay="1808"/>
                                          </p:stCondLst>
                                        </p:cTn>
                                        <p:tgtEl>
                                          <p:spTgt spid="35"/>
                                        </p:tgtEl>
                                      </p:cBhvr>
                                      <p:to x="100000" y="95000"/>
                                    </p:animScale>
                                    <p:animScale>
                                      <p:cBhvr>
                                        <p:cTn id="29" dur="166" decel="50000">
                                          <p:stCondLst>
                                            <p:cond delay="1834"/>
                                          </p:stCondLst>
                                        </p:cTn>
                                        <p:tgtEl>
                                          <p:spTgt spid="3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4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52939" y="610928"/>
            <a:ext cx="9528313" cy="431800"/>
          </a:xfrm>
          <a:prstGeom prst="roundRect">
            <a:avLst>
              <a:gd name="adj" fmla="val 0"/>
            </a:avLst>
          </a:prstGeom>
          <a:solidFill>
            <a:schemeClr val="bg1"/>
          </a:solidFill>
          <a:ln w="38100">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err="1">
                <a:solidFill>
                  <a:schemeClr val="tx1"/>
                </a:solidFill>
                <a:latin typeface="NikoshBAN" pitchFamily="2" charset="0"/>
                <a:cs typeface="NikoshBAN" pitchFamily="2" charset="0"/>
              </a:rPr>
              <a:t>এসো</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আমরা</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মন</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দিয়ে</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কিছু</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ছবি</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দেখি</a:t>
            </a:r>
            <a:r>
              <a:rPr lang="en-US" sz="3600" b="1" dirty="0">
                <a:solidFill>
                  <a:schemeClr val="tx1"/>
                </a:solidFill>
                <a:latin typeface="NikoshBAN" pitchFamily="2" charset="0"/>
                <a:cs typeface="NikoshBAN" pitchFamily="2" charset="0"/>
              </a:rPr>
              <a:t>?</a:t>
            </a:r>
          </a:p>
        </p:txBody>
      </p:sp>
      <p:sp>
        <p:nvSpPr>
          <p:cNvPr id="6" name="Rounded Rectangle 5"/>
          <p:cNvSpPr/>
          <p:nvPr/>
        </p:nvSpPr>
        <p:spPr>
          <a:xfrm>
            <a:off x="1030310" y="4022417"/>
            <a:ext cx="10084158" cy="1013222"/>
          </a:xfrm>
          <a:prstGeom prst="roundRect">
            <a:avLst>
              <a:gd name="adj" fmla="val 0"/>
            </a:avLst>
          </a:prstGeom>
          <a:pattFill prst="lgConfetti">
            <a:fgClr>
              <a:schemeClr val="accent1">
                <a:lumMod val="20000"/>
                <a:lumOff val="80000"/>
              </a:schemeClr>
            </a:fgClr>
            <a:bgClr>
              <a:schemeClr val="bg1"/>
            </a:bgClr>
          </a:pattFill>
          <a:ln w="38100">
            <a:solidFill>
              <a:schemeClr val="tx1"/>
            </a:solid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tx1"/>
                </a:solidFill>
                <a:latin typeface="NikoshBAN" pitchFamily="2" charset="0"/>
                <a:cs typeface="NikoshBAN" pitchFamily="2" charset="0"/>
              </a:rPr>
              <a:t> </a:t>
            </a:r>
            <a:r>
              <a:rPr lang="en-US" sz="5400" b="1" dirty="0" err="1">
                <a:solidFill>
                  <a:schemeClr val="tx1"/>
                </a:solidFill>
                <a:latin typeface="NikoshBAN" pitchFamily="2" charset="0"/>
                <a:cs typeface="NikoshBAN" pitchFamily="2" charset="0"/>
              </a:rPr>
              <a:t>উপরের</a:t>
            </a:r>
            <a:r>
              <a:rPr lang="en-US" sz="5400" b="1" dirty="0">
                <a:solidFill>
                  <a:schemeClr val="tx1"/>
                </a:solidFill>
                <a:latin typeface="NikoshBAN" pitchFamily="2" charset="0"/>
                <a:cs typeface="NikoshBAN" pitchFamily="2" charset="0"/>
              </a:rPr>
              <a:t> </a:t>
            </a:r>
            <a:r>
              <a:rPr lang="en-US" sz="5400" b="1" dirty="0" err="1">
                <a:solidFill>
                  <a:schemeClr val="tx1"/>
                </a:solidFill>
                <a:latin typeface="NikoshBAN" pitchFamily="2" charset="0"/>
                <a:cs typeface="NikoshBAN" pitchFamily="2" charset="0"/>
              </a:rPr>
              <a:t>ছবিগুলো</a:t>
            </a:r>
            <a:r>
              <a:rPr lang="en-US" sz="5400" b="1" dirty="0">
                <a:solidFill>
                  <a:schemeClr val="tx1"/>
                </a:solidFill>
                <a:latin typeface="NikoshBAN" pitchFamily="2" charset="0"/>
                <a:cs typeface="NikoshBAN" pitchFamily="2" charset="0"/>
              </a:rPr>
              <a:t> </a:t>
            </a:r>
            <a:r>
              <a:rPr lang="en-US" sz="5400" b="1" dirty="0" err="1">
                <a:solidFill>
                  <a:schemeClr val="tx1"/>
                </a:solidFill>
                <a:latin typeface="NikoshBAN" pitchFamily="2" charset="0"/>
                <a:cs typeface="NikoshBAN" pitchFamily="2" charset="0"/>
              </a:rPr>
              <a:t>কাদের</a:t>
            </a:r>
            <a:r>
              <a:rPr lang="en-US" sz="5400" b="1" dirty="0">
                <a:solidFill>
                  <a:schemeClr val="tx1"/>
                </a:solidFill>
                <a:latin typeface="NikoshBAN" pitchFamily="2" charset="0"/>
                <a:cs typeface="NikoshBAN" pitchFamily="2" charset="0"/>
              </a:rPr>
              <a:t>? </a:t>
            </a:r>
          </a:p>
        </p:txBody>
      </p:sp>
      <p:sp>
        <p:nvSpPr>
          <p:cNvPr id="11" name="Rounded Rectangle 10"/>
          <p:cNvSpPr/>
          <p:nvPr/>
        </p:nvSpPr>
        <p:spPr>
          <a:xfrm>
            <a:off x="4198513" y="5297218"/>
            <a:ext cx="4967749" cy="990014"/>
          </a:xfrm>
          <a:prstGeom prst="roundRect">
            <a:avLst>
              <a:gd name="adj" fmla="val 0"/>
            </a:avLst>
          </a:prstGeom>
          <a:solidFill>
            <a:schemeClr val="bg1"/>
          </a:solidFill>
          <a:ln w="38100">
            <a:solidFill>
              <a:srgbClr val="0070C0"/>
            </a:solid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err="1">
                <a:solidFill>
                  <a:schemeClr val="tx1"/>
                </a:solidFill>
                <a:latin typeface="NikoshBAN" pitchFamily="2" charset="0"/>
                <a:cs typeface="NikoshBAN" pitchFamily="2" charset="0"/>
              </a:rPr>
              <a:t>নারীদের</a:t>
            </a:r>
            <a:r>
              <a:rPr lang="en-US" sz="4400" b="1" dirty="0">
                <a:solidFill>
                  <a:schemeClr val="tx1"/>
                </a:solidFill>
                <a:latin typeface="NikoshBAN" pitchFamily="2" charset="0"/>
                <a:cs typeface="NikoshBAN" pitchFamily="2" charset="0"/>
              </a:rPr>
              <a:t> </a:t>
            </a:r>
            <a:r>
              <a:rPr lang="en-US" sz="4400" b="1" dirty="0" err="1">
                <a:solidFill>
                  <a:schemeClr val="tx1"/>
                </a:solidFill>
                <a:latin typeface="NikoshBAN" pitchFamily="2" charset="0"/>
                <a:cs typeface="NikoshBAN" pitchFamily="2" charset="0"/>
              </a:rPr>
              <a:t>ছবি</a:t>
            </a:r>
            <a:r>
              <a:rPr lang="en-US" sz="4400" b="1" dirty="0">
                <a:solidFill>
                  <a:schemeClr val="tx1"/>
                </a:solidFill>
                <a:latin typeface="NikoshBAN" pitchFamily="2" charset="0"/>
                <a:cs typeface="NikoshBAN" pitchFamily="2"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72" y="1284048"/>
            <a:ext cx="2755006" cy="2093465"/>
          </a:xfrm>
          <a:prstGeom prst="rect">
            <a:avLst/>
          </a:prstGeom>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Picture 6" descr="Nari (8)"/>
          <p:cNvPicPr>
            <a:picLocks noChangeAspect="1" noChangeArrowheads="1"/>
          </p:cNvPicPr>
          <p:nvPr/>
        </p:nvPicPr>
        <p:blipFill>
          <a:blip r:embed="rId4" cstate="print"/>
          <a:srcRect/>
          <a:stretch>
            <a:fillRect/>
          </a:stretch>
        </p:blipFill>
        <p:spPr bwMode="auto">
          <a:xfrm>
            <a:off x="9303026" y="1158354"/>
            <a:ext cx="2512264" cy="2348665"/>
          </a:xfrm>
          <a:prstGeom prst="rect">
            <a:avLst/>
          </a:prstGeom>
          <a:ln>
            <a:noFill/>
          </a:ln>
          <a:effectLst>
            <a:glow rad="139700">
              <a:schemeClr val="accent4">
                <a:satMod val="175000"/>
                <a:alpha val="40000"/>
              </a:schemeClr>
            </a:glow>
            <a:outerShdw blurRad="190500" algn="tl" rotWithShape="0">
              <a:srgbClr val="000000">
                <a:alpha val="70000"/>
              </a:srgbClr>
            </a:outerShdw>
          </a:effectLst>
        </p:spPr>
      </p:pic>
      <p:pic>
        <p:nvPicPr>
          <p:cNvPr id="12" name="Picture 11" descr="ননস্সব্কব্ক্.jpg"/>
          <p:cNvPicPr>
            <a:picLocks noChangeAspect="1"/>
          </p:cNvPicPr>
          <p:nvPr/>
        </p:nvPicPr>
        <p:blipFill>
          <a:blip r:embed="rId5" cstate="print"/>
          <a:stretch>
            <a:fillRect/>
          </a:stretch>
        </p:blipFill>
        <p:spPr>
          <a:xfrm>
            <a:off x="6513377" y="1337889"/>
            <a:ext cx="2652885" cy="2124201"/>
          </a:xfrm>
          <a:prstGeom prst="rect">
            <a:avLst/>
          </a:prstGeom>
          <a:ln>
            <a:solidFill>
              <a:schemeClr val="accent6">
                <a:lumMod val="20000"/>
                <a:lumOff val="80000"/>
              </a:schemeClr>
            </a:solidFill>
          </a:ln>
          <a:effectLst>
            <a:glow rad="228600">
              <a:schemeClr val="accent5">
                <a:satMod val="175000"/>
                <a:alpha val="40000"/>
              </a:schemeClr>
            </a:glow>
            <a:outerShdw blurRad="190500" algn="tl" rotWithShape="0">
              <a:srgbClr val="000000">
                <a:alpha val="70000"/>
              </a:srgbClr>
            </a:outerShdw>
          </a:effectLst>
        </p:spPr>
      </p:pic>
      <p:sp>
        <p:nvSpPr>
          <p:cNvPr id="13" name="Frame 12"/>
          <p:cNvSpPr/>
          <p:nvPr/>
        </p:nvSpPr>
        <p:spPr>
          <a:xfrm>
            <a:off x="0" y="0"/>
            <a:ext cx="12192000" cy="6858000"/>
          </a:xfrm>
          <a:prstGeom prst="frame">
            <a:avLst>
              <a:gd name="adj1" fmla="val 5137"/>
            </a:avLst>
          </a:prstGeom>
          <a:blipFill>
            <a:blip r:embed="rId6" cstate="print">
              <a:extLst>
                <a:ext uri="{BEBA8EAE-BF5A-486C-A8C5-ECC9F3942E4B}">
                  <a14:imgProps xmlns:a14="http://schemas.microsoft.com/office/drawing/2010/main">
                    <a14:imgLayer r:embed="rId7">
                      <a14:imgEffect>
                        <a14:sharpenSoften amount="-11000"/>
                      </a14:imgEffect>
                    </a14:imgLayer>
                  </a14:imgProps>
                </a:ext>
              </a:extLst>
            </a:blip>
            <a:tile tx="0" ty="0" sx="100000" sy="100000" flip="none" algn="tl"/>
          </a:blipFill>
          <a:ln w="76200">
            <a:solidFill>
              <a:schemeClr val="tx1"/>
            </a:solid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pic>
        <p:nvPicPr>
          <p:cNvPr id="14" name="Picture 13" descr="ররেনেনেরনআবআ.jpg"/>
          <p:cNvPicPr>
            <a:picLocks noChangeAspect="1"/>
          </p:cNvPicPr>
          <p:nvPr/>
        </p:nvPicPr>
        <p:blipFill>
          <a:blip r:embed="rId8" cstate="print"/>
          <a:stretch>
            <a:fillRect/>
          </a:stretch>
        </p:blipFill>
        <p:spPr>
          <a:xfrm>
            <a:off x="3460671" y="1337889"/>
            <a:ext cx="2679855" cy="2124200"/>
          </a:xfrm>
          <a:prstGeom prst="rect">
            <a:avLst/>
          </a:prstGeom>
          <a:ln>
            <a:solidFill>
              <a:schemeClr val="bg2">
                <a:lumMod val="75000"/>
              </a:schemeClr>
            </a:solidFill>
          </a:ln>
          <a:effectLst>
            <a:glow rad="139700">
              <a:schemeClr val="accent2">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409132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707" t="6107"/>
          <a:stretch/>
        </p:blipFill>
        <p:spPr>
          <a:xfrm>
            <a:off x="283335" y="2683405"/>
            <a:ext cx="3838617" cy="3884819"/>
          </a:xfrm>
          <a:prstGeom prst="ellipse">
            <a:avLst/>
          </a:prstGeom>
          <a:ln w="63500" cap="rnd">
            <a:solidFill>
              <a:srgbClr val="002060"/>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Parallelogram 4"/>
          <p:cNvSpPr/>
          <p:nvPr/>
        </p:nvSpPr>
        <p:spPr>
          <a:xfrm>
            <a:off x="4712056" y="3025649"/>
            <a:ext cx="4843531" cy="1336521"/>
          </a:xfrm>
          <a:prstGeom prst="parallelogram">
            <a:avLst>
              <a:gd name="adj" fmla="val 0"/>
            </a:avLst>
          </a:prstGeom>
          <a:blipFill>
            <a:blip r:embed="rId3" cstate="print"/>
            <a:tile tx="0" ty="0" sx="100000" sy="100000" flip="none" algn="tl"/>
          </a:blip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7030A0"/>
                </a:solidFill>
                <a:latin typeface="NikoshBAN" pitchFamily="2" charset="0"/>
                <a:cs typeface="NikoshBAN" pitchFamily="2" charset="0"/>
              </a:rPr>
              <a:t>‘</a:t>
            </a:r>
            <a:r>
              <a:rPr lang="en-US" sz="8800" b="1" dirty="0" err="1">
                <a:solidFill>
                  <a:srgbClr val="7030A0"/>
                </a:solidFill>
                <a:latin typeface="NikoshBAN" pitchFamily="2" charset="0"/>
                <a:cs typeface="NikoshBAN" pitchFamily="2" charset="0"/>
              </a:rPr>
              <a:t>নারী</a:t>
            </a:r>
            <a:r>
              <a:rPr lang="en-US" sz="8800" b="1" dirty="0">
                <a:solidFill>
                  <a:srgbClr val="7030A0"/>
                </a:solidFill>
                <a:latin typeface="NikoshBAN" pitchFamily="2" charset="0"/>
                <a:cs typeface="NikoshBAN" pitchFamily="2" charset="0"/>
              </a:rPr>
              <a:t>’</a:t>
            </a:r>
          </a:p>
        </p:txBody>
      </p:sp>
      <p:sp>
        <p:nvSpPr>
          <p:cNvPr id="6" name="Wave 5"/>
          <p:cNvSpPr/>
          <p:nvPr/>
        </p:nvSpPr>
        <p:spPr>
          <a:xfrm>
            <a:off x="6111024" y="5076948"/>
            <a:ext cx="5378355" cy="770059"/>
          </a:xfrm>
          <a:prstGeom prst="wave">
            <a:avLst>
              <a:gd name="adj1" fmla="val 0"/>
              <a:gd name="adj2" fmla="val -23"/>
            </a:avLst>
          </a:prstGeom>
          <a:blipFill dpi="0" rotWithShape="1">
            <a:blip r:embed="rId4" cstate="print">
              <a:alphaModFix amt="74000"/>
            </a:blip>
            <a:srcRect/>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schemeClr val="tx1"/>
                </a:solidFill>
                <a:latin typeface="NikoshBAN" pitchFamily="2" charset="0"/>
                <a:cs typeface="NikoshBAN" pitchFamily="2" charset="0"/>
              </a:rPr>
              <a:t>কাজী</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নজরুল</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ইসলাম</a:t>
            </a:r>
            <a:endParaRPr lang="en-US" sz="4000" b="1" dirty="0">
              <a:solidFill>
                <a:schemeClr val="tx1"/>
              </a:solidFill>
              <a:latin typeface="NikoshBAN" pitchFamily="2" charset="0"/>
              <a:cs typeface="NikoshBAN" pitchFamily="2" charset="0"/>
            </a:endParaRPr>
          </a:p>
        </p:txBody>
      </p:sp>
      <p:sp>
        <p:nvSpPr>
          <p:cNvPr id="8" name="Parallelogram 7"/>
          <p:cNvSpPr/>
          <p:nvPr/>
        </p:nvSpPr>
        <p:spPr>
          <a:xfrm>
            <a:off x="1596979" y="748749"/>
            <a:ext cx="9028090" cy="1391971"/>
          </a:xfrm>
          <a:prstGeom prst="parallelogram">
            <a:avLst>
              <a:gd name="adj" fmla="val 0"/>
            </a:avLst>
          </a:prstGeom>
          <a:solidFill>
            <a:schemeClr val="accent2">
              <a:lumMod val="60000"/>
              <a:lumOff val="40000"/>
            </a:schemeClr>
          </a:solidFill>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1"/>
                </a:solidFill>
                <a:latin typeface="NikoshBAN" pitchFamily="2" charset="0"/>
                <a:cs typeface="NikoshBAN" pitchFamily="2" charset="0"/>
              </a:rPr>
              <a:t>আজকের</a:t>
            </a:r>
            <a:r>
              <a:rPr lang="en-US" sz="8000" b="1" dirty="0">
                <a:solidFill>
                  <a:schemeClr val="tx1"/>
                </a:solidFill>
                <a:latin typeface="NikoshBAN" pitchFamily="2" charset="0"/>
                <a:cs typeface="NikoshBAN" pitchFamily="2" charset="0"/>
              </a:rPr>
              <a:t> </a:t>
            </a:r>
            <a:r>
              <a:rPr lang="en-US" sz="8000" b="1" dirty="0" err="1" smtClean="0">
                <a:solidFill>
                  <a:schemeClr val="tx1"/>
                </a:solidFill>
                <a:latin typeface="NikoshBAN" pitchFamily="2" charset="0"/>
                <a:cs typeface="NikoshBAN" pitchFamily="2" charset="0"/>
              </a:rPr>
              <a:t>পাঠ</a:t>
            </a:r>
            <a:r>
              <a:rPr lang="en-US" sz="8000" b="1" dirty="0" smtClean="0">
                <a:solidFill>
                  <a:schemeClr val="tx1"/>
                </a:solidFill>
                <a:latin typeface="NikoshBAN" pitchFamily="2" charset="0"/>
                <a:cs typeface="NikoshBAN" pitchFamily="2" charset="0"/>
              </a:rPr>
              <a:t>-</a:t>
            </a:r>
            <a:endParaRPr lang="en-US" sz="8000" b="1" dirty="0">
              <a:solidFill>
                <a:schemeClr val="tx1"/>
              </a:solidFill>
              <a:latin typeface="NikoshBAN" pitchFamily="2" charset="0"/>
              <a:cs typeface="NikoshBAN" pitchFamily="2" charset="0"/>
            </a:endParaRPr>
          </a:p>
        </p:txBody>
      </p:sp>
      <p:sp>
        <p:nvSpPr>
          <p:cNvPr id="9" name="Rectangle 8"/>
          <p:cNvSpPr/>
          <p:nvPr/>
        </p:nvSpPr>
        <p:spPr>
          <a:xfrm>
            <a:off x="141668" y="206062"/>
            <a:ext cx="11835684" cy="6555346"/>
          </a:xfrm>
          <a:prstGeom prst="rect">
            <a:avLst/>
          </a:prstGeom>
          <a:noFill/>
          <a:ln w="76200">
            <a:solidFill>
              <a:schemeClr val="accent5"/>
            </a:solid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141667" y="206062"/>
            <a:ext cx="11938715" cy="6555346"/>
          </a:xfrm>
          <a:prstGeom prst="rect">
            <a:avLst/>
          </a:prstGeom>
          <a:noFill/>
          <a:ln w="76200">
            <a:solidFill>
              <a:schemeClr val="accent3"/>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4942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88592" y="2024608"/>
            <a:ext cx="11224717" cy="5715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a:solidFill>
                  <a:schemeClr val="tx1"/>
                </a:solidFill>
                <a:latin typeface="NikoshBAN" pitchFamily="2" charset="0"/>
                <a:cs typeface="NikoshBAN" pitchFamily="2" charset="0"/>
              </a:rPr>
              <a:t>‘</a:t>
            </a:r>
            <a:r>
              <a:rPr lang="en-US" sz="3600" b="1" dirty="0" err="1">
                <a:solidFill>
                  <a:schemeClr val="tx1"/>
                </a:solidFill>
                <a:latin typeface="NikoshBAN" pitchFamily="2" charset="0"/>
                <a:cs typeface="NikoshBAN" pitchFamily="2" charset="0"/>
              </a:rPr>
              <a:t>কবি</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কাজী</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নজরুল</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ইসলামের</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পরিচয়</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বলতে</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পারবে</a:t>
            </a:r>
            <a:r>
              <a:rPr lang="en-US" sz="3600" b="1" dirty="0">
                <a:solidFill>
                  <a:schemeClr val="tx1"/>
                </a:solidFill>
                <a:latin typeface="NikoshBAN" pitchFamily="2" charset="0"/>
                <a:cs typeface="NikoshBAN" pitchFamily="2" charset="0"/>
              </a:rPr>
              <a:t> </a:t>
            </a:r>
          </a:p>
        </p:txBody>
      </p:sp>
      <p:sp>
        <p:nvSpPr>
          <p:cNvPr id="12" name="Rounded Rectangle 11"/>
          <p:cNvSpPr/>
          <p:nvPr/>
        </p:nvSpPr>
        <p:spPr>
          <a:xfrm>
            <a:off x="997334" y="3771858"/>
            <a:ext cx="10748198" cy="6096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err="1">
                <a:solidFill>
                  <a:schemeClr val="tx1"/>
                </a:solidFill>
                <a:latin typeface="NikoshBAN" pitchFamily="2" charset="0"/>
                <a:cs typeface="NikoshBAN" pitchFamily="2" charset="0"/>
              </a:rPr>
              <a:t>নতুন</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শব্দের</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অর্থ</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বলে</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বাক্য</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রচনা</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করতে</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পারবে</a:t>
            </a:r>
            <a:r>
              <a:rPr lang="en-US" sz="3600" b="1" dirty="0">
                <a:solidFill>
                  <a:schemeClr val="tx1"/>
                </a:solidFill>
                <a:latin typeface="NikoshBAN" pitchFamily="2" charset="0"/>
                <a:cs typeface="NikoshBAN" pitchFamily="2" charset="0"/>
              </a:rPr>
              <a:t> ।</a:t>
            </a:r>
          </a:p>
        </p:txBody>
      </p:sp>
      <p:sp>
        <p:nvSpPr>
          <p:cNvPr id="13" name="Rounded Rectangle 12"/>
          <p:cNvSpPr/>
          <p:nvPr/>
        </p:nvSpPr>
        <p:spPr>
          <a:xfrm>
            <a:off x="1026852" y="2925287"/>
            <a:ext cx="10748198" cy="5715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a:solidFill>
                  <a:schemeClr val="tx1"/>
                </a:solidFill>
                <a:latin typeface="NikoshBAN" pitchFamily="2" charset="0"/>
                <a:cs typeface="NikoshBAN" pitchFamily="2" charset="0"/>
              </a:rPr>
              <a:t>‘</a:t>
            </a:r>
            <a:r>
              <a:rPr lang="en-US" sz="3600" b="1" dirty="0" err="1">
                <a:solidFill>
                  <a:schemeClr val="tx1"/>
                </a:solidFill>
                <a:latin typeface="NikoshBAN" pitchFamily="2" charset="0"/>
                <a:cs typeface="NikoshBAN" pitchFamily="2" charset="0"/>
              </a:rPr>
              <a:t>নারী</a:t>
            </a:r>
            <a:r>
              <a:rPr lang="en-US" sz="3600" b="1" dirty="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কবিতাটি</a:t>
            </a:r>
            <a:r>
              <a:rPr lang="en-US" sz="3600" b="1" dirty="0" smtClean="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আদর্শরূপে</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পাঠ</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করতে</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পারবে</a:t>
            </a:r>
            <a:r>
              <a:rPr lang="en-US" sz="3600" b="1" dirty="0">
                <a:solidFill>
                  <a:schemeClr val="tx1"/>
                </a:solidFill>
                <a:latin typeface="NikoshBAN" pitchFamily="2" charset="0"/>
                <a:cs typeface="NikoshBAN" pitchFamily="2" charset="0"/>
              </a:rPr>
              <a:t> । </a:t>
            </a:r>
          </a:p>
        </p:txBody>
      </p:sp>
      <p:sp>
        <p:nvSpPr>
          <p:cNvPr id="14" name="Rounded Rectangle 13"/>
          <p:cNvSpPr/>
          <p:nvPr/>
        </p:nvSpPr>
        <p:spPr>
          <a:xfrm>
            <a:off x="3051569" y="1197260"/>
            <a:ext cx="5964365" cy="5715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err="1">
                <a:solidFill>
                  <a:schemeClr val="tx1"/>
                </a:solidFill>
                <a:latin typeface="NikoshBAN" pitchFamily="2" charset="0"/>
                <a:cs typeface="NikoshBAN" pitchFamily="2" charset="0"/>
              </a:rPr>
              <a:t>এই</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পাঠ</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শেষে</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শিক্ষার্থীরা</a:t>
            </a:r>
            <a:r>
              <a:rPr lang="en-US" sz="3200" b="1" dirty="0">
                <a:solidFill>
                  <a:schemeClr val="tx1"/>
                </a:solidFill>
                <a:latin typeface="NikoshBAN" pitchFamily="2" charset="0"/>
                <a:cs typeface="NikoshBAN" pitchFamily="2" charset="0"/>
              </a:rPr>
              <a:t>----</a:t>
            </a:r>
          </a:p>
        </p:txBody>
      </p:sp>
      <p:sp>
        <p:nvSpPr>
          <p:cNvPr id="15" name="Rounded Rectangle 14"/>
          <p:cNvSpPr/>
          <p:nvPr/>
        </p:nvSpPr>
        <p:spPr>
          <a:xfrm>
            <a:off x="1007641" y="4672301"/>
            <a:ext cx="10976150" cy="5715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600" b="1" dirty="0" err="1">
                <a:solidFill>
                  <a:schemeClr val="tx1"/>
                </a:solidFill>
                <a:latin typeface="NikoshBAN" pitchFamily="2" charset="0"/>
                <a:cs typeface="NikoshBAN" pitchFamily="2" charset="0"/>
              </a:rPr>
              <a:t>মানব</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সভ্যতায়</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নারীর</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অবদান</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ব্যাখ্যা</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করতে</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পারবে</a:t>
            </a:r>
            <a:r>
              <a:rPr lang="en-US" sz="3600" b="1" dirty="0">
                <a:solidFill>
                  <a:schemeClr val="tx1"/>
                </a:solidFill>
                <a:latin typeface="NikoshBAN" pitchFamily="2" charset="0"/>
                <a:cs typeface="NikoshBAN" pitchFamily="2" charset="0"/>
              </a:rPr>
              <a:t> ।</a:t>
            </a:r>
          </a:p>
        </p:txBody>
      </p:sp>
      <p:sp>
        <p:nvSpPr>
          <p:cNvPr id="16" name="Rectangular Callout 15"/>
          <p:cNvSpPr/>
          <p:nvPr/>
        </p:nvSpPr>
        <p:spPr>
          <a:xfrm>
            <a:off x="4198513" y="313745"/>
            <a:ext cx="3017066" cy="540657"/>
          </a:xfrm>
          <a:prstGeom prst="wedgeRectCallout">
            <a:avLst>
              <a:gd name="adj1" fmla="val 33237"/>
              <a:gd name="adj2" fmla="val 106217"/>
            </a:avLst>
          </a:prstGeom>
          <a:pattFill prst="lgConfetti">
            <a:fgClr>
              <a:schemeClr val="tx2">
                <a:lumMod val="10000"/>
                <a:lumOff val="9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BD" sz="4000" b="1" dirty="0">
                <a:solidFill>
                  <a:schemeClr val="tx1"/>
                </a:solidFill>
                <a:latin typeface="NikoshBAN" pitchFamily="2" charset="0"/>
                <a:cs typeface="NikoshBAN" pitchFamily="2" charset="0"/>
              </a:rPr>
              <a:t>শিখনফল</a:t>
            </a:r>
            <a:endParaRPr lang="en-US" sz="6000" b="1" dirty="0">
              <a:solidFill>
                <a:schemeClr val="tx1"/>
              </a:solidFill>
              <a:latin typeface="NikoshBAN" pitchFamily="2" charset="0"/>
              <a:cs typeface="NikoshBAN" pitchFamily="2" charset="0"/>
            </a:endParaRPr>
          </a:p>
        </p:txBody>
      </p:sp>
      <p:sp>
        <p:nvSpPr>
          <p:cNvPr id="10" name="4-Point Star 9"/>
          <p:cNvSpPr/>
          <p:nvPr/>
        </p:nvSpPr>
        <p:spPr>
          <a:xfrm>
            <a:off x="189574" y="2846064"/>
            <a:ext cx="682732" cy="642277"/>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0" y="0"/>
            <a:ext cx="12067504" cy="6858000"/>
          </a:xfrm>
          <a:prstGeom prst="rect">
            <a:avLst/>
          </a:prstGeom>
          <a:noFill/>
          <a:ln w="76200">
            <a:solidFill>
              <a:schemeClr val="accent3"/>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546" y="167425"/>
            <a:ext cx="11912958" cy="6593983"/>
          </a:xfrm>
          <a:prstGeom prst="rect">
            <a:avLst/>
          </a:prstGeom>
          <a:noFill/>
          <a:ln w="76200">
            <a:solidFill>
              <a:srgbClr val="0070C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189574" y="3638108"/>
            <a:ext cx="682732" cy="607414"/>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18" name="4-Point Star 17"/>
          <p:cNvSpPr/>
          <p:nvPr/>
        </p:nvSpPr>
        <p:spPr>
          <a:xfrm>
            <a:off x="237536" y="4450930"/>
            <a:ext cx="686233" cy="675342"/>
          </a:xfrm>
          <a:prstGeom prst="star4">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20" name="4-Point Star 19"/>
          <p:cNvSpPr/>
          <p:nvPr/>
        </p:nvSpPr>
        <p:spPr>
          <a:xfrm>
            <a:off x="166722" y="2029794"/>
            <a:ext cx="688242" cy="666503"/>
          </a:xfrm>
          <a:prstGeom prst="star4">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007641" y="5532036"/>
            <a:ext cx="10748198" cy="646331"/>
          </a:xfrm>
          <a:prstGeom prst="rect">
            <a:avLst/>
          </a:prstGeom>
        </p:spPr>
        <p:txBody>
          <a:bodyPr wrap="square">
            <a:spAutoFit/>
          </a:bodyPr>
          <a:lstStyle/>
          <a:p>
            <a:r>
              <a:rPr lang="en-US" sz="3600" b="1" dirty="0" err="1"/>
              <a:t>নারীর</a:t>
            </a:r>
            <a:r>
              <a:rPr lang="en-US" sz="3600" b="1" dirty="0"/>
              <a:t> </a:t>
            </a:r>
            <a:r>
              <a:rPr lang="en-US" sz="3600" b="1" dirty="0" err="1"/>
              <a:t>অধিকারের</a:t>
            </a:r>
            <a:r>
              <a:rPr lang="en-US" sz="3600" b="1" dirty="0"/>
              <a:t> </a:t>
            </a:r>
            <a:r>
              <a:rPr lang="en-US" sz="3600" b="1" dirty="0" err="1"/>
              <a:t>প্রতি</a:t>
            </a:r>
            <a:r>
              <a:rPr lang="en-US" sz="3600" b="1" dirty="0"/>
              <a:t> </a:t>
            </a:r>
            <a:r>
              <a:rPr lang="en-US" sz="3600" b="1" dirty="0" err="1"/>
              <a:t>সচেতন</a:t>
            </a:r>
            <a:r>
              <a:rPr lang="en-US" sz="3600" b="1" dirty="0"/>
              <a:t> ও </a:t>
            </a:r>
            <a:r>
              <a:rPr lang="en-US" sz="3600" b="1" dirty="0" err="1"/>
              <a:t>শ্রদ্ধাশীল</a:t>
            </a:r>
            <a:r>
              <a:rPr lang="en-US" sz="3600" b="1" dirty="0"/>
              <a:t> </a:t>
            </a:r>
            <a:r>
              <a:rPr lang="en-US" sz="3600" b="1" dirty="0" err="1"/>
              <a:t>হবে</a:t>
            </a:r>
            <a:r>
              <a:rPr lang="en-US" sz="3600" b="1" dirty="0"/>
              <a:t>। </a:t>
            </a:r>
          </a:p>
        </p:txBody>
      </p:sp>
      <p:sp>
        <p:nvSpPr>
          <p:cNvPr id="19" name="4-Point Star 18"/>
          <p:cNvSpPr/>
          <p:nvPr/>
        </p:nvSpPr>
        <p:spPr>
          <a:xfrm>
            <a:off x="273303" y="5484650"/>
            <a:ext cx="686233" cy="675342"/>
          </a:xfrm>
          <a:prstGeom prst="star4">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891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out)">
                                      <p:cBhvr>
                                        <p:cTn id="29" dur="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out)">
                                      <p:cBhvr>
                                        <p:cTn id="40" dur="25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5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ircle(in)">
                                      <p:cBhvr>
                                        <p:cTn id="62"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0" grpId="0" animBg="1"/>
      <p:bldP spid="17" grpId="0" animBg="1"/>
      <p:bldP spid="18" grpId="0" animBg="1"/>
      <p:bldP spid="20"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4167052" y="244701"/>
            <a:ext cx="3348507" cy="330067"/>
          </a:xfrm>
          <a:prstGeom prst="verticalScroll">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bn-IN" sz="3200" b="1" dirty="0">
                <a:solidFill>
                  <a:srgbClr val="FF0000"/>
                </a:solidFill>
              </a:rPr>
              <a:t>কবি </a:t>
            </a:r>
            <a:r>
              <a:rPr lang="bn-IN" sz="3200" b="1" dirty="0" smtClean="0">
                <a:solidFill>
                  <a:srgbClr val="FF0000"/>
                </a:solidFill>
              </a:rPr>
              <a:t>-</a:t>
            </a:r>
            <a:r>
              <a:rPr lang="en-US" sz="3200" b="1" dirty="0" err="1" smtClean="0">
                <a:solidFill>
                  <a:srgbClr val="FF0000"/>
                </a:solidFill>
              </a:rPr>
              <a:t>পরিচিতি</a:t>
            </a:r>
            <a:r>
              <a:rPr lang="en-US" sz="3200" b="1" dirty="0" smtClean="0">
                <a:solidFill>
                  <a:srgbClr val="FF0000"/>
                </a:solidFill>
              </a:rPr>
              <a:t> </a:t>
            </a:r>
            <a:endParaRPr lang="en-US" sz="32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303" y="1608025"/>
            <a:ext cx="2952206" cy="2794158"/>
          </a:xfrm>
          <a:prstGeom prst="rect">
            <a:avLst/>
          </a:prstGeom>
        </p:spPr>
      </p:pic>
      <p:sp>
        <p:nvSpPr>
          <p:cNvPr id="8" name="Rectangle 7"/>
          <p:cNvSpPr/>
          <p:nvPr/>
        </p:nvSpPr>
        <p:spPr>
          <a:xfrm>
            <a:off x="7262948" y="613955"/>
            <a:ext cx="4833258" cy="124097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000" b="1" dirty="0" smtClean="0"/>
              <a:t>জন্ম: ১৮৯৯ খ্রিষ্টাব্দের ২৪ শে মে</a:t>
            </a:r>
            <a:r>
              <a:rPr lang="en-US" sz="2000" b="1" dirty="0" smtClean="0"/>
              <a:t>,</a:t>
            </a:r>
            <a:r>
              <a:rPr lang="bn-IN" sz="2000" b="1" dirty="0" smtClean="0"/>
              <a:t> বাংলা ১৩০৬ সালের ১১ই জ্যৈষ্ঠ ভারতের বর্ধ্মান জেলার চুরুলিয়া গ্রামে জন্মগ্রহণ করেন।         </a:t>
            </a:r>
            <a:endParaRPr lang="en-US" sz="2000" b="1" dirty="0"/>
          </a:p>
        </p:txBody>
      </p:sp>
      <p:sp>
        <p:nvSpPr>
          <p:cNvPr id="9" name="Rectangle 8"/>
          <p:cNvSpPr/>
          <p:nvPr/>
        </p:nvSpPr>
        <p:spPr>
          <a:xfrm>
            <a:off x="7262948" y="1894114"/>
            <a:ext cx="4833258" cy="10319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450">
              <a:lnSpc>
                <a:spcPct val="90000"/>
              </a:lnSpc>
              <a:spcBef>
                <a:spcPct val="0"/>
              </a:spcBef>
              <a:spcAft>
                <a:spcPct val="35000"/>
              </a:spcAft>
            </a:pPr>
            <a:r>
              <a:rPr lang="en-US" sz="2800" b="1" dirty="0" err="1">
                <a:solidFill>
                  <a:schemeClr val="tx1"/>
                </a:solidFill>
                <a:latin typeface="NikoshBAN" panose="02000000000000000000" pitchFamily="2" charset="0"/>
                <a:cs typeface="NikoshBAN" panose="02000000000000000000" pitchFamily="2" charset="0"/>
              </a:rPr>
              <a:t>পিতা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কাজী</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ফকির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আহমদ</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মাতা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জাহেদা</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খাতুন</a:t>
            </a:r>
            <a:r>
              <a:rPr lang="en-US" sz="2800" b="1" dirty="0">
                <a:solidFill>
                  <a:schemeClr val="tx1"/>
                </a:solidFill>
                <a:latin typeface="NikoshBAN" panose="02000000000000000000" pitchFamily="2" charset="0"/>
                <a:cs typeface="NikoshBAN" panose="02000000000000000000" pitchFamily="2" charset="0"/>
              </a:rPr>
              <a:t> </a:t>
            </a:r>
            <a:r>
              <a:rPr lang="en-US" sz="3200" b="1" dirty="0">
                <a:solidFill>
                  <a:schemeClr val="tx1"/>
                </a:solidFill>
                <a:latin typeface="NikoshBAN" panose="02000000000000000000" pitchFamily="2" charset="0"/>
                <a:cs typeface="NikoshBAN" panose="02000000000000000000" pitchFamily="2" charset="0"/>
              </a:rPr>
              <a:t>।</a:t>
            </a:r>
          </a:p>
        </p:txBody>
      </p:sp>
      <p:sp>
        <p:nvSpPr>
          <p:cNvPr id="10" name="Rectangle 9"/>
          <p:cNvSpPr/>
          <p:nvPr/>
        </p:nvSpPr>
        <p:spPr>
          <a:xfrm>
            <a:off x="7197634" y="2913017"/>
            <a:ext cx="4898572" cy="126709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000" b="1" dirty="0" smtClean="0"/>
              <a:t>শৈশব : গ্রামের মক্তব থেকে উত্তীর্ণ ঐ মক্তবেই এক বছর শিক্ষকতা করেন। বারো বছর বয়সে লেটো  গানের দলে যোগদান করে।                 </a:t>
            </a:r>
            <a:endParaRPr lang="en-US" sz="2000" b="1" dirty="0"/>
          </a:p>
        </p:txBody>
      </p:sp>
      <p:sp>
        <p:nvSpPr>
          <p:cNvPr id="11" name="Rectangle 10"/>
          <p:cNvSpPr/>
          <p:nvPr/>
        </p:nvSpPr>
        <p:spPr>
          <a:xfrm>
            <a:off x="7223760" y="4193178"/>
            <a:ext cx="4872446" cy="13846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2000" b="1" dirty="0" smtClean="0"/>
              <a:t>শিক্ষা ও পেশা: বর্ধ্মানে ও পরে ময়মনসিংহের ত্রিশাল থানার দরিরামপুর হাই স্কুলে লেখাপড়া করেন। ১৯১৭ সালে সেনাবাহিনীতে যোগদান করেন।         </a:t>
            </a:r>
            <a:endParaRPr lang="en-US" sz="2000" b="1" dirty="0"/>
          </a:p>
        </p:txBody>
      </p:sp>
      <p:sp>
        <p:nvSpPr>
          <p:cNvPr id="12" name="Rectangle 11"/>
          <p:cNvSpPr/>
          <p:nvPr/>
        </p:nvSpPr>
        <p:spPr>
          <a:xfrm>
            <a:off x="43542" y="5590904"/>
            <a:ext cx="12052663" cy="1267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400" b="1" dirty="0" smtClean="0">
                <a:solidFill>
                  <a:srgbClr val="FF0000"/>
                </a:solidFill>
              </a:rPr>
              <a:t>১৯৭৬খ্রিষ্টাব্দের ২৯শে আগস্ট,বাংলা ১৩৮৩ বঙ্গাব্দের ১২ই ভাদ্র ঢাকায় পিজি হাসপাতালে মৃত্যুবরণ করেন। ঢাকা বিশ্ববিদ্যালয় মসজিদ সংলগ্ন সমাহিত করা হয়।              </a:t>
            </a:r>
            <a:endParaRPr lang="en-US" sz="2400" b="1" dirty="0">
              <a:solidFill>
                <a:srgbClr val="FF0000"/>
              </a:solidFill>
            </a:endParaRPr>
          </a:p>
        </p:txBody>
      </p:sp>
      <p:sp>
        <p:nvSpPr>
          <p:cNvPr id="13" name="Rectangle 12"/>
          <p:cNvSpPr/>
          <p:nvPr/>
        </p:nvSpPr>
        <p:spPr>
          <a:xfrm>
            <a:off x="43542" y="627017"/>
            <a:ext cx="4036423" cy="9405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সাহিত্যিক</a:t>
            </a:r>
            <a:r>
              <a:rPr lang="en-US" sz="2000" b="1" dirty="0" smtClean="0"/>
              <a:t> </a:t>
            </a:r>
            <a:r>
              <a:rPr lang="en-US" sz="2000" b="1" dirty="0" err="1" smtClean="0"/>
              <a:t>পরিচয়</a:t>
            </a:r>
            <a:r>
              <a:rPr lang="en-US" sz="2000" b="1" dirty="0" smtClean="0"/>
              <a:t> : </a:t>
            </a:r>
            <a:r>
              <a:rPr lang="en-US" sz="2000" b="1" dirty="0" err="1" smtClean="0"/>
              <a:t>কবিতা</a:t>
            </a:r>
            <a:r>
              <a:rPr lang="en-US" sz="2000" b="1" dirty="0" smtClean="0"/>
              <a:t>,</a:t>
            </a:r>
            <a:r>
              <a:rPr lang="en-US" b="1" dirty="0"/>
              <a:t> </a:t>
            </a:r>
            <a:r>
              <a:rPr lang="en-US" b="1" dirty="0" err="1" smtClean="0"/>
              <a:t>নাটক</a:t>
            </a:r>
            <a:r>
              <a:rPr lang="en-US" b="1" dirty="0" smtClean="0"/>
              <a:t>, </a:t>
            </a:r>
            <a:r>
              <a:rPr lang="en-US" b="1" dirty="0" err="1" smtClean="0"/>
              <a:t>উপন্যাস</a:t>
            </a:r>
            <a:r>
              <a:rPr lang="en-US" b="1" dirty="0" smtClean="0"/>
              <a:t>, </a:t>
            </a:r>
            <a:r>
              <a:rPr lang="en-US" b="1" dirty="0" err="1" smtClean="0"/>
              <a:t>প্রবন্ধ,ছোটগল্প</a:t>
            </a:r>
            <a:r>
              <a:rPr lang="en-US" b="1" dirty="0" smtClean="0"/>
              <a:t> ।   </a:t>
            </a:r>
            <a:r>
              <a:rPr lang="en-US" sz="2000" b="1" dirty="0" smtClean="0"/>
              <a:t>     </a:t>
            </a:r>
            <a:endParaRPr lang="en-US" sz="2000" b="1" dirty="0"/>
          </a:p>
        </p:txBody>
      </p:sp>
      <p:sp>
        <p:nvSpPr>
          <p:cNvPr id="14" name="Rectangle 13"/>
          <p:cNvSpPr/>
          <p:nvPr/>
        </p:nvSpPr>
        <p:spPr>
          <a:xfrm>
            <a:off x="43543" y="1658983"/>
            <a:ext cx="4079966" cy="1815738"/>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400" dirty="0" smtClean="0"/>
              <a:t>উল্লেখ্যযোগ্য রচনা :কাব্যগ্রন্থ : অগ্নিবীণা,বিশের বাঁশি,ছায়ানট, উপন্যাস :বাঁধনহারা,কুহেলিকা, গল্পগ্রন্থ :ব্যাথার দান,রিক্তের বেদন,      </a:t>
            </a:r>
            <a:endParaRPr lang="en-US" sz="2400" dirty="0"/>
          </a:p>
        </p:txBody>
      </p:sp>
      <p:sp>
        <p:nvSpPr>
          <p:cNvPr id="15" name="Rectangle 14"/>
          <p:cNvSpPr/>
          <p:nvPr/>
        </p:nvSpPr>
        <p:spPr>
          <a:xfrm>
            <a:off x="43542" y="3448594"/>
            <a:ext cx="4036423" cy="21292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t>পুরস্কার ও সন্মানন :ঢাকায় এনে নাগরি</a:t>
            </a:r>
            <a:r>
              <a:rPr lang="bn-IN" sz="2000" b="1" dirty="0" smtClean="0"/>
              <a:t>কত্ব প্রদান করে জাতীয় কবির মর্যদা প্রদান,ভারত  সরকারের পদ্মভুষণ পুরস্কার লাভ করেন।           </a:t>
            </a:r>
            <a:r>
              <a:rPr lang="bn-IN" sz="2400" b="1" dirty="0" smtClean="0"/>
              <a:t>   </a:t>
            </a:r>
            <a:endParaRPr lang="en-US" sz="2400" b="1" dirty="0"/>
          </a:p>
        </p:txBody>
      </p:sp>
      <p:sp>
        <p:nvSpPr>
          <p:cNvPr id="16" name="Rectangle 15"/>
          <p:cNvSpPr/>
          <p:nvPr/>
        </p:nvSpPr>
        <p:spPr>
          <a:xfrm>
            <a:off x="4075610" y="4415246"/>
            <a:ext cx="3082835" cy="11756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2800" b="1" dirty="0" smtClean="0">
                <a:solidFill>
                  <a:srgbClr val="FF0000"/>
                </a:solidFill>
              </a:rPr>
              <a:t>উপাধি : বিদ্রোহ</a:t>
            </a:r>
            <a:r>
              <a:rPr lang="en-US" sz="2800" b="1" dirty="0" smtClean="0">
                <a:solidFill>
                  <a:srgbClr val="FF0000"/>
                </a:solidFill>
              </a:rPr>
              <a:t>ী</a:t>
            </a:r>
            <a:r>
              <a:rPr lang="bn-IN" sz="2800" b="1" dirty="0" smtClean="0">
                <a:solidFill>
                  <a:srgbClr val="FF0000"/>
                </a:solidFill>
              </a:rPr>
              <a:t> কবি।  </a:t>
            </a:r>
            <a:endParaRPr lang="en-US" sz="2800" b="1" dirty="0">
              <a:solidFill>
                <a:srgbClr val="FF0000"/>
              </a:solidFill>
            </a:endParaRPr>
          </a:p>
        </p:txBody>
      </p:sp>
      <p:sp>
        <p:nvSpPr>
          <p:cNvPr id="17" name="Rectangle 16"/>
          <p:cNvSpPr/>
          <p:nvPr/>
        </p:nvSpPr>
        <p:spPr>
          <a:xfrm>
            <a:off x="4167052" y="695458"/>
            <a:ext cx="3148147" cy="96352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b="1" dirty="0" smtClean="0"/>
              <a:t>কাজী নজরুল ইসলাম   </a:t>
            </a:r>
            <a:endParaRPr lang="en-US" sz="3200" b="1" dirty="0"/>
          </a:p>
        </p:txBody>
      </p:sp>
    </p:spTree>
    <p:extLst>
      <p:ext uri="{BB962C8B-B14F-4D97-AF65-F5344CB8AC3E}">
        <p14:creationId xmlns:p14="http://schemas.microsoft.com/office/powerpoint/2010/main" val="27124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1000"/>
                                        <p:tgtEl>
                                          <p:spTgt spid="12"/>
                                        </p:tgtEl>
                                      </p:cBhvr>
                                    </p:animEffect>
                                    <p:anim calcmode="lin" valueType="num">
                                      <p:cBhvr>
                                        <p:cTn id="85" dur="1000" fill="hold"/>
                                        <p:tgtEl>
                                          <p:spTgt spid="12"/>
                                        </p:tgtEl>
                                        <p:attrNameLst>
                                          <p:attrName>ppt_x</p:attrName>
                                        </p:attrNameLst>
                                      </p:cBhvr>
                                      <p:tavLst>
                                        <p:tav tm="0">
                                          <p:val>
                                            <p:strVal val="#ppt_x"/>
                                          </p:val>
                                        </p:tav>
                                        <p:tav tm="100000">
                                          <p:val>
                                            <p:strVal val="#ppt_x"/>
                                          </p:val>
                                        </p:tav>
                                      </p:tavLst>
                                    </p:anim>
                                    <p:anim calcmode="lin" valueType="num">
                                      <p:cBhvr>
                                        <p:cTn id="8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7746" y="128789"/>
            <a:ext cx="11990231" cy="6655910"/>
          </a:xfrm>
          <a:prstGeom prst="roundRect">
            <a:avLst>
              <a:gd name="adj" fmla="val 3298"/>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                              </a:t>
            </a:r>
            <a:r>
              <a:rPr lang="en-US" sz="3600" b="1" dirty="0" err="1" smtClean="0">
                <a:solidFill>
                  <a:srgbClr val="7030A0"/>
                </a:solidFill>
              </a:rPr>
              <a:t>নারী</a:t>
            </a:r>
            <a:r>
              <a:rPr lang="en-US" sz="3600" b="1" dirty="0" smtClean="0">
                <a:solidFill>
                  <a:srgbClr val="7030A0"/>
                </a:solidFill>
              </a:rPr>
              <a:t> </a:t>
            </a:r>
            <a:r>
              <a:rPr lang="en-US" sz="4000" b="1" dirty="0" smtClean="0">
                <a:solidFill>
                  <a:schemeClr val="tx1"/>
                </a:solidFill>
              </a:rPr>
              <a:t>- </a:t>
            </a:r>
            <a:r>
              <a:rPr lang="en-US" sz="2800" b="1" dirty="0" err="1">
                <a:solidFill>
                  <a:srgbClr val="002060"/>
                </a:solidFill>
              </a:rPr>
              <a:t>কাজি</a:t>
            </a:r>
            <a:r>
              <a:rPr lang="en-US" sz="2800" b="1" dirty="0">
                <a:solidFill>
                  <a:srgbClr val="002060"/>
                </a:solidFill>
              </a:rPr>
              <a:t> </a:t>
            </a:r>
            <a:r>
              <a:rPr lang="en-US" sz="2800" b="1" dirty="0" err="1">
                <a:solidFill>
                  <a:srgbClr val="002060"/>
                </a:solidFill>
              </a:rPr>
              <a:t>নজরুল</a:t>
            </a:r>
            <a:r>
              <a:rPr lang="en-US" sz="2800" b="1" dirty="0">
                <a:solidFill>
                  <a:srgbClr val="002060"/>
                </a:solidFill>
              </a:rPr>
              <a:t> </a:t>
            </a:r>
            <a:r>
              <a:rPr lang="en-US" sz="2800" b="1" dirty="0" err="1">
                <a:solidFill>
                  <a:srgbClr val="002060"/>
                </a:solidFill>
              </a:rPr>
              <a:t>ইসলাম</a:t>
            </a:r>
            <a:endParaRPr lang="en-US" sz="2800" b="1" dirty="0">
              <a:solidFill>
                <a:srgbClr val="002060"/>
              </a:solidFill>
            </a:endParaRPr>
          </a:p>
          <a:p>
            <a:pPr algn="ctr"/>
            <a:r>
              <a:rPr lang="as-IN" sz="3200" b="1" dirty="0" smtClean="0">
                <a:solidFill>
                  <a:schemeClr val="tx1"/>
                </a:solidFill>
              </a:rPr>
              <a:t>সাম্যের </a:t>
            </a:r>
            <a:r>
              <a:rPr lang="as-IN" sz="3200" b="1" dirty="0">
                <a:solidFill>
                  <a:schemeClr val="tx1"/>
                </a:solidFill>
              </a:rPr>
              <a:t>গান গাই-</a:t>
            </a:r>
          </a:p>
          <a:p>
            <a:pPr algn="ctr"/>
            <a:r>
              <a:rPr lang="as-IN" sz="3200" b="1" dirty="0">
                <a:solidFill>
                  <a:schemeClr val="tx1"/>
                </a:solidFill>
              </a:rPr>
              <a:t>আমার চক্ষে পুরুষ-রমণী কোনো ভেদাভেদ</a:t>
            </a:r>
            <a:r>
              <a:rPr lang="en-US" sz="3200" b="1" dirty="0">
                <a:solidFill>
                  <a:schemeClr val="tx1"/>
                </a:solidFill>
              </a:rPr>
              <a:t> </a:t>
            </a:r>
            <a:r>
              <a:rPr lang="as-IN" sz="3200" b="1" dirty="0">
                <a:solidFill>
                  <a:schemeClr val="tx1"/>
                </a:solidFill>
              </a:rPr>
              <a:t>নাই!</a:t>
            </a:r>
          </a:p>
          <a:p>
            <a:pPr algn="ctr"/>
            <a:r>
              <a:rPr lang="as-IN" sz="3200" b="1" dirty="0">
                <a:solidFill>
                  <a:schemeClr val="tx1"/>
                </a:solidFill>
              </a:rPr>
              <a:t>বিশ্বের যা কিছু মহান সৃষ্টি চির কল্যাণকর</a:t>
            </a:r>
          </a:p>
          <a:p>
            <a:pPr algn="ctr"/>
            <a:r>
              <a:rPr lang="as-IN" sz="3200" b="1" dirty="0">
                <a:solidFill>
                  <a:schemeClr val="tx1"/>
                </a:solidFill>
              </a:rPr>
              <a:t>অর্ধেক তার করিয়াছে নারী, অর্ধেক তার নর।</a:t>
            </a:r>
          </a:p>
          <a:p>
            <a:pPr algn="ctr"/>
            <a:r>
              <a:rPr lang="as-IN" sz="3200" b="1" dirty="0">
                <a:solidFill>
                  <a:schemeClr val="tx1"/>
                </a:solidFill>
              </a:rPr>
              <a:t>বিশ্বে যা কিছু এল পাপ তাপ বেদনা অশ্রুবারি,</a:t>
            </a:r>
          </a:p>
          <a:p>
            <a:pPr algn="ctr"/>
            <a:r>
              <a:rPr lang="as-IN" sz="3200" b="1" dirty="0">
                <a:solidFill>
                  <a:schemeClr val="tx1"/>
                </a:solidFill>
              </a:rPr>
              <a:t>অর্ধেক তার আনিয়াছে নর অর্ধেক তার নারী।</a:t>
            </a:r>
            <a:endParaRPr lang="en-US" sz="3200" b="1" dirty="0">
              <a:solidFill>
                <a:schemeClr val="tx1"/>
              </a:solidFill>
            </a:endParaRPr>
          </a:p>
          <a:p>
            <a:pPr algn="ctr"/>
            <a:r>
              <a:rPr lang="as-IN" sz="3200" b="1" dirty="0">
                <a:solidFill>
                  <a:schemeClr val="tx1"/>
                </a:solidFill>
              </a:rPr>
              <a:t>জগতের যত বড় বড় জয়, বড় বড় অভিযান</a:t>
            </a:r>
          </a:p>
          <a:p>
            <a:pPr algn="ctr"/>
            <a:r>
              <a:rPr lang="as-IN" sz="3200" b="1" dirty="0">
                <a:solidFill>
                  <a:schemeClr val="tx1"/>
                </a:solidFill>
              </a:rPr>
              <a:t>মাতা ভগ্নি বধুদের ত্যাগে হইয়াছে </a:t>
            </a:r>
            <a:r>
              <a:rPr lang="en-US" sz="3200" b="1" dirty="0" err="1">
                <a:solidFill>
                  <a:schemeClr val="tx1"/>
                </a:solidFill>
              </a:rPr>
              <a:t>মহীয়ান</a:t>
            </a:r>
            <a:r>
              <a:rPr lang="as-IN" sz="3200" b="1" dirty="0">
                <a:solidFill>
                  <a:schemeClr val="tx1"/>
                </a:solidFill>
              </a:rPr>
              <a:t>।</a:t>
            </a:r>
          </a:p>
          <a:p>
            <a:pPr algn="ctr"/>
            <a:r>
              <a:rPr lang="as-IN" sz="3200" b="1" dirty="0">
                <a:solidFill>
                  <a:schemeClr val="tx1"/>
                </a:solidFill>
              </a:rPr>
              <a:t>কোন রণে কত খুন দিল নর, লেখা আছে ইতিহাসে</a:t>
            </a:r>
          </a:p>
          <a:p>
            <a:pPr algn="ctr"/>
            <a:r>
              <a:rPr lang="as-IN" sz="3200" b="1" dirty="0">
                <a:solidFill>
                  <a:schemeClr val="tx1"/>
                </a:solidFill>
              </a:rPr>
              <a:t>কত নারী দিল সিঁথির সিদুর, লেখা নাই তার পাশে।</a:t>
            </a:r>
          </a:p>
          <a:p>
            <a:pPr algn="ctr"/>
            <a:r>
              <a:rPr lang="as-IN" sz="3200" b="1" dirty="0">
                <a:solidFill>
                  <a:schemeClr val="tx1"/>
                </a:solidFill>
              </a:rPr>
              <a:t>কত মাতা দিল হৃদয় উপড়ি, কত বোন দিল সেবা</a:t>
            </a:r>
          </a:p>
          <a:p>
            <a:pPr algn="ctr"/>
            <a:r>
              <a:rPr lang="as-IN" sz="3200" b="1" dirty="0">
                <a:solidFill>
                  <a:schemeClr val="tx1"/>
                </a:solidFill>
              </a:rPr>
              <a:t>বীর স্মৃতি স্তম্ভের গায়ে লিখিয়া রেখেছে কেবা</a:t>
            </a:r>
            <a:r>
              <a:rPr lang="as-IN" sz="3200" b="1" dirty="0" smtClean="0">
                <a:solidFill>
                  <a:schemeClr val="tx1"/>
                </a:solidFill>
              </a:rPr>
              <a:t>?</a:t>
            </a:r>
            <a:endParaRPr lang="as-IN" sz="3200" b="1" dirty="0">
              <a:solidFill>
                <a:schemeClr val="tx1"/>
              </a:solidFill>
            </a:endParaRPr>
          </a:p>
        </p:txBody>
      </p:sp>
    </p:spTree>
    <p:extLst>
      <p:ext uri="{BB962C8B-B14F-4D97-AF65-F5344CB8AC3E}">
        <p14:creationId xmlns:p14="http://schemas.microsoft.com/office/powerpoint/2010/main" val="395910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1107</Words>
  <Application>Microsoft Office PowerPoint</Application>
  <PresentationFormat>Widescreen</PresentationFormat>
  <Paragraphs>157</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Garamond</vt:lpstr>
      <vt:lpstr>NikoshBAN</vt:lpstr>
      <vt:lpstr>Vrinda</vt:lpstr>
      <vt:lpstr>Wingdings</vt:lpstr>
      <vt:lpstr>Office Theme</vt:lpstr>
      <vt:lpstr>আজকের ক্লাসে সকলকে</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MoklesPC</cp:lastModifiedBy>
  <cp:revision>118</cp:revision>
  <dcterms:created xsi:type="dcterms:W3CDTF">2020-09-30T14:04:48Z</dcterms:created>
  <dcterms:modified xsi:type="dcterms:W3CDTF">2021-02-09T09:49:18Z</dcterms:modified>
</cp:coreProperties>
</file>