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82" r:id="rId4"/>
    <p:sldId id="283" r:id="rId5"/>
    <p:sldId id="257" r:id="rId6"/>
    <p:sldId id="258" r:id="rId7"/>
    <p:sldId id="286" r:id="rId8"/>
    <p:sldId id="260" r:id="rId9"/>
    <p:sldId id="261" r:id="rId10"/>
    <p:sldId id="288" r:id="rId11"/>
    <p:sldId id="289" r:id="rId12"/>
    <p:sldId id="290" r:id="rId13"/>
    <p:sldId id="262" r:id="rId14"/>
    <p:sldId id="264" r:id="rId15"/>
    <p:sldId id="265" r:id="rId16"/>
    <p:sldId id="266" r:id="rId17"/>
    <p:sldId id="267" r:id="rId18"/>
    <p:sldId id="269" r:id="rId19"/>
    <p:sldId id="268" r:id="rId20"/>
    <p:sldId id="280" r:id="rId21"/>
    <p:sldId id="276" r:id="rId22"/>
    <p:sldId id="279" r:id="rId23"/>
    <p:sldId id="277" r:id="rId24"/>
    <p:sldId id="278" r:id="rId25"/>
    <p:sldId id="291" r:id="rId26"/>
    <p:sldId id="287" r:id="rId27"/>
    <p:sldId id="272" r:id="rId28"/>
    <p:sldId id="273" r:id="rId29"/>
    <p:sldId id="27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C6AC9-DF3C-4B7E-8C5C-55B062EE1CA5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66AC4-D8A7-46BC-B1E7-0536F13FA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408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C6AC9-DF3C-4B7E-8C5C-55B062EE1CA5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66AC4-D8A7-46BC-B1E7-0536F13FA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888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C6AC9-DF3C-4B7E-8C5C-55B062EE1CA5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66AC4-D8A7-46BC-B1E7-0536F13FA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6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C6AC9-DF3C-4B7E-8C5C-55B062EE1CA5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66AC4-D8A7-46BC-B1E7-0536F13FA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515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C6AC9-DF3C-4B7E-8C5C-55B062EE1CA5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66AC4-D8A7-46BC-B1E7-0536F13FA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707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C6AC9-DF3C-4B7E-8C5C-55B062EE1CA5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66AC4-D8A7-46BC-B1E7-0536F13FA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224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C6AC9-DF3C-4B7E-8C5C-55B062EE1CA5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66AC4-D8A7-46BC-B1E7-0536F13FA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567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C6AC9-DF3C-4B7E-8C5C-55B062EE1CA5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66AC4-D8A7-46BC-B1E7-0536F13FA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1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C6AC9-DF3C-4B7E-8C5C-55B062EE1CA5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66AC4-D8A7-46BC-B1E7-0536F13FA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2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C6AC9-DF3C-4B7E-8C5C-55B062EE1CA5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66AC4-D8A7-46BC-B1E7-0536F13FA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051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C6AC9-DF3C-4B7E-8C5C-55B062EE1CA5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66AC4-D8A7-46BC-B1E7-0536F13FA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515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C6AC9-DF3C-4B7E-8C5C-55B062EE1CA5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66AC4-D8A7-46BC-B1E7-0536F13FA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348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71" y="0"/>
            <a:ext cx="6204202" cy="68580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793" y="0"/>
            <a:ext cx="61003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987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1818" y="560715"/>
            <a:ext cx="11822805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হে সূর্য! শীতের সূর্য!</a:t>
            </a:r>
          </a:p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হিমশীতল সুদীর্ঘ রাত তোমার প্রতীক্ষায়</a:t>
            </a:r>
          </a:p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আমরা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যেমন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প্রতীক্ষা করে থাকে কৃষকের চঞ্চল চোখ</a:t>
            </a:r>
          </a:p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ধান কাটার রোমাঞ্চকর দিনগুলির জন্যে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হে 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সূর্য,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তু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মি তো জানো,</a:t>
            </a:r>
          </a:p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গরম কাপড়ের কত অভাব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সারারাত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খড়কুটো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জ্বালিয়ে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টুকরো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কাপড়ে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ঢেকে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কষ্টে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শীত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আটকাই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  <a:endParaRPr lang="bn-BD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18715" y="99050"/>
            <a:ext cx="2467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সুকান্ত ভট্টাচার্য</a:t>
            </a:r>
            <a:endParaRPr lang="en-US" sz="2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18220" y="-5123"/>
            <a:ext cx="14681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প্রার্থী</a:t>
            </a:r>
            <a:endParaRPr lang="en-US" sz="28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1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7693"/>
            <a:ext cx="12337961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সকালের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টুকরো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রোদ্দুর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-        </a:t>
            </a:r>
          </a:p>
          <a:p>
            <a:pPr algn="ctr"/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এক টুকরো সোনার চেয়েও মনে হয় দামি।</a:t>
            </a:r>
            <a:endParaRPr lang="en-US" sz="4800" b="1" dirty="0"/>
          </a:p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ঘর 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ছেড়ে আমরা এদিক ওদিকে যাই-</a:t>
            </a:r>
          </a:p>
          <a:p>
            <a:pPr algn="ctr"/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এক টুকরো রোদ্দুরের তৃষ্ণায়। </a:t>
            </a:r>
            <a:endParaRPr lang="en-US" sz="4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হে 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সর্য!</a:t>
            </a:r>
          </a:p>
          <a:p>
            <a:pPr algn="ctr"/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তুমি আমাদের স্যাঁতসেঁতে ভিজে ঘরে</a:t>
            </a:r>
          </a:p>
          <a:p>
            <a:pPr algn="ctr"/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উত্তাপ আর আলো দিও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 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উত্তাপ দিও</a:t>
            </a:r>
          </a:p>
          <a:p>
            <a:pPr algn="ctr"/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রাস্তার ধারের ঐ উলঙ্গ ছেলেটাকে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48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6062"/>
            <a:ext cx="12192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হে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সূর্য !</a:t>
            </a:r>
          </a:p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তুমি আমাদের উত্তাপ দিও-</a:t>
            </a:r>
          </a:p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শুনেছি, তুমি এক জ্বলন্ত অগ্নিপিন্ড,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কাছে উত্তাপ পেয়ে পেয়ে</a:t>
            </a:r>
          </a:p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একদিন হয়তো আমরা প্রত্যেকেই</a:t>
            </a:r>
          </a:p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এক একটা জ্বলন্ত অগ্নিপিন্ড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পরি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 হব। 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তারপর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সেই উত্তাপে যখন পুড়বে আমাদের জড়তা,</a:t>
            </a:r>
          </a:p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তখন হয়তো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রম কাপড়ে ঢেকে দিতে পারব</a:t>
            </a:r>
          </a:p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রাস্তার ধারের ঐ উলঙ্গ ছেলেটাকে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bn-IN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 </a:t>
            </a:r>
            <a:r>
              <a:rPr lang="bn-IN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 আমরা তোমার অকৃপণ উত্তাপের প্রার্থী</a:t>
            </a:r>
            <a:r>
              <a:rPr lang="bn-IN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96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0" y="-248193"/>
            <a:ext cx="12191999" cy="1071153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নতুন শব্দের অর্থ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366" y="757646"/>
            <a:ext cx="3226526" cy="135853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" y="849085"/>
            <a:ext cx="3540034" cy="111034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প্রার্থী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5547358"/>
            <a:ext cx="3513909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স্যাঁতসেঁতে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3971110"/>
            <a:ext cx="3579223" cy="119307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৩,  ‘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হিমশীতল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2612573"/>
            <a:ext cx="3553097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অগ্নিপিন্ড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837714" y="2608217"/>
            <a:ext cx="4354286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আগুনের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863841" y="840377"/>
            <a:ext cx="4328159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১,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প্রার্থনাকারী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850777" y="4049486"/>
            <a:ext cx="4341223" cy="112340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৩,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তুষারের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ঠাণ্ডা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798525" y="5730240"/>
            <a:ext cx="4284617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৪, 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ভিজে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ভিজে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ভাবযুক্ত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789" y="3986836"/>
            <a:ext cx="4010297" cy="16650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350" y="5564777"/>
            <a:ext cx="4232364" cy="112340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537" y="2277292"/>
            <a:ext cx="4036423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15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24" y="820199"/>
            <a:ext cx="5527981" cy="30008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251" y="820199"/>
            <a:ext cx="6181860" cy="306858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82580" y="4178297"/>
            <a:ext cx="11088710" cy="239283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 সূর্য! শীতের সূর্য!</a:t>
            </a:r>
          </a:p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হিমশীতল সুদীর্ঘ রাত তোমার প্রতীক্ষায়</a:t>
            </a:r>
          </a:p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থাকি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10637" y="69085"/>
            <a:ext cx="2944968" cy="56722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পাঠ-বিশ্লেষণ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6682" y="1995150"/>
            <a:ext cx="12474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 সূর্য</a:t>
            </a:r>
            <a:endPara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87177" y="1273867"/>
            <a:ext cx="20863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শীতের সূর্য</a:t>
            </a:r>
            <a:endParaRPr lang="en-US" sz="2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84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163" y="756359"/>
            <a:ext cx="5553370" cy="35838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58" y="666207"/>
            <a:ext cx="5956663" cy="358382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717809"/>
            <a:ext cx="12100560" cy="195344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 প্রতীক্ষা করে থাকে কৃষকের চঞ্চল চোখ</a:t>
            </a:r>
          </a:p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 কাটার রোমাঞ্চকর দিনগুলির জন্যে।</a:t>
            </a:r>
          </a:p>
          <a:p>
            <a:pPr algn="ctr"/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4610637" y="69085"/>
            <a:ext cx="2944968" cy="56722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পাঠ-বিশ্লেষণ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43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163" y="809897"/>
            <a:ext cx="5640947" cy="35174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93" y="809898"/>
            <a:ext cx="5921890" cy="351740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26641" y="4500892"/>
            <a:ext cx="11912959" cy="23439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  সূর্য,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</a:t>
            </a:r>
            <a:r>
              <a:rPr lang="bn-BD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 তো জানো,</a:t>
            </a:r>
          </a:p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গরম কাপড়ের কত অভাব!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10637" y="69085"/>
            <a:ext cx="2944968" cy="56722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পাঠ-বিশ্লেষণ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01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40" y="796834"/>
            <a:ext cx="5357611" cy="29766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527" y="796835"/>
            <a:ext cx="5589431" cy="297667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93702" y="3902299"/>
            <a:ext cx="10357374" cy="28082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dirty="0" smtClean="0"/>
          </a:p>
          <a:p>
            <a:pPr algn="ctr"/>
            <a:endParaRPr lang="bn-IN" dirty="0"/>
          </a:p>
          <a:p>
            <a:pPr algn="ctr"/>
            <a:endParaRPr lang="bn-IN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সারারাত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খড়কুটো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জ্বালিয়ে</a:t>
            </a:r>
            <a:endParaRPr lang="en-US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টুকরো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কাপড়ে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কান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ঢেকে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কষ্টে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শীত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আটকাই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!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610637" y="69085"/>
            <a:ext cx="2944968" cy="56722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পাঠ-বিশ্লেষণ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54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822" y="36427"/>
            <a:ext cx="3374265" cy="32348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826" y="9967"/>
            <a:ext cx="3116687" cy="32612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8" y="69085"/>
            <a:ext cx="1824506" cy="16067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7" t="31644" r="27342"/>
          <a:stretch/>
        </p:blipFill>
        <p:spPr>
          <a:xfrm>
            <a:off x="8869252" y="36427"/>
            <a:ext cx="3224010" cy="323480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28788" y="3465888"/>
            <a:ext cx="11964474" cy="308945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সকালের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টুকরো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রোদ্দুর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-        </a:t>
            </a:r>
          </a:p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টুকরো সোনার চেয়েও মনে হয় দামি।</a:t>
            </a:r>
          </a:p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 ছেড়ে আমরা এদিক ওদিকে যাই-</a:t>
            </a:r>
          </a:p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টুকরো রোদ্দুরের তৃষ্ণায়। </a:t>
            </a:r>
          </a:p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28788" y="1769220"/>
            <a:ext cx="1824506" cy="105579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পাঠ-বিশ্লেষণ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68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669" y="69085"/>
            <a:ext cx="5522027" cy="373406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4502" y="4104497"/>
            <a:ext cx="11963002" cy="25925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 সর্য!</a:t>
            </a:r>
          </a:p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 আমাদের স্যাঁতসেঁতে ভিজে ঘরে</a:t>
            </a:r>
          </a:p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উত্তাপ আর আলো দিও,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204693" y="69085"/>
            <a:ext cx="5545392" cy="3734067"/>
            <a:chOff x="758149" y="394854"/>
            <a:chExt cx="5757333" cy="463434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53" r="1" b="28219"/>
            <a:stretch/>
          </p:blipFill>
          <p:spPr>
            <a:xfrm>
              <a:off x="1371597" y="394854"/>
              <a:ext cx="4530435" cy="455814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273"/>
            <a:stretch/>
          </p:blipFill>
          <p:spPr>
            <a:xfrm>
              <a:off x="758149" y="2673927"/>
              <a:ext cx="5757333" cy="235527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7" name="Rectangle 6"/>
          <p:cNvSpPr/>
          <p:nvPr/>
        </p:nvSpPr>
        <p:spPr>
          <a:xfrm>
            <a:off x="104502" y="1158966"/>
            <a:ext cx="1920235" cy="16953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পাঠ-বিশ্লেষণ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60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Single Corner Rectangle 10"/>
          <p:cNvSpPr/>
          <p:nvPr/>
        </p:nvSpPr>
        <p:spPr>
          <a:xfrm>
            <a:off x="141668" y="1438466"/>
            <a:ext cx="12050332" cy="5060334"/>
          </a:xfrm>
          <a:prstGeom prst="snip1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5625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মোঃ </a:t>
            </a:r>
            <a:r>
              <a:rPr lang="en-US" sz="5625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মোকলেছ</a:t>
            </a:r>
            <a:r>
              <a:rPr lang="en-US" sz="5625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5625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উদ্দিন</a:t>
            </a:r>
            <a:r>
              <a:rPr lang="en-US" sz="5625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</a:p>
          <a:p>
            <a:r>
              <a:rPr lang="bn-BD" sz="3750" b="1" i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সিনিয়র শিক্ষক</a:t>
            </a:r>
          </a:p>
          <a:p>
            <a:pPr>
              <a:lnSpc>
                <a:spcPct val="150000"/>
              </a:lnSpc>
              <a:defRPr/>
            </a:pPr>
            <a:r>
              <a:rPr lang="en-US" sz="3750" b="1" i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নান্দিয়া</a:t>
            </a:r>
            <a:r>
              <a:rPr lang="en-US" sz="3750" b="1" i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750" b="1" i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সাঙ্গুন</a:t>
            </a:r>
            <a:r>
              <a:rPr lang="en-US" sz="3750" b="1" i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3750" b="1" i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আদর্শ </a:t>
            </a:r>
            <a:r>
              <a:rPr lang="en-US" sz="3750" b="1" i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দাখিল</a:t>
            </a:r>
            <a:r>
              <a:rPr lang="en-US" sz="3750" b="1" i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3750" b="1" i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মাদ্রাসা</a:t>
            </a:r>
          </a:p>
          <a:p>
            <a:pPr>
              <a:lnSpc>
                <a:spcPct val="150000"/>
              </a:lnSpc>
              <a:defRPr/>
            </a:pPr>
            <a:r>
              <a:rPr lang="en-US" sz="3750" b="1" i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শ্রীপুর</a:t>
            </a:r>
            <a:r>
              <a:rPr lang="en-US" sz="3750" b="1" i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,</a:t>
            </a:r>
            <a:r>
              <a:rPr lang="bn-BD" sz="3750" b="1" i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750" b="1" i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গাজীপুর</a:t>
            </a:r>
            <a:r>
              <a:rPr lang="en-US" sz="3750" b="1" i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৷</a:t>
            </a:r>
            <a:endParaRPr lang="en-US" sz="5625" b="1" i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/>
              <a:cs typeface="NikoshBAN" pitchFamily="2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3375" b="1" i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মোবাইল</a:t>
            </a:r>
            <a:r>
              <a:rPr lang="en-US" sz="3375" b="1" i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- </a:t>
            </a:r>
            <a:r>
              <a:rPr lang="en-US" sz="3750" b="1" i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01715202812</a:t>
            </a:r>
          </a:p>
          <a:p>
            <a:pPr>
              <a:lnSpc>
                <a:spcPct val="150000"/>
              </a:lnSpc>
              <a:defRPr/>
            </a:pPr>
            <a:r>
              <a:rPr lang="en-US" sz="3750" b="1" i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ই-</a:t>
            </a:r>
            <a:r>
              <a:rPr lang="en-US" sz="3750" b="1" i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মেইল</a:t>
            </a:r>
            <a:r>
              <a:rPr lang="en-US" sz="3750" b="1" i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 - rmoklesuddin12@gmail.com</a:t>
            </a:r>
            <a:endParaRPr lang="en-US" sz="3750" b="1" i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ramond"/>
            </a:endParaRPr>
          </a:p>
        </p:txBody>
      </p:sp>
      <p:sp>
        <p:nvSpPr>
          <p:cNvPr id="13" name="Round Same Side Corner Rectangle 12"/>
          <p:cNvSpPr/>
          <p:nvPr/>
        </p:nvSpPr>
        <p:spPr>
          <a:xfrm>
            <a:off x="4353830" y="335056"/>
            <a:ext cx="3500438" cy="806969"/>
          </a:xfrm>
          <a:prstGeom prst="round2Same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75" b="1" dirty="0">
                <a:ln/>
                <a:solidFill>
                  <a:schemeClr val="bg1"/>
                </a:solidFill>
              </a:rPr>
              <a:t>শিক্ষক </a:t>
            </a:r>
            <a:r>
              <a:rPr lang="en-US" sz="3375" b="1" dirty="0" err="1">
                <a:ln/>
                <a:solidFill>
                  <a:schemeClr val="bg1"/>
                </a:solidFill>
              </a:rPr>
              <a:t>পরিচিতি</a:t>
            </a:r>
            <a:endParaRPr lang="en-US" sz="3375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728" y="2024399"/>
            <a:ext cx="3466272" cy="35073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0305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0455" y="4443579"/>
            <a:ext cx="11457905" cy="215040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 উত্তাপ দিও</a:t>
            </a:r>
          </a:p>
          <a:p>
            <a:pPr algn="ctr"/>
            <a:r>
              <a:rPr lang="bn-BD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রাস্তার ধারের ঐ উলঙ্গ ছেলেটাকে।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31"/>
          <a:stretch/>
        </p:blipFill>
        <p:spPr>
          <a:xfrm>
            <a:off x="2219459" y="69085"/>
            <a:ext cx="5181600" cy="38074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254"/>
          <a:stretch/>
        </p:blipFill>
        <p:spPr>
          <a:xfrm>
            <a:off x="7547020" y="34542"/>
            <a:ext cx="4541948" cy="387654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0153" y="1228183"/>
            <a:ext cx="1880315" cy="13862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পাঠ-বিশ্লেষণ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12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3682437"/>
            <a:ext cx="12096206" cy="29759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হে সূর্য !</a:t>
            </a:r>
          </a:p>
          <a:p>
            <a:pPr algn="ctr"/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তুমি আমাদের উত্তাপ দিও-</a:t>
            </a:r>
          </a:p>
          <a:p>
            <a:pPr algn="ctr"/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শুনেছি, তুমি এক জ্বলন্ত অগ্নিপিন্ড,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43976" y="25298"/>
            <a:ext cx="3324586" cy="33360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983" y="25299"/>
            <a:ext cx="3564650" cy="33360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735" y="25299"/>
            <a:ext cx="2968471" cy="33360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1598" y="1154775"/>
            <a:ext cx="1803042" cy="107713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পাঠ-বিশ্লেষণ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66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5306" y="4015816"/>
            <a:ext cx="11140225" cy="26554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কাছে উত্তাপ পেয়ে পেয়ে</a:t>
            </a:r>
          </a:p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একদিন হয়তো আমরা প্রত্যেকেই</a:t>
            </a:r>
          </a:p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এক একটা জ্বলন্ত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অগ্নিপিন্ড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পরি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 হব।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318" y="0"/>
            <a:ext cx="5064524" cy="38012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605" y="91441"/>
            <a:ext cx="4528804" cy="37098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90152" y="957726"/>
            <a:ext cx="2029403" cy="148925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পাঠ-বিশ্লেষণ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37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915913"/>
            <a:ext cx="12191999" cy="253640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তারপর সেই উত্তাপে যখন পুড়বে আমাদের জড়তা,</a:t>
            </a:r>
          </a:p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তখন হয়তো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রম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কাপড়ে ঢেকে দিতে পারব</a:t>
            </a:r>
          </a:p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রাস্তার ধারের ঐ উলঙ্গ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ছেলেটাকে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3"/>
          <a:stretch/>
        </p:blipFill>
        <p:spPr>
          <a:xfrm>
            <a:off x="2526406" y="69085"/>
            <a:ext cx="4941194" cy="3575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1" y="0"/>
            <a:ext cx="4724400" cy="36447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128789" y="1228184"/>
            <a:ext cx="2125014" cy="154077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পাঠ-বিশ্লেষণ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07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164" y="5311281"/>
            <a:ext cx="12168569" cy="11756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 কিন্তু আমরা তোমার অকৃপণ উত্তাপের প্রার্থী</a:t>
            </a:r>
            <a:r>
              <a:rPr lang="bn-IN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8" y="901302"/>
            <a:ext cx="6032863" cy="40520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46"/>
          <a:stretch/>
        </p:blipFill>
        <p:spPr>
          <a:xfrm rot="5400000">
            <a:off x="7102570" y="-9662"/>
            <a:ext cx="4052003" cy="58739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4517872" y="172266"/>
            <a:ext cx="2944968" cy="56722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পাঠ-বিশ্লেষণ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33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2"/>
          <p:cNvSpPr/>
          <p:nvPr/>
        </p:nvSpPr>
        <p:spPr>
          <a:xfrm>
            <a:off x="4365938" y="238537"/>
            <a:ext cx="4301543" cy="587828"/>
          </a:xfrm>
          <a:prstGeom prst="homePlate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" name="Rectangle 3"/>
          <p:cNvSpPr/>
          <p:nvPr/>
        </p:nvSpPr>
        <p:spPr>
          <a:xfrm>
            <a:off x="3817993" y="238537"/>
            <a:ext cx="539743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s-IN" sz="36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কবিতার মূলকথা</a:t>
            </a:r>
            <a:endParaRPr lang="en-US" sz="3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547" y="1087862"/>
            <a:ext cx="11848563" cy="5509200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pPr algn="just"/>
            <a:r>
              <a:rPr lang="as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‘প্রার্থী’কবিতাটি সুকান্ত ভট্রাচার্যের ‘ছাড়পত্র’ কাব্যগ্রন্থ থেকে সংকলিত। আমাদের এই পৃথিবীতে শক্তির মুল উৎস সূর্য। সূর্য যে তাপ বিকিরন করে তার সাহায্যেই ভূপৃষ্ঠে উদ্ভিদ,জীবজন্তু ও মানুষের জীবনধারণ করে।প্রচন্ড শীতে সূর্যের এই উত্তাপের জন্য সারারাত অপেক্ষা করে বস্ত্রহীন, আশ্রয়হীন শীতার্ত মানুষ। কবি সমাজের নিচুতলার মানুষের প্রতি গভীর মমতা থেকে সূর্যের কাছে উত্তাপ প্রার্থনা করেছেন।অবহেলিত ও বঞ্চিত শিশুর প্রতি তাঁর অসীম মমতা। কবি এই শিশুদের কল্যানে সূর্যের অবদান থেকে প্রেরনা নিতে চান। তিন্ত এমন সমাজ গড়তে চান-যাতে বস্ত্রহিন শীতার্ত মানুষের জীবন থেকে সব দুঃখ চিরতরে ঘুচে যায়। </a:t>
            </a:r>
            <a:endParaRPr lang="en-SG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823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75141" y="222988"/>
            <a:ext cx="5069983" cy="9274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4438" y="1846370"/>
            <a:ext cx="8628845" cy="64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শব্দগুলোর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অর্থসহ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2598" y="3182370"/>
            <a:ext cx="5512526" cy="17242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জড়তা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অকৃপণ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68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50029" y="99410"/>
            <a:ext cx="3234746" cy="77635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r>
              <a:rPr lang="en-US" sz="1200" b="1" dirty="0" smtClean="0"/>
              <a:t> </a:t>
            </a:r>
            <a:endParaRPr lang="en-US" sz="1200" b="1" dirty="0"/>
          </a:p>
        </p:txBody>
      </p:sp>
      <p:sp>
        <p:nvSpPr>
          <p:cNvPr id="5" name="Rectangle 4"/>
          <p:cNvSpPr/>
          <p:nvPr/>
        </p:nvSpPr>
        <p:spPr>
          <a:xfrm>
            <a:off x="0" y="1171301"/>
            <a:ext cx="8075054" cy="130144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১, সাধারণত কৃষক কীসের অপেক্ষায় থাকে ?  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653106"/>
            <a:ext cx="8075054" cy="13615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২, শীতের সকালে কোন জিনিসটিকে সোনার চেয়েও দামি মনে হয় ?   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418" y="4084323"/>
            <a:ext cx="8057636" cy="13119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৩, কে বামপন্থি-বিপ্লবী কবি হিসেবে খ্যাতি অর্জন করেন ?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418" y="5576610"/>
            <a:ext cx="8057636" cy="108857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৪, অগ্নিপিন্ড কী ?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767" y="1364822"/>
            <a:ext cx="3657599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/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১, ধান কাটার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/>
          </a:p>
        </p:txBody>
      </p:sp>
      <p:sp>
        <p:nvSpPr>
          <p:cNvPr id="9" name="Rectangle 8"/>
          <p:cNvSpPr/>
          <p:nvPr/>
        </p:nvSpPr>
        <p:spPr>
          <a:xfrm>
            <a:off x="8382767" y="2798703"/>
            <a:ext cx="3684735" cy="10366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dirty="0"/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২, এক টুকরো রোদ্দ। </a:t>
            </a:r>
            <a:endParaRPr lang="en-US" sz="3600" b="1" dirty="0"/>
          </a:p>
        </p:txBody>
      </p:sp>
      <p:sp>
        <p:nvSpPr>
          <p:cNvPr id="11" name="Rectangle 10"/>
          <p:cNvSpPr/>
          <p:nvPr/>
        </p:nvSpPr>
        <p:spPr>
          <a:xfrm>
            <a:off x="8409904" y="4223658"/>
            <a:ext cx="3657599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৩,সুকান্ত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ভট্টাচার্য।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34086" y="5591850"/>
            <a:ext cx="3782096" cy="10580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৪,আগুনের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গোলা।  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64906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2" grpId="0" animBg="1"/>
      <p:bldP spid="9" grpId="0" animBg="1"/>
      <p:bldP spid="11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9549" y="1129886"/>
            <a:ext cx="3508756" cy="8229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4546" y="3422467"/>
            <a:ext cx="11946379" cy="33163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১, ‘প্রার্থী’ কবিতায় শীতার্ত মানুষের প্রতি কবির অনুভব মূল্যায়ন করো।   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910" y="211529"/>
            <a:ext cx="7413015" cy="298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66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31832" y="604165"/>
            <a:ext cx="9247029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3800" b="1" dirty="0">
                <a:solidFill>
                  <a:srgbClr val="FF0000"/>
                </a:solidFill>
              </a:rPr>
              <a:t>সবাইকে ধন্যবাদ   </a:t>
            </a:r>
            <a:endParaRPr lang="en-US" sz="13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1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38" y="122350"/>
            <a:ext cx="11797048" cy="6458756"/>
          </a:xfrm>
          <a:prstGeom prst="rect">
            <a:avLst/>
          </a:prstGeom>
          <a:ln w="127000" cap="sq">
            <a:solidFill>
              <a:srgbClr val="FFFF00"/>
            </a:solidFill>
            <a:prstDash val="dash"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7" name="TextBox 6"/>
          <p:cNvSpPr txBox="1"/>
          <p:nvPr/>
        </p:nvSpPr>
        <p:spPr>
          <a:xfrm>
            <a:off x="800047" y="1799995"/>
            <a:ext cx="11095629" cy="45243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9600" b="1" dirty="0">
                <a:ln w="1143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9600" b="1" dirty="0">
                <a:ln w="1143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মাল্টিমিডিয়া ক্লাশে সবাইকে স্বাগতম</a:t>
            </a:r>
            <a:r>
              <a:rPr lang="bn-IN" sz="9600" b="1" dirty="0">
                <a:ln w="1143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” </a:t>
            </a:r>
            <a:endParaRPr lang="en-US" sz="4400" b="1" dirty="0">
              <a:ln w="11430"/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21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6529" y="335053"/>
            <a:ext cx="6667718" cy="1364356"/>
          </a:xfrm>
          <a:solidFill>
            <a:schemeClr val="tx1"/>
          </a:solidFill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ctr"/>
            <a:r>
              <a:rPr lang="bn-BD" sz="75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75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80866"/>
            <a:ext cx="12191999" cy="4221037"/>
          </a:xfrm>
          <a:solidFill>
            <a:schemeClr val="bg1"/>
          </a:solidFill>
          <a:ln>
            <a:solidFill>
              <a:srgbClr val="00B05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endParaRPr lang="en-US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506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506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bn-BD" sz="506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AU" sz="506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5063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506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bn-BD" sz="506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AU" sz="506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63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সাহিত্য</a:t>
            </a:r>
            <a:r>
              <a:rPr lang="en-US" sz="5063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5063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কণিকা</a:t>
            </a:r>
            <a:endParaRPr lang="bn-BD" sz="5063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506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06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5063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063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5063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6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endParaRPr lang="en-US" sz="5063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5063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27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1967"/>
            <a:ext cx="6635931" cy="390064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"/>
            <a:ext cx="12191999" cy="105690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দেখ ও চিন্তা করে বলো তারা কি করছে-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618" y="1018903"/>
            <a:ext cx="5621382" cy="391370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5048518"/>
            <a:ext cx="12192000" cy="16254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নিশ্চয় বলবে প্রার্থনা করছে। হ্যাঁ, আর যারা প্রার্থনা করে তারাই হলো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</a:t>
            </a:r>
            <a:r>
              <a:rPr lang="bn-BD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00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190139" y="4877781"/>
            <a:ext cx="5647508" cy="12279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সুকান্ত ভট্টাচার্য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" y="1945179"/>
            <a:ext cx="4624251" cy="4067311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4855335" y="1945179"/>
            <a:ext cx="7336665" cy="2652310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 </a:t>
            </a:r>
            <a:r>
              <a:rPr lang="en-US" sz="8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প্রার্থী</a:t>
            </a:r>
            <a:r>
              <a:rPr lang="en-US" sz="8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endParaRPr lang="en-US" sz="8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54557" y="244699"/>
            <a:ext cx="7495505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25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10268" y="182880"/>
            <a:ext cx="78602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400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..</a:t>
            </a:r>
            <a:endParaRPr lang="en-SG" sz="4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315671"/>
              </p:ext>
            </p:extLst>
          </p:nvPr>
        </p:nvGraphicFramePr>
        <p:xfrm>
          <a:off x="1543593" y="1477107"/>
          <a:ext cx="10491989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919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35727">
                <a:tc>
                  <a:txBody>
                    <a:bodyPr/>
                    <a:lstStyle/>
                    <a:p>
                      <a:pPr marL="457200" marR="0" lvl="1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n-US" sz="3600" b="1" dirty="0" err="1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কবি</a:t>
                      </a:r>
                      <a:r>
                        <a:rPr lang="en-US" sz="3600" b="1" dirty="0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1" dirty="0" err="1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পরিচিতি</a:t>
                      </a:r>
                      <a:r>
                        <a:rPr lang="en-US" sz="3600" b="1" dirty="0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as-IN" sz="3600" b="1" dirty="0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বলতে</a:t>
                      </a:r>
                      <a:r>
                        <a:rPr lang="as-IN" sz="3600" b="1" baseline="0" dirty="0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ও লিখতে</a:t>
                      </a:r>
                      <a:r>
                        <a:rPr lang="en-US" sz="3600" b="1" dirty="0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1" dirty="0" err="1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পারবে</a:t>
                      </a:r>
                      <a:r>
                        <a:rPr lang="en-US" sz="3600" b="1" dirty="0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;</a:t>
                      </a:r>
                    </a:p>
                    <a:p>
                      <a:endParaRPr lang="en-SG" sz="2400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35727">
                <a:tc>
                  <a:txBody>
                    <a:bodyPr/>
                    <a:lstStyle/>
                    <a:p>
                      <a:pPr marL="457200" marR="0" lvl="1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n-US" sz="3600" b="1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কবিতাটি</a:t>
                      </a:r>
                      <a:r>
                        <a:rPr lang="en-US" sz="3600" b="1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1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শুদ্ধ</a:t>
                      </a:r>
                      <a:r>
                        <a:rPr lang="en-US" sz="3600" b="1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1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উচ্চারণে</a:t>
                      </a:r>
                      <a:r>
                        <a:rPr lang="en-US" sz="3600" b="1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1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পড়তে</a:t>
                      </a:r>
                      <a:r>
                        <a:rPr lang="en-US" sz="3600" b="1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1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পারবে</a:t>
                      </a:r>
                      <a:r>
                        <a:rPr lang="en-US" sz="3600" b="1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;</a:t>
                      </a:r>
                      <a:endParaRPr lang="en-US" sz="3600" b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  <a:p>
                      <a:endParaRPr lang="en-SG" sz="2400" b="1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35727">
                <a:tc>
                  <a:txBody>
                    <a:bodyPr/>
                    <a:lstStyle/>
                    <a:p>
                      <a:pPr marL="457200" marR="0" lvl="1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n-US" sz="3600" b="1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নতুন</a:t>
                      </a:r>
                      <a:r>
                        <a:rPr lang="en-US" sz="3600" b="1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1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শব্দগুলোর</a:t>
                      </a:r>
                      <a:r>
                        <a:rPr lang="en-US" sz="3600" b="1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1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অর্থসহ</a:t>
                      </a:r>
                      <a:r>
                        <a:rPr lang="en-US" sz="3600" b="1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1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বাক্য</a:t>
                      </a:r>
                      <a:r>
                        <a:rPr lang="en-US" sz="3600" b="1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1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গঠন</a:t>
                      </a:r>
                      <a:r>
                        <a:rPr lang="en-US" sz="3600" b="1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1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করতে</a:t>
                      </a:r>
                      <a:r>
                        <a:rPr lang="en-US" sz="3600" b="1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1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পারবে</a:t>
                      </a:r>
                      <a:r>
                        <a:rPr lang="en-US" sz="3600" b="1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;</a:t>
                      </a:r>
                      <a:endParaRPr lang="en-US" sz="3600" b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  <a:p>
                      <a:endParaRPr lang="en-SG" sz="2400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76840">
                <a:tc>
                  <a:txBody>
                    <a:bodyPr/>
                    <a:lstStyle/>
                    <a:p>
                      <a:pPr marL="457200" indent="-457200" algn="just">
                        <a:buFont typeface="Wingdings" panose="05000000000000000000" pitchFamily="2" charset="2"/>
                        <a:buChar char="v"/>
                      </a:pPr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কবিতাংশের</a:t>
                      </a:r>
                      <a:r>
                        <a:rPr lang="bn-IN" sz="3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চরণসমূহের</a:t>
                      </a:r>
                      <a:r>
                        <a:rPr lang="en-US" sz="3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ভাবার্থ</a:t>
                      </a:r>
                      <a:r>
                        <a:rPr lang="en-US" sz="3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বিশ্লেষণ</a:t>
                      </a:r>
                      <a:r>
                        <a:rPr lang="en-US" sz="3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করতে</a:t>
                      </a:r>
                      <a:r>
                        <a:rPr lang="en-US" sz="3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পারবে</a:t>
                      </a:r>
                      <a:r>
                        <a:rPr lang="as-IN" sz="3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;</a:t>
                      </a:r>
                      <a:endParaRPr lang="bn-BD" sz="36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SG" sz="2400" b="1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6-Point Star 6"/>
          <p:cNvSpPr/>
          <p:nvPr/>
        </p:nvSpPr>
        <p:spPr>
          <a:xfrm>
            <a:off x="10827271" y="137109"/>
            <a:ext cx="1195754" cy="1294227"/>
          </a:xfrm>
          <a:prstGeom prst="star6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6-Point Star 7"/>
          <p:cNvSpPr/>
          <p:nvPr/>
        </p:nvSpPr>
        <p:spPr>
          <a:xfrm>
            <a:off x="240322" y="137110"/>
            <a:ext cx="1195754" cy="1294227"/>
          </a:xfrm>
          <a:prstGeom prst="star6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Up Arrow 2"/>
          <p:cNvSpPr/>
          <p:nvPr/>
        </p:nvSpPr>
        <p:spPr>
          <a:xfrm>
            <a:off x="132806" y="2294382"/>
            <a:ext cx="1410787" cy="2956710"/>
          </a:xfrm>
          <a:prstGeom prst="upArrow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as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SG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71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47" y="1476103"/>
            <a:ext cx="3567448" cy="366421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888274"/>
            <a:ext cx="3679494" cy="483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সুকান্ত ভট্টাচার্য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02297" y="4535748"/>
            <a:ext cx="8289702" cy="10450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অল্প বয়সেই শোষত-নিপীড়িত মানুষের মুক্তির আন্দোলনে নিজেকে সম্পৃক্ত করে তোলেন।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02295" y="972718"/>
            <a:ext cx="8289701" cy="11625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জন্ম :১৯২৬ সালের আগস্ট মাসে কলকাতায় মাতুলালয়ে জন্মগ্রহন করেন।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তাঁর পৈতৃক নিবাস গোপালগঞ্জের কোটালিপাড়ায়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02296" y="2251039"/>
            <a:ext cx="8289700" cy="8882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পেশা : দৈনিক পত্রিকা “স্বাধীনতা’র “ সম্পদক ছিলেন।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02296" y="3308212"/>
            <a:ext cx="8289703" cy="103196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উল্লেখ্যযোগ্য রচনা : কাব্যগ্রন্থ : হরতাল ,  ছাড়প্ত্র,ঘুম নেই, পূর্বাভাস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অভিযান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2046" y="5789784"/>
            <a:ext cx="3567448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উপাধি : কিশোর কবি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02298" y="5789784"/>
            <a:ext cx="8289701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জীবনাবসান ঃ ১৯৪৭ সালের ১৩ই মে মাত্র একুশ বছর বয়সে কলকাতায় মৃত্যুবরণ করেন।        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7837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কবি-পরিচিতি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77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123385" y="264018"/>
            <a:ext cx="3691944" cy="7315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546" y="1577356"/>
            <a:ext cx="11885054" cy="34325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8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সুকান্ত ভট্ট্যাচার্য কোথায় জন্মগ্রহণ করেন ?</a:t>
            </a:r>
          </a:p>
          <a:p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২, ‘হরতাল’ কাব্যগ্রন্থের কবি কে ?      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17431" y="5591700"/>
            <a:ext cx="9903853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উত্তর= ১, কলকাতায়। ২, সুকান্ত ভট্ট্যার্য।    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68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780</Words>
  <Application>Microsoft Office PowerPoint</Application>
  <PresentationFormat>Widescreen</PresentationFormat>
  <Paragraphs>149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Calibri Light</vt:lpstr>
      <vt:lpstr>Garamond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পাঠ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ismail - [2010]</cp:lastModifiedBy>
  <cp:revision>231</cp:revision>
  <dcterms:created xsi:type="dcterms:W3CDTF">2019-12-19T06:25:31Z</dcterms:created>
  <dcterms:modified xsi:type="dcterms:W3CDTF">2021-07-31T13:52:09Z</dcterms:modified>
</cp:coreProperties>
</file>