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7" r:id="rId12"/>
    <p:sldId id="266" r:id="rId13"/>
    <p:sldId id="268" r:id="rId14"/>
    <p:sldId id="269" r:id="rId15"/>
    <p:sldId id="27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7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3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BEA67-4D6C-4E4E-89C4-41FD3BC3DEC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EC8842-68BE-4ECD-8C5D-5F4B6EDE882D}"/>
              </a:ext>
            </a:extLst>
          </p:cNvPr>
          <p:cNvSpPr/>
          <p:nvPr userDrawn="1"/>
        </p:nvSpPr>
        <p:spPr>
          <a:xfrm>
            <a:off x="304799" y="253999"/>
            <a:ext cx="11565467" cy="6350001"/>
          </a:xfrm>
          <a:prstGeom prst="rect">
            <a:avLst/>
          </a:prstGeom>
          <a:noFill/>
          <a:ln w="76200">
            <a:solidFill>
              <a:srgbClr val="10A01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5EEA1-056F-41AA-AF59-E54E9BA590F5}"/>
              </a:ext>
            </a:extLst>
          </p:cNvPr>
          <p:cNvGrpSpPr/>
          <p:nvPr userDrawn="1"/>
        </p:nvGrpSpPr>
        <p:grpSpPr>
          <a:xfrm>
            <a:off x="45878" y="-8468"/>
            <a:ext cx="12123049" cy="6878802"/>
            <a:chOff x="45878" y="-8468"/>
            <a:chExt cx="12123049" cy="68788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D65214-8133-4E61-86CC-D0ABA51B8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1184817" y="-8468"/>
              <a:ext cx="865591" cy="11002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B65CCE-0691-4E2C-BA69-214093D559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792" y="0"/>
              <a:ext cx="906013" cy="11526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8600AD-0D89-4D9C-84EE-A5D10ECD92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52700" flipH="1" flipV="1">
              <a:off x="78313" y="5887512"/>
              <a:ext cx="930973" cy="9958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1487DD-155B-493D-91CE-2334A6E13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58601" flipV="1">
              <a:off x="11142756" y="5844162"/>
              <a:ext cx="1024264" cy="10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5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F3A08A-08A7-47A3-A95E-60EFC5E2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b="16217"/>
          <a:stretch/>
        </p:blipFill>
        <p:spPr>
          <a:xfrm>
            <a:off x="337351" y="275208"/>
            <a:ext cx="11506939" cy="629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53255408-A98A-4F06-8630-3566E087FE57}"/>
              </a:ext>
            </a:extLst>
          </p:cNvPr>
          <p:cNvSpPr/>
          <p:nvPr/>
        </p:nvSpPr>
        <p:spPr>
          <a:xfrm>
            <a:off x="2832662" y="1619782"/>
            <a:ext cx="6526675" cy="762000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C688C2-5F11-4107-B472-B27929606B37}"/>
              </a:ext>
            </a:extLst>
          </p:cNvPr>
          <p:cNvGrpSpPr/>
          <p:nvPr/>
        </p:nvGrpSpPr>
        <p:grpSpPr>
          <a:xfrm>
            <a:off x="45878" y="-8468"/>
            <a:ext cx="12123049" cy="6878802"/>
            <a:chOff x="45878" y="-8468"/>
            <a:chExt cx="12123049" cy="68788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F22F-35E9-46E4-A2BE-99238A0B2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1184817" y="-8468"/>
              <a:ext cx="865591" cy="11002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C9367E-30A2-4A0C-92F6-55BDB98CE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792" y="0"/>
              <a:ext cx="906013" cy="11526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ACB1A5-C3EB-426B-AAD7-A228FE7D0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52700" flipH="1" flipV="1">
              <a:off x="78313" y="5887512"/>
              <a:ext cx="930973" cy="9958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0A0B31-B34B-45DA-AADB-FEC591913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58601" flipV="1">
              <a:off x="11142756" y="5844162"/>
              <a:ext cx="1024264" cy="10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6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75 -0.00324 L -0.1291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770" y="5350487"/>
            <a:ext cx="1050288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ই-পুর্জি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6808" y="5350487"/>
            <a:ext cx="1731564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ই-স্বাস্থ্যসেবা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CE2F40-EED6-4B75-BB0C-F97E04F6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8" y="1665092"/>
            <a:ext cx="5288780" cy="352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48DE-010E-423C-B8A6-ED8A0271D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6205491" y="1665092"/>
            <a:ext cx="5473542" cy="352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D70AB25F-CF0D-4376-8554-CA492D58B110}"/>
              </a:ext>
            </a:extLst>
          </p:cNvPr>
          <p:cNvSpPr/>
          <p:nvPr/>
        </p:nvSpPr>
        <p:spPr>
          <a:xfrm>
            <a:off x="2876914" y="375632"/>
            <a:ext cx="7159245" cy="7298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কাজে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8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0971" y="5357369"/>
            <a:ext cx="3490058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জেএসসি পরীক্ষার ফলাফল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6F8D56-3BB3-462F-B598-2C8C698109F9}"/>
              </a:ext>
            </a:extLst>
          </p:cNvPr>
          <p:cNvGrpSpPr/>
          <p:nvPr/>
        </p:nvGrpSpPr>
        <p:grpSpPr>
          <a:xfrm>
            <a:off x="550415" y="1314775"/>
            <a:ext cx="10724226" cy="3728925"/>
            <a:chOff x="550415" y="1314775"/>
            <a:chExt cx="10724226" cy="3728925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060FE3C5-1184-45B8-91AE-182349607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0" r="5488"/>
            <a:stretch/>
          </p:blipFill>
          <p:spPr bwMode="auto">
            <a:xfrm>
              <a:off x="6862439" y="1339000"/>
              <a:ext cx="4412202" cy="3704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B58B13-F030-485C-8FFA-10721CEC6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8" r="9697"/>
            <a:stretch/>
          </p:blipFill>
          <p:spPr bwMode="auto">
            <a:xfrm>
              <a:off x="550415" y="1314775"/>
              <a:ext cx="4412202" cy="37025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1496DBD-957F-4A48-AD17-E46D452A7BD2}"/>
              </a:ext>
            </a:extLst>
          </p:cNvPr>
          <p:cNvSpPr/>
          <p:nvPr/>
        </p:nvSpPr>
        <p:spPr>
          <a:xfrm>
            <a:off x="2508538" y="375632"/>
            <a:ext cx="7756665" cy="7298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কাজে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0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12" y="296016"/>
            <a:ext cx="1815153" cy="188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6585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72203" y="1660576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08778" y="2579683"/>
            <a:ext cx="9181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কাজে আইসিটি প্রয়োগের ক্ষেত্রগুলো কী কী?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 txBox="1">
            <a:spLocks/>
          </p:cNvSpPr>
          <p:nvPr/>
        </p:nvSpPr>
        <p:spPr>
          <a:xfrm>
            <a:off x="774399" y="4742402"/>
            <a:ext cx="4527339" cy="965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ঘরে বসে বিদ্যুৎ, গ্যাসের বিল সহ বিভিন্ন পরিষেবা।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8"/>
          <p:cNvSpPr txBox="1">
            <a:spLocks/>
          </p:cNvSpPr>
          <p:nvPr/>
        </p:nvSpPr>
        <p:spPr>
          <a:xfrm>
            <a:off x="6890264" y="4769200"/>
            <a:ext cx="4238941" cy="9406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ঘরে বসে বাস,ট্রেন ও প্লেনের টিকিট অনলাইনে।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0" y="1501786"/>
            <a:ext cx="5189858" cy="2919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96" y="1501787"/>
            <a:ext cx="4479981" cy="3073526"/>
          </a:xfrm>
          <a:prstGeom prst="rect">
            <a:avLst/>
          </a:prstGeom>
          <a:ln>
            <a:noFill/>
          </a:ln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56E2D9A-36D3-43D9-8051-83D7B9286EE6}"/>
              </a:ext>
            </a:extLst>
          </p:cNvPr>
          <p:cNvSpPr/>
          <p:nvPr/>
        </p:nvSpPr>
        <p:spPr>
          <a:xfrm>
            <a:off x="3373073" y="452149"/>
            <a:ext cx="5445854" cy="54560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জনগনের দোরগোড়ায় সেবা 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4" b="19058"/>
          <a:stretch/>
        </p:blipFill>
        <p:spPr>
          <a:xfrm>
            <a:off x="480447" y="1552084"/>
            <a:ext cx="5984456" cy="322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8"/>
          <p:cNvSpPr txBox="1">
            <a:spLocks/>
          </p:cNvSpPr>
          <p:nvPr/>
        </p:nvSpPr>
        <p:spPr>
          <a:xfrm>
            <a:off x="859750" y="5189996"/>
            <a:ext cx="4780653" cy="9045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ঘরে বসে মোবাইল ব্যাংকিং এর সুবিধা।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12" y="1552084"/>
            <a:ext cx="4835341" cy="322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8"/>
          <p:cNvSpPr txBox="1">
            <a:spLocks/>
          </p:cNvSpPr>
          <p:nvPr/>
        </p:nvSpPr>
        <p:spPr>
          <a:xfrm>
            <a:off x="7510592" y="5129294"/>
            <a:ext cx="3824172" cy="9652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 গ্রাম অঞ্চলে ব্রডব্যান্ড ইন্টারনেটের সুবিধা।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D51C324-3FF0-4429-A133-29337D92E2DD}"/>
              </a:ext>
            </a:extLst>
          </p:cNvPr>
          <p:cNvSpPr/>
          <p:nvPr/>
        </p:nvSpPr>
        <p:spPr>
          <a:xfrm>
            <a:off x="3373073" y="452149"/>
            <a:ext cx="5445854" cy="54560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জনগনের দোরগোড়ায় সেবা 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BE2102-E5DB-4E1D-B6AE-2F2ABA0153B5}"/>
              </a:ext>
            </a:extLst>
          </p:cNvPr>
          <p:cNvSpPr/>
          <p:nvPr/>
        </p:nvSpPr>
        <p:spPr>
          <a:xfrm>
            <a:off x="1296140" y="1127464"/>
            <a:ext cx="9880846" cy="5157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মাঠ পর্যায়ের সকল ধরনের আইসিটি সমস্যার সমাধানে সহায়তা প্রদান।</a:t>
            </a:r>
          </a:p>
          <a:p>
            <a:endParaRPr lang="bn-BD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আইসিটি সংশ্লিষ্ট বিভিন্ন ধরণের প্রশিক্ষণ কর্মসূচিতে অংশ গ্রহণ ও 	কর্মসূচি সম্পর্কে পরামর্শ প্রদান।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কল সেন্টারের মাধ্যমে নাগরিক সেবা প্রদান।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শিক্ষা প্রতিষ্ঠান ও অন্যান্য স্থানে স্থাপিত কম্পিউটার ও ভাষা শিক্ষা ল্যাব 	হতে সেবা গ্রহণ, অভিযোগ ও পরামর্শ সম্পর্কিত।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2AF8C3C-A3F2-444C-8062-3E664901CF70}"/>
              </a:ext>
            </a:extLst>
          </p:cNvPr>
          <p:cNvSpPr/>
          <p:nvPr/>
        </p:nvSpPr>
        <p:spPr>
          <a:xfrm>
            <a:off x="4456369" y="434393"/>
            <a:ext cx="3560387" cy="54560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নাগরিক সেবা 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B9F4E1-C77D-43C2-9BB6-DB2F4D179032}"/>
              </a:ext>
            </a:extLst>
          </p:cNvPr>
          <p:cNvSpPr/>
          <p:nvPr/>
        </p:nvSpPr>
        <p:spPr>
          <a:xfrm>
            <a:off x="1296140" y="1127464"/>
            <a:ext cx="9880846" cy="5157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হালনাগাদ ওয়েবসাইটের মাধ্যমে জনসাধারণকে সরকারি তথ্য প্রাপ্তিতে সেবা প্রদান। এ সম্পর্কিত যে কোন অভিযোগ ও পরামর্শ।</a:t>
            </a:r>
          </a:p>
          <a:p>
            <a:endParaRPr lang="bn-BD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সরকারি ও আধা-সরকারি পর্যায়ে আইসিটি কারিগরি সহায়তা প্রদান।</a:t>
            </a:r>
          </a:p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ইউনিয়ন ডিজিটাল সেন্টারেগুলোকে সহায়তা প্রদান।</a:t>
            </a:r>
          </a:p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৮। সরকারি অফিস সমূহে বিভিন্ন অনলাইন ই-পদ্ধতি চালুকরণে সহায়তা প্রদান।</a:t>
            </a:r>
          </a:p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৯। জাতীয় ব্যাকবোন নেটওয়ার্কের সাথে সার্বক্ষনিক সংযুক্ত রাখা।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57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690813"/>
            <a:ext cx="2161085" cy="161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740338" y="1352850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03714" y="3310580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 পর্যায়ে ৩ টি নাগরিক সেবার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52C743E-DB32-4C5C-80EA-73D8C541FBE8}"/>
              </a:ext>
            </a:extLst>
          </p:cNvPr>
          <p:cNvSpPr/>
          <p:nvPr/>
        </p:nvSpPr>
        <p:spPr>
          <a:xfrm>
            <a:off x="4854965" y="503750"/>
            <a:ext cx="2161085" cy="54560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87" y="583740"/>
            <a:ext cx="1619109" cy="1019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654" y="2185060"/>
            <a:ext cx="76714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কল সেন্টারে নাগরিক কী সেবা পায়?</a:t>
            </a:r>
          </a:p>
          <a:p>
            <a:pPr>
              <a:lnSpc>
                <a:spcPct val="20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ইউনিয়ন ডিজিটাল সেন্টারেগুলো কোথায় অবস্থিত?</a:t>
            </a:r>
          </a:p>
          <a:p>
            <a:pPr>
              <a:lnSpc>
                <a:spcPct val="20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ঘরে বসে ট্রেনের টিকিট কিভাবে কাটা হয়?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1C5B2A9-272D-4F88-AA85-558D78CDE4BB}"/>
              </a:ext>
            </a:extLst>
          </p:cNvPr>
          <p:cNvSpPr/>
          <p:nvPr/>
        </p:nvSpPr>
        <p:spPr>
          <a:xfrm>
            <a:off x="5234712" y="758188"/>
            <a:ext cx="1815342" cy="67053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7280" y="3299289"/>
            <a:ext cx="1027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º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“জনগনের দোরগোড়ায় নাগরিক সেবা” এর গুরুত্ব ব্যাখ্যা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 descr="how-roof-weight-and-other-factors-influence-a-homes-longe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76" y="777848"/>
            <a:ext cx="2348425" cy="2057589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711E882D-A8CB-4F81-AC95-2DF49A86357B}"/>
              </a:ext>
            </a:extLst>
          </p:cNvPr>
          <p:cNvSpPr/>
          <p:nvPr/>
        </p:nvSpPr>
        <p:spPr>
          <a:xfrm>
            <a:off x="4968170" y="833858"/>
            <a:ext cx="2348425" cy="54560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B41724-3794-41AA-9A44-5F06A6CF9753}"/>
              </a:ext>
            </a:extLst>
          </p:cNvPr>
          <p:cNvSpPr txBox="1"/>
          <p:nvPr/>
        </p:nvSpPr>
        <p:spPr>
          <a:xfrm>
            <a:off x="4182272" y="599683"/>
            <a:ext cx="382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15CCD-DE35-4F25-826B-F984C74E1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"/>
          <a:stretch/>
        </p:blipFill>
        <p:spPr>
          <a:xfrm>
            <a:off x="1982805" y="1523013"/>
            <a:ext cx="7911966" cy="467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85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44194E-BBBB-4A4D-83EB-1295606EC9AA}"/>
              </a:ext>
            </a:extLst>
          </p:cNvPr>
          <p:cNvSpPr/>
          <p:nvPr/>
        </p:nvSpPr>
        <p:spPr>
          <a:xfrm>
            <a:off x="3677111" y="341775"/>
            <a:ext cx="5043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D0C023-545B-4C3C-AC6D-A60E92F115D6}"/>
              </a:ext>
            </a:extLst>
          </p:cNvPr>
          <p:cNvSpPr/>
          <p:nvPr/>
        </p:nvSpPr>
        <p:spPr>
          <a:xfrm>
            <a:off x="211038" y="3875101"/>
            <a:ext cx="6091708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রাজীব মন্ডল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প্রহলাদপুর স্কুল এন্ড কলেজ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শ্রীপুর, গাজীপুর।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rajibmondalbd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749A6-D509-4175-8CBD-7098E28BDCEE}"/>
              </a:ext>
            </a:extLst>
          </p:cNvPr>
          <p:cNvSpPr/>
          <p:nvPr/>
        </p:nvSpPr>
        <p:spPr>
          <a:xfrm>
            <a:off x="6318389" y="4146345"/>
            <a:ext cx="5679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 , তারিখঃ 01/0৮/2021 খ্রি.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B2C8F4-9658-4F3D-8DE4-38DDAE06D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85" y="1306972"/>
            <a:ext cx="1939312" cy="2281543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D98759-EFB7-48CE-814B-DA9C48511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18" y="1306972"/>
            <a:ext cx="1939312" cy="2413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ED2740-0498-41B7-844C-E1FBDE5B6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" y="337316"/>
            <a:ext cx="1622266" cy="162226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B3DBAC-7240-46EC-8CF9-4C21B1DA265A}"/>
              </a:ext>
            </a:extLst>
          </p:cNvPr>
          <p:cNvCxnSpPr>
            <a:cxnSpLocks/>
          </p:cNvCxnSpPr>
          <p:nvPr/>
        </p:nvCxnSpPr>
        <p:spPr>
          <a:xfrm>
            <a:off x="6258530" y="1830455"/>
            <a:ext cx="0" cy="428626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22B8307F-7A34-46F7-AA46-7E08D206F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50" y="337316"/>
            <a:ext cx="1622266" cy="16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4889" y="278823"/>
            <a:ext cx="360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2" y="1703672"/>
            <a:ext cx="5382443" cy="4314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8" y="1703671"/>
            <a:ext cx="5541117" cy="4314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2899" y="250871"/>
            <a:ext cx="477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আরও দুটি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7154" y="5709850"/>
            <a:ext cx="7101444" cy="5794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ছবিগুলোতে আমরা সরকারি কর্মকান্ডে কিসের প্রয়োগ দেখতে পাচ্ছি?</a:t>
            </a:r>
            <a:endParaRPr lang="en-US" sz="4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" y="1008518"/>
            <a:ext cx="4549135" cy="4549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C505AF-026D-4A5A-866F-2324099A3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21124"/>
          <a:stretch/>
        </p:blipFill>
        <p:spPr bwMode="auto">
          <a:xfrm>
            <a:off x="6033856" y="1008518"/>
            <a:ext cx="5248146" cy="4549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FFDC11C-7FAD-4EF8-8355-AF19A328409E}"/>
              </a:ext>
            </a:extLst>
          </p:cNvPr>
          <p:cNvSpPr/>
          <p:nvPr/>
        </p:nvSpPr>
        <p:spPr>
          <a:xfrm>
            <a:off x="966131" y="671118"/>
            <a:ext cx="5602449" cy="100668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আমাদের আজকের পাঠ-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400CC-EA83-4653-A85B-02CB5E55584C}"/>
              </a:ext>
            </a:extLst>
          </p:cNvPr>
          <p:cNvSpPr txBox="1"/>
          <p:nvPr/>
        </p:nvSpPr>
        <p:spPr>
          <a:xfrm>
            <a:off x="3291986" y="1616910"/>
            <a:ext cx="825476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কর্মকান্ডে তথ্য ও যোগাযোগ প্রযুক্তি</a:t>
            </a:r>
            <a:endParaRPr lang="en-GB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C8938-35D7-460E-9531-3066524A7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5" y="2386351"/>
            <a:ext cx="6821749" cy="3829588"/>
          </a:xfrm>
          <a:prstGeom prst="roundRect">
            <a:avLst>
              <a:gd name="adj" fmla="val 859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06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785992-11D5-4E2F-A3FF-0575D9E387CD}"/>
              </a:ext>
            </a:extLst>
          </p:cNvPr>
          <p:cNvSpPr/>
          <p:nvPr/>
        </p:nvSpPr>
        <p:spPr>
          <a:xfrm>
            <a:off x="1918496" y="1380415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3FA5A2C-7D22-482C-9A5E-8D3830B8F1F6}"/>
              </a:ext>
            </a:extLst>
          </p:cNvPr>
          <p:cNvSpPr/>
          <p:nvPr/>
        </p:nvSpPr>
        <p:spPr>
          <a:xfrm>
            <a:off x="4429736" y="447105"/>
            <a:ext cx="3332528" cy="7298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GB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6112EF-260A-435B-B425-15CBF2AC8616}"/>
              </a:ext>
            </a:extLst>
          </p:cNvPr>
          <p:cNvGrpSpPr/>
          <p:nvPr/>
        </p:nvGrpSpPr>
        <p:grpSpPr>
          <a:xfrm>
            <a:off x="1325461" y="2483141"/>
            <a:ext cx="9940954" cy="864066"/>
            <a:chOff x="1325461" y="2483141"/>
            <a:chExt cx="9940954" cy="864066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749CA27-1CE8-49B7-B28C-F01DC4FBEAF3}"/>
                </a:ext>
              </a:extLst>
            </p:cNvPr>
            <p:cNvSpPr/>
            <p:nvPr/>
          </p:nvSpPr>
          <p:spPr>
            <a:xfrm>
              <a:off x="1325461" y="2483141"/>
              <a:ext cx="696286" cy="864066"/>
            </a:xfrm>
            <a:prstGeom prst="chevron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5172B30-3A38-4683-A5C0-8AD8315E40D2}"/>
                </a:ext>
              </a:extLst>
            </p:cNvPr>
            <p:cNvSpPr/>
            <p:nvPr/>
          </p:nvSpPr>
          <p:spPr>
            <a:xfrm>
              <a:off x="2021747" y="2550252"/>
              <a:ext cx="9244668" cy="729843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সরকারি কাজে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আইসিটির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গুরুত্বপূর্ণ প্রয়োগ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ক্ষেত্র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গুলো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বলতে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পারবে;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D417D-1453-4B68-A206-5E8CC729BE9C}"/>
              </a:ext>
            </a:extLst>
          </p:cNvPr>
          <p:cNvGrpSpPr/>
          <p:nvPr/>
        </p:nvGrpSpPr>
        <p:grpSpPr>
          <a:xfrm>
            <a:off x="1325461" y="3498208"/>
            <a:ext cx="9940954" cy="864066"/>
            <a:chOff x="1325461" y="2483141"/>
            <a:chExt cx="9940954" cy="864066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39786067-D899-4E3C-BF30-583F9454B9E2}"/>
                </a:ext>
              </a:extLst>
            </p:cNvPr>
            <p:cNvSpPr/>
            <p:nvPr/>
          </p:nvSpPr>
          <p:spPr>
            <a:xfrm>
              <a:off x="1325461" y="2483141"/>
              <a:ext cx="696286" cy="864066"/>
            </a:xfrm>
            <a:prstGeom prst="chevron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964250C-1E90-4BDF-94ED-22C2AB69B1BA}"/>
                </a:ext>
              </a:extLst>
            </p:cNvPr>
            <p:cNvSpPr/>
            <p:nvPr/>
          </p:nvSpPr>
          <p:spPr>
            <a:xfrm>
              <a:off x="2021747" y="2550252"/>
              <a:ext cx="9244668" cy="729843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জনগণের দোরগোড়ায়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সরকারি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সেবাসমূ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হ চিহ্নিত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করতে পারবে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;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D21A8-9B95-4893-B547-9E133D64865E}"/>
              </a:ext>
            </a:extLst>
          </p:cNvPr>
          <p:cNvGrpSpPr/>
          <p:nvPr/>
        </p:nvGrpSpPr>
        <p:grpSpPr>
          <a:xfrm>
            <a:off x="1325461" y="4546830"/>
            <a:ext cx="9940954" cy="864066"/>
            <a:chOff x="1325461" y="2483141"/>
            <a:chExt cx="9940954" cy="864066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D1221047-74D4-4ABC-AFD6-09143CD4798B}"/>
                </a:ext>
              </a:extLst>
            </p:cNvPr>
            <p:cNvSpPr/>
            <p:nvPr/>
          </p:nvSpPr>
          <p:spPr>
            <a:xfrm>
              <a:off x="1325461" y="2483141"/>
              <a:ext cx="696286" cy="864066"/>
            </a:xfrm>
            <a:prstGeom prst="chevron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3FBFA22-A6C6-48E1-8714-84C10A868AA8}"/>
                </a:ext>
              </a:extLst>
            </p:cNvPr>
            <p:cNvSpPr/>
            <p:nvPr/>
          </p:nvSpPr>
          <p:spPr>
            <a:xfrm>
              <a:off x="2021747" y="2550252"/>
              <a:ext cx="9244668" cy="729843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নাগরিক সেবাসমুহ বর্ণনা করতে পারবে।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8017" y="4885609"/>
            <a:ext cx="4367278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" pitchFamily="2" charset="0"/>
                <a:cs typeface="Nikosh" pitchFamily="2" charset="0"/>
              </a:rPr>
              <a:t>বিভিন্ন সরকারি তথ্য প্রকাশে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1" y="1405344"/>
            <a:ext cx="4958430" cy="3198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126"/>
          <a:stretch/>
        </p:blipFill>
        <p:spPr>
          <a:xfrm>
            <a:off x="6096000" y="1405344"/>
            <a:ext cx="5302928" cy="3202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2E4ADDEF-5213-4492-9CD4-C4A281720108}"/>
              </a:ext>
            </a:extLst>
          </p:cNvPr>
          <p:cNvSpPr/>
          <p:nvPr/>
        </p:nvSpPr>
        <p:spPr>
          <a:xfrm>
            <a:off x="2508538" y="375632"/>
            <a:ext cx="7756665" cy="7298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কাজে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688CD-31D6-4428-85BF-DE5B31E6B38D}"/>
              </a:ext>
            </a:extLst>
          </p:cNvPr>
          <p:cNvSpPr txBox="1"/>
          <p:nvPr/>
        </p:nvSpPr>
        <p:spPr>
          <a:xfrm>
            <a:off x="6625969" y="4890972"/>
            <a:ext cx="477295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 ও নীতিমালা প্রণয়ন ও সংশোধনে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0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0478" y="5047969"/>
            <a:ext cx="3439277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"/>
                <a:cs typeface="NikoshBAN" panose="02000000000000000000" pitchFamily="2" charset="0"/>
              </a:rPr>
              <a:t>বিশেষ বিশেষ দিবস বা </a:t>
            </a:r>
          </a:p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"/>
                <a:cs typeface="NikoshBAN" panose="02000000000000000000" pitchFamily="2" charset="0"/>
              </a:rPr>
              <a:t>ঘটনা প্রচারে আইসিটি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3981" y="5230199"/>
            <a:ext cx="300595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দোরগোড়ায় সরকারী সেবা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78" y="1682111"/>
            <a:ext cx="5648639" cy="3361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7EED61C-7326-4C38-BB37-56856171F359}"/>
              </a:ext>
            </a:extLst>
          </p:cNvPr>
          <p:cNvSpPr/>
          <p:nvPr/>
        </p:nvSpPr>
        <p:spPr>
          <a:xfrm>
            <a:off x="2605154" y="367891"/>
            <a:ext cx="6981691" cy="7298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কাজে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95685-350B-43C3-81F7-88A0D01EF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6" y="1682111"/>
            <a:ext cx="4867494" cy="32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6657" y="5012181"/>
            <a:ext cx="965329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ই-পর্চা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7908" y="5012180"/>
            <a:ext cx="1774845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ই-বুক রিডার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6C505AF-026D-4A5A-866F-2324099A3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 b="13606"/>
          <a:stretch/>
        </p:blipFill>
        <p:spPr bwMode="auto">
          <a:xfrm>
            <a:off x="459029" y="1489166"/>
            <a:ext cx="5757459" cy="32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91" y="1489166"/>
            <a:ext cx="5095280" cy="3240549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D9E6C9F-07B0-4936-A188-704437041582}"/>
              </a:ext>
            </a:extLst>
          </p:cNvPr>
          <p:cNvSpPr/>
          <p:nvPr/>
        </p:nvSpPr>
        <p:spPr>
          <a:xfrm>
            <a:off x="3119322" y="398109"/>
            <a:ext cx="7434452" cy="72984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কাজে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5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365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Rajib Mondal</cp:lastModifiedBy>
  <cp:revision>88</cp:revision>
  <dcterms:created xsi:type="dcterms:W3CDTF">2021-06-15T12:50:23Z</dcterms:created>
  <dcterms:modified xsi:type="dcterms:W3CDTF">2021-08-01T08:21:54Z</dcterms:modified>
</cp:coreProperties>
</file>