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61" r:id="rId2"/>
    <p:sldId id="299" r:id="rId3"/>
    <p:sldId id="280" r:id="rId4"/>
    <p:sldId id="279" r:id="rId5"/>
    <p:sldId id="281" r:id="rId6"/>
    <p:sldId id="282" r:id="rId7"/>
    <p:sldId id="283" r:id="rId8"/>
    <p:sldId id="293" r:id="rId9"/>
    <p:sldId id="291" r:id="rId10"/>
    <p:sldId id="292" r:id="rId11"/>
    <p:sldId id="294" r:id="rId12"/>
    <p:sldId id="295" r:id="rId13"/>
    <p:sldId id="284" r:id="rId14"/>
    <p:sldId id="298" r:id="rId15"/>
    <p:sldId id="285" r:id="rId16"/>
    <p:sldId id="286" r:id="rId17"/>
    <p:sldId id="287" r:id="rId18"/>
    <p:sldId id="288" r:id="rId19"/>
    <p:sldId id="289" r:id="rId20"/>
    <p:sldId id="296" r:id="rId21"/>
    <p:sldId id="290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336600"/>
    <a:srgbClr val="000099"/>
    <a:srgbClr val="83229E"/>
    <a:srgbClr val="000E1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7569" autoAdjust="0"/>
    <p:restoredTop sz="96019" autoAdjust="0"/>
  </p:normalViewPr>
  <p:slideViewPr>
    <p:cSldViewPr>
      <p:cViewPr varScale="1">
        <p:scale>
          <a:sx n="67" d="100"/>
          <a:sy n="67" d="100"/>
        </p:scale>
        <p:origin x="-2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00D07-CEA0-4F45-BA58-0305984FADD2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5BE66-0FD3-4B68-85E0-8646D42D9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5BE66-0FD3-4B68-85E0-8646D42D920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5BE66-0FD3-4B68-85E0-8646D42D920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FA850C-0DB5-4AAE-8A7F-06D1AAA367FB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FA850C-0DB5-4AAE-8A7F-06D1AAA367FB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FA850C-0DB5-4AAE-8A7F-06D1AAA367FB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dissolve/>
    <p:sndAc>
      <p:stSnd>
        <p:snd r:embed="rId13" name="wind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066800" y="2819400"/>
            <a:ext cx="7391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Content Placeholder 6" descr="Sagotom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58918"/>
            <a:ext cx="7010400" cy="1922282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4400" y="1752601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/>
              <a:t>   </a:t>
            </a:r>
            <a:r>
              <a:rPr lang="en-US" sz="5400" dirty="0" err="1" smtClean="0">
                <a:solidFill>
                  <a:srgbClr val="FF0000"/>
                </a:solidFill>
              </a:rPr>
              <a:t>সৈয়দ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বজলুল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হক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কলেজ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4953000" cy="758952"/>
          </a:xfrm>
        </p:spPr>
        <p:txBody>
          <a:bodyPr>
            <a:noAutofit/>
          </a:bodyPr>
          <a:lstStyle/>
          <a:p>
            <a:r>
              <a:rPr lang="en-US" sz="4400" b="1" dirty="0" err="1" smtClean="0">
                <a:solidFill>
                  <a:srgbClr val="0000FF"/>
                </a:solidFill>
              </a:rPr>
              <a:t>বৃত্তির</a:t>
            </a:r>
            <a:r>
              <a:rPr lang="en-US" sz="4400" b="1" dirty="0" smtClean="0">
                <a:solidFill>
                  <a:srgbClr val="0000FF"/>
                </a:solidFill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</a:rPr>
              <a:t>ধারণা</a:t>
            </a:r>
            <a:endParaRPr lang="en-US" sz="4400" b="1" dirty="0">
              <a:solidFill>
                <a:srgbClr val="0000FF"/>
              </a:solidFill>
            </a:endParaRPr>
          </a:p>
        </p:txBody>
      </p:sp>
      <p:pic>
        <p:nvPicPr>
          <p:cNvPr id="1026" name="Picture 2" descr="C:\Users\USER\Desktop\woman labou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828800"/>
            <a:ext cx="3657600" cy="3810000"/>
          </a:xfrm>
          <a:prstGeom prst="rect">
            <a:avLst/>
          </a:prstGeom>
          <a:noFill/>
        </p:spPr>
      </p:pic>
      <p:pic>
        <p:nvPicPr>
          <p:cNvPr id="1027" name="Picture 3" descr="C:\Users\USER\Desktop\Ricksha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828800"/>
            <a:ext cx="4191000" cy="3886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err="1" smtClean="0"/>
              <a:t>বৃত্তির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ইংরেজি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প্রতিশব্দ</a:t>
            </a:r>
            <a:r>
              <a:rPr lang="en-US" sz="2800" b="1" dirty="0" smtClean="0"/>
              <a:t>   </a:t>
            </a:r>
            <a:r>
              <a:rPr lang="en-US" sz="3200" b="1" dirty="0" smtClean="0"/>
              <a:t>Occupation</a:t>
            </a:r>
            <a:endParaRPr lang="en-US" sz="1800" b="1" dirty="0" smtClean="0"/>
          </a:p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বুদ্ধি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প্রশিক্ষণ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ছাড়াই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বৃত্তি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মজুর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ভিক্ষা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b="1" dirty="0" smtClean="0">
                <a:latin typeface="NikoshBAN" pitchFamily="2" charset="0"/>
              </a:rPr>
              <a:t>   </a:t>
            </a:r>
          </a:p>
          <a:p>
            <a:pPr>
              <a:buNone/>
            </a:pPr>
            <a:r>
              <a:rPr lang="en-US" b="1" dirty="0" smtClean="0">
                <a:latin typeface="NikoshBAN" pitchFamily="2" charset="0"/>
              </a:rPr>
              <a:t>   </a:t>
            </a:r>
            <a:r>
              <a:rPr lang="en-US" b="1" dirty="0" err="1" smtClean="0">
                <a:latin typeface="NikoshBAN" pitchFamily="2" charset="0"/>
              </a:rPr>
              <a:t>বৃহত্তর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অর্থে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জীবনধারণের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জন্য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সকল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কর্মকেই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বৃত্তি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হিসেবে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বিবেচনা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করা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হয়</a:t>
            </a:r>
            <a:r>
              <a:rPr lang="en-US" b="1" dirty="0" smtClean="0">
                <a:latin typeface="NikoshBAN" pitchFamily="2" charset="0"/>
              </a:rPr>
              <a:t>। </a:t>
            </a:r>
            <a:r>
              <a:rPr lang="en-US" b="1" dirty="0" err="1" smtClean="0">
                <a:latin typeface="NikoshBAN" pitchFamily="2" charset="0"/>
              </a:rPr>
              <a:t>কিন্তু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সকল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বৃত্তিকে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পেশা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বলা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যায়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না</a:t>
            </a:r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rgbClr val="0000FF"/>
                </a:solidFill>
              </a:rPr>
              <a:t>পেশা</a:t>
            </a:r>
            <a:r>
              <a:rPr lang="en-US" sz="3600" b="1" dirty="0" smtClean="0">
                <a:solidFill>
                  <a:srgbClr val="0000FF"/>
                </a:solidFill>
              </a:rPr>
              <a:t> ও </a:t>
            </a:r>
            <a:r>
              <a:rPr lang="en-US" sz="3600" b="1" dirty="0" err="1" smtClean="0">
                <a:solidFill>
                  <a:srgbClr val="0000FF"/>
                </a:solidFill>
              </a:rPr>
              <a:t>বৃত্তির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সম্পর্ক</a:t>
            </a:r>
            <a:endParaRPr lang="en-US" dirty="0"/>
          </a:p>
        </p:txBody>
      </p:sp>
      <p:pic>
        <p:nvPicPr>
          <p:cNvPr id="1026" name="Picture 2" descr="C:\Users\USER\Desktop\Lady teache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85800" y="1371600"/>
            <a:ext cx="3362325" cy="1524000"/>
          </a:xfrm>
          <a:prstGeom prst="rect">
            <a:avLst/>
          </a:prstGeom>
          <a:noFill/>
        </p:spPr>
      </p:pic>
      <p:pic>
        <p:nvPicPr>
          <p:cNvPr id="1027" name="Picture 3" descr="C:\Users\USER\Desktop\man docto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2971800"/>
            <a:ext cx="3314700" cy="1647825"/>
          </a:xfrm>
          <a:prstGeom prst="rect">
            <a:avLst/>
          </a:prstGeom>
          <a:noFill/>
        </p:spPr>
      </p:pic>
      <p:pic>
        <p:nvPicPr>
          <p:cNvPr id="1028" name="Picture 4" descr="C:\Users\USER\Desktop\Labour Occu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181600" y="3048000"/>
            <a:ext cx="3048000" cy="1600200"/>
          </a:xfrm>
          <a:prstGeom prst="rect">
            <a:avLst/>
          </a:prstGeom>
          <a:noFill/>
        </p:spPr>
      </p:pic>
      <p:pic>
        <p:nvPicPr>
          <p:cNvPr id="1029" name="Picture 5" descr="C:\Users\USER\Desktop\Rickshaw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29200" y="1371600"/>
            <a:ext cx="3124200" cy="1600200"/>
          </a:xfrm>
          <a:prstGeom prst="rect">
            <a:avLst/>
          </a:prstGeom>
          <a:noFill/>
        </p:spPr>
      </p:pic>
      <p:pic>
        <p:nvPicPr>
          <p:cNvPr id="1030" name="Picture 6" descr="C:\Users\USER\Desktop\beggar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05400" y="4724400"/>
            <a:ext cx="3200400" cy="1600200"/>
          </a:xfrm>
          <a:prstGeom prst="rect">
            <a:avLst/>
          </a:prstGeom>
          <a:noFill/>
        </p:spPr>
      </p:pic>
      <p:pic>
        <p:nvPicPr>
          <p:cNvPr id="1031" name="Picture 7" descr="C:\Users\USER\Desktop\advocate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0" y="4724400"/>
            <a:ext cx="3352800" cy="1600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629400" cy="758952"/>
          </a:xfrm>
        </p:spPr>
        <p:txBody>
          <a:bodyPr>
            <a:noAutofit/>
          </a:bodyPr>
          <a:lstStyle/>
          <a:p>
            <a:r>
              <a:rPr lang="en-US" sz="4400" b="1" dirty="0" err="1" smtClean="0">
                <a:solidFill>
                  <a:srgbClr val="0000FF"/>
                </a:solidFill>
              </a:rPr>
              <a:t>পেশা</a:t>
            </a:r>
            <a:r>
              <a:rPr lang="en-US" sz="4400" b="1" dirty="0" smtClean="0">
                <a:solidFill>
                  <a:srgbClr val="0000FF"/>
                </a:solidFill>
              </a:rPr>
              <a:t> ও </a:t>
            </a:r>
            <a:r>
              <a:rPr lang="en-US" sz="4400" b="1" dirty="0" err="1" smtClean="0">
                <a:solidFill>
                  <a:srgbClr val="0000FF"/>
                </a:solidFill>
              </a:rPr>
              <a:t>বৃত্তির</a:t>
            </a:r>
            <a:r>
              <a:rPr lang="en-US" sz="4400" b="1" dirty="0" smtClean="0">
                <a:solidFill>
                  <a:srgbClr val="0000FF"/>
                </a:solidFill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</a:rPr>
              <a:t>সম্পর্ক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১। </a:t>
            </a:r>
            <a:r>
              <a:rPr lang="en-US" b="1" dirty="0" err="1" smtClean="0"/>
              <a:t>উভয়ই</a:t>
            </a:r>
            <a:r>
              <a:rPr lang="en-US" b="1" dirty="0" smtClean="0"/>
              <a:t> </a:t>
            </a:r>
            <a:r>
              <a:rPr lang="en-US" b="1" dirty="0" err="1" smtClean="0"/>
              <a:t>সেবা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২। </a:t>
            </a:r>
            <a:r>
              <a:rPr lang="en-US" b="1" dirty="0" err="1" smtClean="0"/>
              <a:t>উভয়টিই</a:t>
            </a:r>
            <a:r>
              <a:rPr lang="en-US" b="1" dirty="0" smtClean="0"/>
              <a:t> </a:t>
            </a:r>
            <a:r>
              <a:rPr lang="en-US" b="1" dirty="0" err="1" smtClean="0"/>
              <a:t>জীবিকা</a:t>
            </a:r>
            <a:r>
              <a:rPr lang="en-US" b="1" dirty="0" smtClean="0"/>
              <a:t> </a:t>
            </a:r>
            <a:r>
              <a:rPr lang="en-US" b="1" dirty="0" err="1" smtClean="0"/>
              <a:t>নির্বাহের</a:t>
            </a:r>
            <a:r>
              <a:rPr lang="en-US" b="1" dirty="0" smtClean="0"/>
              <a:t> </a:t>
            </a:r>
            <a:r>
              <a:rPr lang="en-US" b="1" dirty="0" err="1" smtClean="0"/>
              <a:t>পন্থা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৩। </a:t>
            </a:r>
            <a:r>
              <a:rPr lang="en-US" b="1" dirty="0" err="1" smtClean="0"/>
              <a:t>উভয়ইটি</a:t>
            </a:r>
            <a:r>
              <a:rPr lang="en-US" b="1" dirty="0" smtClean="0"/>
              <a:t> </a:t>
            </a:r>
            <a:r>
              <a:rPr lang="en-US" b="1" dirty="0" err="1" smtClean="0"/>
              <a:t>শ্রম</a:t>
            </a:r>
            <a:r>
              <a:rPr lang="en-US" b="1" dirty="0" smtClean="0"/>
              <a:t> </a:t>
            </a:r>
            <a:r>
              <a:rPr lang="en-US" b="1" dirty="0" err="1" smtClean="0"/>
              <a:t>নির্ভর</a:t>
            </a:r>
            <a:r>
              <a:rPr lang="en-US" b="1" dirty="0" smtClean="0"/>
              <a:t> । </a:t>
            </a:r>
            <a:r>
              <a:rPr lang="en-US" b="1" dirty="0" err="1" smtClean="0"/>
              <a:t>তবে</a:t>
            </a:r>
            <a:r>
              <a:rPr lang="en-US" b="1" dirty="0" smtClean="0"/>
              <a:t> </a:t>
            </a:r>
            <a:r>
              <a:rPr lang="en-US" b="1" dirty="0" err="1" smtClean="0"/>
              <a:t>পেশার</a:t>
            </a:r>
            <a:r>
              <a:rPr lang="en-US" b="1" dirty="0" smtClean="0"/>
              <a:t> </a:t>
            </a:r>
            <a:r>
              <a:rPr lang="en-US" b="1" dirty="0" err="1" smtClean="0"/>
              <a:t>ক্ষেত্রে</a:t>
            </a:r>
            <a:r>
              <a:rPr lang="en-US" b="1" dirty="0" smtClean="0"/>
              <a:t> </a:t>
            </a:r>
            <a:r>
              <a:rPr lang="en-US" b="1" dirty="0" err="1" smtClean="0"/>
              <a:t>বুদ্ধিনির্ভর</a:t>
            </a:r>
            <a:r>
              <a:rPr lang="en-US" b="1" dirty="0" smtClean="0"/>
              <a:t> </a:t>
            </a:r>
            <a:r>
              <a:rPr lang="en-US" b="1" dirty="0" err="1" smtClean="0"/>
              <a:t>শ্রম</a:t>
            </a:r>
            <a:r>
              <a:rPr lang="en-US" b="1" dirty="0" smtClean="0"/>
              <a:t> </a:t>
            </a:r>
            <a:r>
              <a:rPr lang="en-US" b="1" dirty="0" err="1" smtClean="0"/>
              <a:t>এবং</a:t>
            </a:r>
            <a:r>
              <a:rPr lang="en-US" b="1" dirty="0" smtClean="0"/>
              <a:t>  </a:t>
            </a:r>
            <a:r>
              <a:rPr lang="en-US" b="1" dirty="0" err="1" smtClean="0"/>
              <a:t>বৃত্তির</a:t>
            </a:r>
            <a:r>
              <a:rPr lang="en-US" b="1" dirty="0" smtClean="0"/>
              <a:t> </a:t>
            </a:r>
            <a:r>
              <a:rPr lang="en-US" b="1" dirty="0" err="1" smtClean="0"/>
              <a:t>ক্ষেত্রে</a:t>
            </a:r>
            <a:r>
              <a:rPr lang="en-US" b="1" dirty="0" smtClean="0"/>
              <a:t> </a:t>
            </a:r>
            <a:r>
              <a:rPr lang="en-US" b="1" dirty="0" err="1" smtClean="0"/>
              <a:t>শারীরিক</a:t>
            </a:r>
            <a:r>
              <a:rPr lang="en-US" b="1" dirty="0" smtClean="0"/>
              <a:t> </a:t>
            </a:r>
            <a:r>
              <a:rPr lang="en-US" b="1" dirty="0" err="1" smtClean="0"/>
              <a:t>শ্রমের</a:t>
            </a:r>
            <a:r>
              <a:rPr lang="en-US" b="1" dirty="0" smtClean="0"/>
              <a:t> </a:t>
            </a:r>
            <a:r>
              <a:rPr lang="en-US" b="1" dirty="0" err="1" smtClean="0"/>
              <a:t>প্রয়োজনিয়তা</a:t>
            </a:r>
            <a:r>
              <a:rPr lang="en-US" b="1" dirty="0" smtClean="0"/>
              <a:t> </a:t>
            </a:r>
            <a:r>
              <a:rPr lang="en-US" b="1" dirty="0" err="1" smtClean="0"/>
              <a:t>বেশি</a:t>
            </a:r>
            <a:r>
              <a:rPr lang="en-US" b="1" dirty="0" smtClean="0"/>
              <a:t>।</a:t>
            </a:r>
          </a:p>
          <a:p>
            <a:pPr>
              <a:buNone/>
            </a:pPr>
            <a:r>
              <a:rPr lang="en-US" b="1" dirty="0" smtClean="0"/>
              <a:t>৪।পেশার </a:t>
            </a:r>
            <a:r>
              <a:rPr lang="en-US" b="1" dirty="0" err="1" smtClean="0"/>
              <a:t>যেমন</a:t>
            </a:r>
            <a:r>
              <a:rPr lang="en-US" b="1" dirty="0" smtClean="0"/>
              <a:t> </a:t>
            </a:r>
            <a:r>
              <a:rPr lang="en-US" b="1" dirty="0" err="1" smtClean="0"/>
              <a:t>দায়িত্ব</a:t>
            </a:r>
            <a:r>
              <a:rPr lang="en-US" b="1" dirty="0" smtClean="0"/>
              <a:t> </a:t>
            </a:r>
            <a:r>
              <a:rPr lang="en-US" b="1" dirty="0" err="1" smtClean="0"/>
              <a:t>রয়েছে</a:t>
            </a:r>
            <a:r>
              <a:rPr lang="en-US" b="1" dirty="0" smtClean="0"/>
              <a:t>, </a:t>
            </a:r>
            <a:r>
              <a:rPr lang="en-US" b="1" dirty="0" err="1" smtClean="0"/>
              <a:t>বৃত্তিরও</a:t>
            </a:r>
            <a:r>
              <a:rPr lang="en-US" b="1" dirty="0" smtClean="0"/>
              <a:t> </a:t>
            </a:r>
            <a:r>
              <a:rPr lang="en-US" b="1" dirty="0" err="1" smtClean="0"/>
              <a:t>তেমন</a:t>
            </a:r>
            <a:r>
              <a:rPr lang="en-US" b="1" dirty="0" smtClean="0"/>
              <a:t> </a:t>
            </a:r>
            <a:r>
              <a:rPr lang="en-US" b="1" dirty="0" err="1" smtClean="0"/>
              <a:t>দায়িত্ব</a:t>
            </a:r>
            <a:r>
              <a:rPr lang="en-US" b="1" dirty="0" smtClean="0"/>
              <a:t> </a:t>
            </a:r>
            <a:r>
              <a:rPr lang="en-US" b="1" dirty="0" err="1" smtClean="0"/>
              <a:t>রয়েছে</a:t>
            </a:r>
            <a:r>
              <a:rPr lang="en-US" b="1" dirty="0" smtClean="0"/>
              <a:t>।</a:t>
            </a:r>
          </a:p>
          <a:p>
            <a:pPr>
              <a:buNone/>
            </a:pPr>
            <a:r>
              <a:rPr lang="en-US" b="1" dirty="0" smtClean="0"/>
              <a:t>৫।কাজের </a:t>
            </a:r>
            <a:r>
              <a:rPr lang="en-US" b="1" dirty="0" err="1" smtClean="0"/>
              <a:t>প্রকৃতি</a:t>
            </a:r>
            <a:r>
              <a:rPr lang="en-US" b="1" dirty="0" smtClean="0"/>
              <a:t> </a:t>
            </a:r>
            <a:r>
              <a:rPr lang="en-US" b="1" dirty="0" err="1" smtClean="0"/>
              <a:t>অনুসারে</a:t>
            </a:r>
            <a:r>
              <a:rPr lang="en-US" b="1" dirty="0" smtClean="0"/>
              <a:t> </a:t>
            </a:r>
            <a:r>
              <a:rPr lang="en-US" b="1" dirty="0" err="1" smtClean="0"/>
              <a:t>পেশা</a:t>
            </a:r>
            <a:r>
              <a:rPr lang="en-US" b="1" dirty="0" smtClean="0"/>
              <a:t> ও </a:t>
            </a:r>
            <a:r>
              <a:rPr lang="en-US" b="1" dirty="0" err="1" smtClean="0"/>
              <a:t>বৃত্তির</a:t>
            </a:r>
            <a:r>
              <a:rPr lang="en-US" b="1" dirty="0" smtClean="0"/>
              <a:t> </a:t>
            </a:r>
            <a:r>
              <a:rPr lang="en-US" b="1" dirty="0" err="1" smtClean="0"/>
              <a:t>সামাজিক</a:t>
            </a:r>
            <a:r>
              <a:rPr lang="en-US" b="1" dirty="0" smtClean="0"/>
              <a:t> </a:t>
            </a:r>
            <a:r>
              <a:rPr lang="en-US" b="1" dirty="0" err="1" smtClean="0"/>
              <a:t>পরিচিতি</a:t>
            </a:r>
            <a:r>
              <a:rPr lang="en-US" b="1" dirty="0" smtClean="0"/>
              <a:t> </a:t>
            </a:r>
            <a:r>
              <a:rPr lang="en-US" b="1" dirty="0" err="1" smtClean="0"/>
              <a:t>রয়েছে</a:t>
            </a:r>
            <a:r>
              <a:rPr lang="en-US" b="1" dirty="0" smtClean="0"/>
              <a:t>।</a:t>
            </a:r>
          </a:p>
          <a:p>
            <a:pPr>
              <a:buNone/>
            </a:pPr>
            <a:r>
              <a:rPr lang="en-US" b="1" dirty="0" smtClean="0"/>
              <a:t>৬। </a:t>
            </a:r>
            <a:r>
              <a:rPr lang="en-US" b="1" dirty="0" err="1" smtClean="0"/>
              <a:t>সামাজিক</a:t>
            </a:r>
            <a:r>
              <a:rPr lang="en-US" b="1" dirty="0" smtClean="0"/>
              <a:t> </a:t>
            </a:r>
            <a:r>
              <a:rPr lang="en-US" b="1" dirty="0" err="1" smtClean="0"/>
              <a:t>উন্নয়নে</a:t>
            </a:r>
            <a:r>
              <a:rPr lang="en-US" b="1" dirty="0" smtClean="0"/>
              <a:t> </a:t>
            </a:r>
            <a:r>
              <a:rPr lang="en-US" b="1" dirty="0" err="1" smtClean="0"/>
              <a:t>উভয়ের</a:t>
            </a:r>
            <a:r>
              <a:rPr lang="en-US" b="1" dirty="0" smtClean="0"/>
              <a:t> </a:t>
            </a:r>
            <a:r>
              <a:rPr lang="en-US" b="1" dirty="0" err="1" smtClean="0"/>
              <a:t>অবদান</a:t>
            </a:r>
            <a:r>
              <a:rPr lang="en-US" b="1" dirty="0" smtClean="0"/>
              <a:t> </a:t>
            </a:r>
            <a:r>
              <a:rPr lang="en-US" b="1" dirty="0" err="1" smtClean="0"/>
              <a:t>রয়েছে</a:t>
            </a:r>
            <a:r>
              <a:rPr lang="en-US" b="1" dirty="0" smtClean="0"/>
              <a:t>।</a:t>
            </a:r>
            <a:endParaRPr lang="en-US" b="1" dirty="0"/>
          </a:p>
        </p:txBody>
      </p:sp>
    </p:spTree>
  </p:cSld>
  <p:clrMapOvr>
    <a:masterClrMapping/>
  </p:clrMapOvr>
  <p:transition spd="med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6629400" cy="758952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0000FF"/>
                </a:solidFill>
              </a:rPr>
              <a:t>পেশা</a:t>
            </a:r>
            <a:r>
              <a:rPr lang="en-US" sz="3200" b="1" dirty="0" smtClean="0">
                <a:solidFill>
                  <a:srgbClr val="0000FF"/>
                </a:solidFill>
              </a:rPr>
              <a:t> ও </a:t>
            </a:r>
            <a:r>
              <a:rPr lang="en-US" sz="3200" b="1" dirty="0" err="1" smtClean="0">
                <a:solidFill>
                  <a:srgbClr val="0000FF"/>
                </a:solidFill>
              </a:rPr>
              <a:t>বৃত্তির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পার্থক্য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000" b="1" u="sng" dirty="0" err="1" smtClean="0"/>
              <a:t>পেশা</a:t>
            </a:r>
            <a:endParaRPr lang="en-US" sz="4000" b="1" u="sng" dirty="0" smtClean="0"/>
          </a:p>
          <a:p>
            <a:pPr>
              <a:buNone/>
            </a:pPr>
            <a:r>
              <a:rPr lang="en-US" sz="3500" dirty="0" smtClean="0"/>
              <a:t>১।প্রাতিষ্ঠানিক </a:t>
            </a:r>
            <a:r>
              <a:rPr lang="en-US" sz="3500" dirty="0" err="1" smtClean="0"/>
              <a:t>শিক্ষাগত</a:t>
            </a:r>
            <a:r>
              <a:rPr lang="en-US" sz="3500" dirty="0" smtClean="0"/>
              <a:t> </a:t>
            </a:r>
            <a:r>
              <a:rPr lang="en-US" sz="3500" dirty="0" err="1" smtClean="0"/>
              <a:t>যোগ্যতা</a:t>
            </a:r>
            <a:r>
              <a:rPr lang="en-US" sz="3500" dirty="0" smtClean="0"/>
              <a:t> </a:t>
            </a:r>
            <a:r>
              <a:rPr lang="en-US" sz="3500" dirty="0" err="1" smtClean="0"/>
              <a:t>প্রয়োজন</a:t>
            </a:r>
            <a:r>
              <a:rPr lang="en-US" sz="3500" dirty="0" smtClean="0"/>
              <a:t>।</a:t>
            </a:r>
          </a:p>
          <a:p>
            <a:pPr>
              <a:buNone/>
            </a:pPr>
            <a:r>
              <a:rPr lang="en-US" sz="3500" dirty="0" smtClean="0"/>
              <a:t>২। </a:t>
            </a:r>
            <a:r>
              <a:rPr lang="en-US" sz="3500" dirty="0" err="1" smtClean="0"/>
              <a:t>পেশা</a:t>
            </a:r>
            <a:r>
              <a:rPr lang="en-US" sz="3500" dirty="0" smtClean="0"/>
              <a:t> </a:t>
            </a:r>
            <a:r>
              <a:rPr lang="en-US" sz="3500" dirty="0" err="1" smtClean="0"/>
              <a:t>বুদ্ধিভিত্তিক</a:t>
            </a:r>
            <a:r>
              <a:rPr lang="en-US" sz="3500" dirty="0" smtClean="0"/>
              <a:t> </a:t>
            </a:r>
            <a:r>
              <a:rPr lang="en-US" sz="3500" dirty="0" err="1" smtClean="0"/>
              <a:t>শ্রমনির্ভর</a:t>
            </a:r>
            <a:r>
              <a:rPr lang="en-US" sz="3500" dirty="0" smtClean="0"/>
              <a:t>।</a:t>
            </a:r>
          </a:p>
          <a:p>
            <a:pPr>
              <a:buNone/>
            </a:pPr>
            <a:r>
              <a:rPr lang="en-US" sz="3500" dirty="0" smtClean="0"/>
              <a:t>৩।পেশার </a:t>
            </a:r>
            <a:r>
              <a:rPr lang="en-US" sz="3500" dirty="0" err="1" smtClean="0"/>
              <a:t>সুনির্দিষ্ট</a:t>
            </a:r>
            <a:r>
              <a:rPr lang="en-US" sz="3500" dirty="0" smtClean="0"/>
              <a:t> </a:t>
            </a:r>
            <a:r>
              <a:rPr lang="en-US" sz="3500" dirty="0" err="1" smtClean="0"/>
              <a:t>পেশাগত</a:t>
            </a:r>
            <a:r>
              <a:rPr lang="en-US" sz="3500" dirty="0" smtClean="0"/>
              <a:t> </a:t>
            </a:r>
            <a:r>
              <a:rPr lang="en-US" sz="3500" dirty="0" err="1" smtClean="0"/>
              <a:t>মানদন্ড</a:t>
            </a:r>
            <a:r>
              <a:rPr lang="en-US" sz="3500" dirty="0" smtClean="0"/>
              <a:t> </a:t>
            </a:r>
            <a:r>
              <a:rPr lang="en-US" sz="3500" dirty="0" err="1" smtClean="0"/>
              <a:t>আছে</a:t>
            </a:r>
            <a:r>
              <a:rPr lang="en-US" sz="3500" dirty="0" smtClean="0"/>
              <a:t>।</a:t>
            </a:r>
          </a:p>
          <a:p>
            <a:pPr>
              <a:buNone/>
            </a:pPr>
            <a:r>
              <a:rPr lang="en-US" sz="3500" dirty="0" smtClean="0"/>
              <a:t>৪। </a:t>
            </a:r>
            <a:r>
              <a:rPr lang="en-US" sz="3500" dirty="0" err="1" smtClean="0"/>
              <a:t>জবাবদিহিতা</a:t>
            </a:r>
            <a:r>
              <a:rPr lang="en-US" sz="3500" dirty="0" smtClean="0"/>
              <a:t> </a:t>
            </a:r>
            <a:r>
              <a:rPr lang="en-US" sz="3500" dirty="0" err="1" smtClean="0"/>
              <a:t>অপরিহার্য</a:t>
            </a:r>
            <a:r>
              <a:rPr lang="en-US" sz="3500" dirty="0" smtClean="0"/>
              <a:t> ।</a:t>
            </a:r>
          </a:p>
          <a:p>
            <a:pPr>
              <a:buNone/>
            </a:pPr>
            <a:r>
              <a:rPr lang="en-US" sz="3500" dirty="0" smtClean="0"/>
              <a:t>৫। </a:t>
            </a:r>
            <a:r>
              <a:rPr lang="en-US" sz="3500" dirty="0" err="1" smtClean="0"/>
              <a:t>সামাজিক</a:t>
            </a:r>
            <a:r>
              <a:rPr lang="en-US" sz="3500" dirty="0" smtClean="0"/>
              <a:t> </a:t>
            </a:r>
            <a:r>
              <a:rPr lang="en-US" sz="3500" dirty="0" err="1" smtClean="0"/>
              <a:t>স্বীকৃতি</a:t>
            </a:r>
            <a:r>
              <a:rPr lang="en-US" sz="3500" dirty="0" smtClean="0"/>
              <a:t> </a:t>
            </a:r>
            <a:r>
              <a:rPr lang="en-US" sz="3500" dirty="0" err="1" smtClean="0"/>
              <a:t>প্রয়োজন</a:t>
            </a:r>
            <a:r>
              <a:rPr lang="en-US" sz="3500" dirty="0" smtClean="0"/>
              <a:t>।</a:t>
            </a:r>
          </a:p>
          <a:p>
            <a:pPr>
              <a:buNone/>
            </a:pPr>
            <a:r>
              <a:rPr lang="en-US" sz="3500" dirty="0" smtClean="0"/>
              <a:t>৬। </a:t>
            </a:r>
            <a:r>
              <a:rPr lang="en-US" sz="3500" dirty="0" err="1" smtClean="0"/>
              <a:t>পেশা</a:t>
            </a:r>
            <a:r>
              <a:rPr lang="en-US" sz="3500" dirty="0" smtClean="0"/>
              <a:t> </a:t>
            </a:r>
            <a:r>
              <a:rPr lang="en-US" sz="3500" dirty="0" err="1" smtClean="0"/>
              <a:t>পরিবর্তনযোগ্য</a:t>
            </a:r>
            <a:r>
              <a:rPr lang="en-US" sz="3500" dirty="0" smtClean="0"/>
              <a:t> </a:t>
            </a:r>
            <a:r>
              <a:rPr lang="en-US" sz="3500" dirty="0" err="1" smtClean="0"/>
              <a:t>নয়</a:t>
            </a:r>
            <a:r>
              <a:rPr lang="en-US" sz="3500" dirty="0" smtClean="0"/>
              <a:t>।</a:t>
            </a:r>
            <a:endParaRPr lang="en-US" sz="35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343400" cy="468172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sz="3600" b="1" u="sng" dirty="0" err="1" smtClean="0"/>
              <a:t>বৃত্তি</a:t>
            </a:r>
            <a:endParaRPr lang="en-US" sz="3600" b="1" u="sng" dirty="0" smtClean="0"/>
          </a:p>
          <a:p>
            <a:pPr>
              <a:buNone/>
            </a:pPr>
            <a:r>
              <a:rPr lang="en-US" sz="3500" dirty="0" smtClean="0"/>
              <a:t>১।প্রাতিষ্ঠানিক </a:t>
            </a:r>
            <a:r>
              <a:rPr lang="en-US" sz="3500" dirty="0" err="1" smtClean="0"/>
              <a:t>শিক্ষাগত</a:t>
            </a:r>
            <a:r>
              <a:rPr lang="en-US" sz="3500" dirty="0" smtClean="0"/>
              <a:t> </a:t>
            </a:r>
            <a:r>
              <a:rPr lang="en-US" sz="3500" dirty="0" err="1" smtClean="0"/>
              <a:t>যোগ্যতা</a:t>
            </a:r>
            <a:r>
              <a:rPr lang="en-US" sz="3500" dirty="0" smtClean="0"/>
              <a:t>  </a:t>
            </a:r>
            <a:r>
              <a:rPr lang="en-US" sz="3500" dirty="0" err="1" smtClean="0"/>
              <a:t>প্রয়োজন</a:t>
            </a:r>
            <a:r>
              <a:rPr lang="en-US" sz="3500" dirty="0" smtClean="0"/>
              <a:t> </a:t>
            </a:r>
            <a:r>
              <a:rPr lang="en-US" sz="3500" dirty="0" err="1" smtClean="0"/>
              <a:t>নেই</a:t>
            </a:r>
            <a:r>
              <a:rPr lang="en-US" sz="3500" dirty="0" smtClean="0"/>
              <a:t>।</a:t>
            </a:r>
          </a:p>
          <a:p>
            <a:pPr>
              <a:buNone/>
            </a:pPr>
            <a:r>
              <a:rPr lang="en-US" sz="3500" dirty="0" smtClean="0"/>
              <a:t>২। </a:t>
            </a:r>
            <a:r>
              <a:rPr lang="en-US" sz="3500" dirty="0" err="1" smtClean="0"/>
              <a:t>বৃত্তি</a:t>
            </a:r>
            <a:r>
              <a:rPr lang="en-US" sz="3500" dirty="0" smtClean="0"/>
              <a:t> </a:t>
            </a:r>
            <a:r>
              <a:rPr lang="en-US" sz="3500" dirty="0" err="1" smtClean="0"/>
              <a:t>মুলত</a:t>
            </a:r>
            <a:r>
              <a:rPr lang="en-US" sz="3500" dirty="0" smtClean="0"/>
              <a:t> </a:t>
            </a:r>
            <a:r>
              <a:rPr lang="en-US" sz="3500" dirty="0" err="1" smtClean="0"/>
              <a:t>দৈহিক</a:t>
            </a:r>
            <a:r>
              <a:rPr lang="en-US" sz="3500" dirty="0" smtClean="0"/>
              <a:t> </a:t>
            </a:r>
            <a:r>
              <a:rPr lang="en-US" sz="3500" dirty="0" err="1" smtClean="0"/>
              <a:t>শ্রমনির্ভর</a:t>
            </a:r>
            <a:r>
              <a:rPr lang="en-US" sz="3500" dirty="0" smtClean="0"/>
              <a:t>।</a:t>
            </a:r>
          </a:p>
          <a:p>
            <a:pPr>
              <a:buNone/>
            </a:pPr>
            <a:r>
              <a:rPr lang="en-US" sz="3500" dirty="0" smtClean="0"/>
              <a:t>৩। </a:t>
            </a:r>
            <a:r>
              <a:rPr lang="en-US" sz="3500" dirty="0" err="1" smtClean="0"/>
              <a:t>বৃত্তির</a:t>
            </a:r>
            <a:r>
              <a:rPr lang="en-US" sz="3500" dirty="0" smtClean="0"/>
              <a:t> </a:t>
            </a:r>
            <a:r>
              <a:rPr lang="en-US" sz="3500" dirty="0" err="1" smtClean="0"/>
              <a:t>ক্ষেত্রে</a:t>
            </a:r>
            <a:r>
              <a:rPr lang="en-US" sz="3500" dirty="0" smtClean="0"/>
              <a:t> </a:t>
            </a:r>
            <a:r>
              <a:rPr lang="en-US" sz="3500" dirty="0" err="1" smtClean="0"/>
              <a:t>সুনির্দিষ্ট</a:t>
            </a:r>
            <a:r>
              <a:rPr lang="en-US" sz="3500" dirty="0" smtClean="0"/>
              <a:t> </a:t>
            </a:r>
            <a:r>
              <a:rPr lang="en-US" sz="3500" dirty="0" err="1" smtClean="0"/>
              <a:t>কোন</a:t>
            </a:r>
            <a:r>
              <a:rPr lang="en-US" sz="3500" dirty="0" smtClean="0"/>
              <a:t> </a:t>
            </a:r>
            <a:r>
              <a:rPr lang="en-US" sz="3500" dirty="0" err="1" smtClean="0"/>
              <a:t>মানদন্ড</a:t>
            </a:r>
            <a:r>
              <a:rPr lang="en-US" sz="3500" dirty="0" smtClean="0"/>
              <a:t> </a:t>
            </a:r>
            <a:r>
              <a:rPr lang="en-US" sz="3500" dirty="0" err="1" smtClean="0"/>
              <a:t>নেই</a:t>
            </a:r>
            <a:r>
              <a:rPr lang="en-US" sz="3500" dirty="0" smtClean="0"/>
              <a:t>।</a:t>
            </a:r>
          </a:p>
          <a:p>
            <a:pPr>
              <a:buNone/>
            </a:pPr>
            <a:r>
              <a:rPr lang="en-US" sz="3500" dirty="0" smtClean="0"/>
              <a:t>৪। </a:t>
            </a:r>
            <a:r>
              <a:rPr lang="en-US" sz="3500" dirty="0" err="1" smtClean="0"/>
              <a:t>জবাবদিহিতা</a:t>
            </a:r>
            <a:r>
              <a:rPr lang="en-US" sz="3500" dirty="0" smtClean="0"/>
              <a:t> </a:t>
            </a:r>
            <a:r>
              <a:rPr lang="en-US" sz="3500" dirty="0" err="1" smtClean="0"/>
              <a:t>অপরিহার্য</a:t>
            </a:r>
            <a:r>
              <a:rPr lang="en-US" sz="3500" dirty="0" smtClean="0"/>
              <a:t> </a:t>
            </a:r>
            <a:r>
              <a:rPr lang="en-US" sz="3500" dirty="0" err="1" smtClean="0"/>
              <a:t>নয়</a:t>
            </a:r>
            <a:r>
              <a:rPr lang="en-US" sz="3500" dirty="0" smtClean="0"/>
              <a:t>।</a:t>
            </a:r>
          </a:p>
          <a:p>
            <a:pPr>
              <a:buNone/>
            </a:pPr>
            <a:r>
              <a:rPr lang="en-US" sz="3500" dirty="0" smtClean="0"/>
              <a:t>৫। </a:t>
            </a:r>
            <a:r>
              <a:rPr lang="en-US" sz="3500" dirty="0" err="1" smtClean="0"/>
              <a:t>সামাজিক</a:t>
            </a:r>
            <a:r>
              <a:rPr lang="en-US" sz="3500" dirty="0" smtClean="0"/>
              <a:t> </a:t>
            </a:r>
            <a:r>
              <a:rPr lang="en-US" sz="3500" dirty="0" err="1" smtClean="0"/>
              <a:t>স্বীকৃতি</a:t>
            </a:r>
            <a:r>
              <a:rPr lang="en-US" sz="3500" dirty="0" smtClean="0"/>
              <a:t> </a:t>
            </a:r>
            <a:r>
              <a:rPr lang="en-US" sz="3500" dirty="0" err="1" smtClean="0"/>
              <a:t>প্রয়োজন</a:t>
            </a:r>
            <a:r>
              <a:rPr lang="en-US" sz="3500" dirty="0" smtClean="0"/>
              <a:t> </a:t>
            </a:r>
            <a:r>
              <a:rPr lang="en-US" sz="3500" dirty="0" err="1" smtClean="0"/>
              <a:t>নেই</a:t>
            </a:r>
            <a:r>
              <a:rPr lang="en-US" sz="3500" dirty="0" smtClean="0"/>
              <a:t>।</a:t>
            </a:r>
          </a:p>
          <a:p>
            <a:pPr>
              <a:buNone/>
            </a:pPr>
            <a:r>
              <a:rPr lang="en-US" sz="3500" dirty="0" smtClean="0"/>
              <a:t>৬। </a:t>
            </a:r>
            <a:r>
              <a:rPr lang="en-US" sz="3500" dirty="0" err="1" smtClean="0"/>
              <a:t>বৃত্তি</a:t>
            </a:r>
            <a:r>
              <a:rPr lang="en-US" sz="3500" dirty="0" smtClean="0"/>
              <a:t> </a:t>
            </a:r>
            <a:r>
              <a:rPr lang="en-US" sz="3500" dirty="0" err="1" smtClean="0"/>
              <a:t>পরিবর্তনযোগ্য</a:t>
            </a:r>
            <a:r>
              <a:rPr lang="en-US" sz="3500" dirty="0" smtClean="0"/>
              <a:t>।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b="1" u="sng" dirty="0"/>
          </a:p>
        </p:txBody>
      </p:sp>
    </p:spTree>
  </p:cSld>
  <p:clrMapOvr>
    <a:masterClrMapping/>
  </p:clrMapOvr>
  <p:transition spd="med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172200" cy="758952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rgbClr val="0000FF"/>
                </a:solidFill>
              </a:rPr>
              <a:t>একক</a:t>
            </a:r>
            <a:r>
              <a:rPr lang="en-US" sz="5400" b="1" dirty="0" smtClean="0">
                <a:solidFill>
                  <a:srgbClr val="0000FF"/>
                </a:solidFill>
              </a:rPr>
              <a:t> </a:t>
            </a:r>
            <a:r>
              <a:rPr lang="en-US" sz="5400" b="1" dirty="0" err="1" smtClean="0">
                <a:solidFill>
                  <a:srgbClr val="0000FF"/>
                </a:solidFill>
              </a:rPr>
              <a:t>কাজ</a:t>
            </a:r>
            <a:endParaRPr lang="en-US" sz="54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Profession </a:t>
            </a:r>
            <a:r>
              <a:rPr lang="en-US" sz="2800" b="1" dirty="0" err="1" smtClean="0"/>
              <a:t>শব্দটি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কোন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শব্দ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থেকে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এসেছে</a:t>
            </a:r>
            <a:r>
              <a:rPr lang="en-US" sz="2800" b="1" dirty="0" smtClean="0"/>
              <a:t>।</a:t>
            </a:r>
          </a:p>
          <a:p>
            <a:pPr>
              <a:buNone/>
            </a:pPr>
            <a:endParaRPr lang="en-US" sz="2800" b="1" dirty="0" smtClean="0"/>
          </a:p>
          <a:p>
            <a:r>
              <a:rPr lang="en-US" sz="2800" b="1" dirty="0" err="1" smtClean="0"/>
              <a:t>পাঁচটি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বৃত্তির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নাম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লিখ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err="1" smtClean="0"/>
              <a:t>পাঁচটি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পেশার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নাম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লিখ</a:t>
            </a:r>
            <a:endParaRPr lang="en-US" sz="2800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5029200" cy="758952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rgbClr val="0000FF"/>
                </a:solidFill>
              </a:rPr>
              <a:t>দলীয়</a:t>
            </a:r>
            <a:r>
              <a:rPr lang="en-US" sz="5400" b="1" dirty="0" smtClean="0">
                <a:solidFill>
                  <a:srgbClr val="0000FF"/>
                </a:solidFill>
              </a:rPr>
              <a:t> </a:t>
            </a:r>
            <a:r>
              <a:rPr lang="en-US" sz="5400" b="1" dirty="0" err="1" smtClean="0">
                <a:solidFill>
                  <a:srgbClr val="0000FF"/>
                </a:solidFill>
              </a:rPr>
              <a:t>কাজ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</a:t>
            </a:r>
            <a:r>
              <a:rPr lang="en-US" sz="4000" b="1" dirty="0" err="1" smtClean="0"/>
              <a:t>পেশার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সংজ্ঞার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আলোকে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পেশার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চারটি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বেশিষ্ট্য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লিখ</a:t>
            </a:r>
            <a:r>
              <a:rPr lang="en-US" sz="4000" b="1" dirty="0" smtClean="0"/>
              <a:t>। </a:t>
            </a:r>
            <a:r>
              <a:rPr lang="en-US" sz="4000" b="1" dirty="0" err="1" smtClean="0"/>
              <a:t>প্রতি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গ্রুপের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দলনেতা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পাঠ</a:t>
            </a:r>
            <a:r>
              <a:rPr lang="en-US" sz="4000" b="1" dirty="0" smtClean="0"/>
              <a:t> </a:t>
            </a:r>
          </a:p>
          <a:p>
            <a:pPr>
              <a:buNone/>
            </a:pPr>
            <a:r>
              <a:rPr lang="en-US" sz="4000" b="1" dirty="0" smtClean="0"/>
              <a:t>   </a:t>
            </a:r>
            <a:r>
              <a:rPr lang="en-US" sz="4000" b="1" dirty="0" err="1" smtClean="0"/>
              <a:t>করে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শোনাও</a:t>
            </a:r>
            <a:r>
              <a:rPr lang="en-US" sz="4000" b="1" dirty="0" smtClean="0"/>
              <a:t>।</a:t>
            </a:r>
            <a:endParaRPr lang="en-US" sz="4000" b="1" dirty="0"/>
          </a:p>
        </p:txBody>
      </p:sp>
    </p:spTree>
  </p:cSld>
  <p:clrMapOvr>
    <a:masterClrMapping/>
  </p:clrMapOvr>
  <p:transition spd="med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5562600" cy="758952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rgbClr val="0000FF"/>
                </a:solidFill>
              </a:rPr>
              <a:t>সারসংক্ষেপ</a:t>
            </a:r>
            <a:endParaRPr lang="en-US" sz="54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 </a:t>
            </a:r>
            <a:r>
              <a:rPr lang="en-US" sz="2800" b="1" dirty="0" err="1" smtClean="0"/>
              <a:t>জীবিকা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নির্বাহের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জন্য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যে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কোন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কাজই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হলো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বৃত্তি</a:t>
            </a:r>
            <a:r>
              <a:rPr lang="en-US" sz="2800" b="1" dirty="0" smtClean="0"/>
              <a:t>। </a:t>
            </a:r>
            <a:r>
              <a:rPr lang="en-US" sz="2800" b="1" dirty="0" err="1" smtClean="0"/>
              <a:t>আর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সুনির্দিষ্ট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বৈশিষ্ট্য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সম্পন্ন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বৃত্তি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হলো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পেশা</a:t>
            </a:r>
            <a:r>
              <a:rPr lang="en-US" sz="2800" b="1" dirty="0" smtClean="0"/>
              <a:t>। </a:t>
            </a:r>
            <a:r>
              <a:rPr lang="en-US" sz="2800" b="1" dirty="0" err="1" smtClean="0"/>
              <a:t>সকল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পেশাই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বৃত্তি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কিন্তু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সকল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বৃত্তি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পেশা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নয়</a:t>
            </a:r>
            <a:r>
              <a:rPr lang="en-US" sz="2800" b="1" dirty="0" smtClean="0"/>
              <a:t>। </a:t>
            </a:r>
            <a:r>
              <a:rPr lang="en-US" sz="2800" b="1" dirty="0" err="1" smtClean="0"/>
              <a:t>পেশার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সামাজিক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স্বীকৃতি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রয়েছে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এবং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একজন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পেশাদার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ব্যক্তি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সমাজে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মর্যাদাবান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বলে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বিবেচিত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হয়</a:t>
            </a:r>
            <a:r>
              <a:rPr lang="en-US" sz="2800" b="1" dirty="0" smtClean="0"/>
              <a:t>।</a:t>
            </a:r>
            <a:endParaRPr lang="en-US" sz="2800" b="1" dirty="0"/>
          </a:p>
        </p:txBody>
      </p:sp>
    </p:spTree>
  </p:cSld>
  <p:clrMapOvr>
    <a:masterClrMapping/>
  </p:clrMapOvr>
  <p:transition spd="med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562600" cy="758952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rgbClr val="0000FF"/>
                </a:solidFill>
              </a:rPr>
              <a:t>মুল্যায়ন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6512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১। </a:t>
            </a:r>
            <a:r>
              <a:rPr lang="en-US" sz="2400" b="1" dirty="0" err="1" smtClean="0"/>
              <a:t>বৃত্তির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ইংরেজি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প্রতিশব্দ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কী</a:t>
            </a:r>
            <a:r>
              <a:rPr lang="en-US" sz="2400" b="1" dirty="0" smtClean="0"/>
              <a:t> ?</a:t>
            </a:r>
          </a:p>
          <a:p>
            <a:pPr>
              <a:buNone/>
            </a:pPr>
            <a:r>
              <a:rPr lang="en-US" sz="3200" b="1" dirty="0" smtClean="0"/>
              <a:t>    </a:t>
            </a:r>
            <a:r>
              <a:rPr lang="en-US" sz="2400" b="1" dirty="0" smtClean="0"/>
              <a:t>ক) Work                          খ) Job    </a:t>
            </a:r>
          </a:p>
          <a:p>
            <a:pPr>
              <a:buNone/>
            </a:pPr>
            <a:r>
              <a:rPr lang="en-US" sz="2400" b="1" dirty="0" smtClean="0"/>
              <a:t>     গ) Occupation               ঘ) Profession</a:t>
            </a:r>
            <a:endParaRPr lang="en-US" sz="2800" b="1" dirty="0" smtClean="0"/>
          </a:p>
          <a:p>
            <a:pPr>
              <a:buNone/>
            </a:pPr>
            <a:r>
              <a:rPr lang="en-US" sz="2400" b="1" dirty="0" smtClean="0"/>
              <a:t>২। </a:t>
            </a:r>
            <a:r>
              <a:rPr lang="en-US" sz="2400" b="1" dirty="0" err="1" smtClean="0"/>
              <a:t>নিচের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কোনটি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পেশা</a:t>
            </a:r>
            <a:r>
              <a:rPr lang="en-US" sz="2400" b="1" dirty="0" smtClean="0"/>
              <a:t> ?</a:t>
            </a:r>
          </a:p>
          <a:p>
            <a:pPr>
              <a:buNone/>
            </a:pPr>
            <a:r>
              <a:rPr lang="en-US" sz="2400" b="1" dirty="0" smtClean="0"/>
              <a:t>    ক) </a:t>
            </a:r>
            <a:r>
              <a:rPr lang="en-US" sz="2400" b="1" dirty="0" err="1" smtClean="0"/>
              <a:t>দিন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মজুর</a:t>
            </a:r>
            <a:r>
              <a:rPr lang="en-US" sz="2400" b="1" dirty="0" smtClean="0"/>
              <a:t>                খ) </a:t>
            </a:r>
            <a:r>
              <a:rPr lang="en-US" sz="2400" b="1" dirty="0" err="1" smtClean="0"/>
              <a:t>রিকশা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চালানো</a:t>
            </a:r>
            <a:r>
              <a:rPr lang="en-US" sz="2400" b="1" dirty="0" smtClean="0"/>
              <a:t>   </a:t>
            </a:r>
          </a:p>
          <a:p>
            <a:pPr>
              <a:buNone/>
            </a:pPr>
            <a:r>
              <a:rPr lang="en-US" sz="2400" b="1" dirty="0" smtClean="0"/>
              <a:t>    গ) </a:t>
            </a:r>
            <a:r>
              <a:rPr lang="en-US" sz="2400" b="1" dirty="0" err="1" smtClean="0"/>
              <a:t>মুদি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দোকানদারী</a:t>
            </a:r>
            <a:r>
              <a:rPr lang="en-US" sz="2400" b="1" dirty="0" smtClean="0"/>
              <a:t>         ঘ) </a:t>
            </a:r>
            <a:r>
              <a:rPr lang="en-US" sz="2400" b="1" dirty="0" err="1" smtClean="0"/>
              <a:t>শিক্ষকতা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৩।জীবিকা </a:t>
            </a:r>
            <a:r>
              <a:rPr lang="en-US" sz="2400" b="1" dirty="0" err="1" smtClean="0"/>
              <a:t>নির্বাহের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কাজে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শিক্ষাগত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যোগ্যতা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অপরিহার্য</a:t>
            </a:r>
            <a:r>
              <a:rPr lang="en-US" sz="2400" b="1" dirty="0" smtClean="0"/>
              <a:t> ?</a:t>
            </a:r>
          </a:p>
          <a:p>
            <a:pPr>
              <a:buNone/>
            </a:pPr>
            <a:r>
              <a:rPr lang="en-US" sz="2800" b="1" dirty="0" smtClean="0"/>
              <a:t>    </a:t>
            </a:r>
            <a:r>
              <a:rPr lang="en-US" sz="2400" b="1" dirty="0" smtClean="0"/>
              <a:t>ক) </a:t>
            </a:r>
            <a:r>
              <a:rPr lang="en-US" sz="2400" b="1" dirty="0" err="1" smtClean="0"/>
              <a:t>কুলি</a:t>
            </a:r>
            <a:r>
              <a:rPr lang="en-US" sz="2400" b="1" dirty="0" smtClean="0"/>
              <a:t>                        খ) </a:t>
            </a:r>
            <a:r>
              <a:rPr lang="en-US" sz="2400" b="1" dirty="0" err="1" smtClean="0"/>
              <a:t>রিকশা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চালানো</a:t>
            </a:r>
            <a:r>
              <a:rPr lang="en-US" sz="2400" b="1" dirty="0" smtClean="0"/>
              <a:t>    </a:t>
            </a:r>
          </a:p>
          <a:p>
            <a:pPr>
              <a:buNone/>
            </a:pPr>
            <a:r>
              <a:rPr lang="en-US" sz="2400" b="1" dirty="0" smtClean="0"/>
              <a:t>    গ) </a:t>
            </a:r>
            <a:r>
              <a:rPr lang="en-US" sz="2400" b="1" dirty="0" err="1" smtClean="0"/>
              <a:t>মুদি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দোকানদারী</a:t>
            </a:r>
            <a:r>
              <a:rPr lang="en-US" sz="2400" b="1" dirty="0" smtClean="0"/>
              <a:t>       ঘ)</a:t>
            </a:r>
            <a:r>
              <a:rPr lang="en-US" sz="2400" b="1" dirty="0" err="1" smtClean="0"/>
              <a:t>ডাক্তারি</a:t>
            </a:r>
            <a:endParaRPr lang="en-US" sz="2400" b="1" dirty="0"/>
          </a:p>
        </p:txBody>
      </p:sp>
    </p:spTree>
  </p:cSld>
  <p:clrMapOvr>
    <a:masterClrMapping/>
  </p:clrMapOvr>
  <p:transition spd="med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rgbClr val="0000FF"/>
                </a:solidFill>
              </a:rPr>
              <a:t>বাড়ির</a:t>
            </a:r>
            <a:r>
              <a:rPr lang="en-US" sz="5400" b="1" dirty="0" smtClean="0">
                <a:solidFill>
                  <a:srgbClr val="0000FF"/>
                </a:solidFill>
              </a:rPr>
              <a:t> </a:t>
            </a:r>
            <a:r>
              <a:rPr lang="en-US" sz="5400" b="1" dirty="0" err="1" smtClean="0">
                <a:solidFill>
                  <a:srgbClr val="0000FF"/>
                </a:solidFill>
              </a:rPr>
              <a:t>কাজ</a:t>
            </a:r>
            <a:endParaRPr lang="en-US" sz="54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</a:rPr>
              <a:t>তোমার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দেখা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একজন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আদর্শ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পেশাদার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ব্যক্তি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সম্পর্কে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একটি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প্রতিবেদন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লিখ</a:t>
            </a:r>
            <a:r>
              <a:rPr lang="en-US" sz="4800" b="1" dirty="0" smtClean="0">
                <a:solidFill>
                  <a:srgbClr val="002060"/>
                </a:solidFill>
              </a:rPr>
              <a:t> ।</a:t>
            </a:r>
          </a:p>
          <a:p>
            <a:pPr>
              <a:buNone/>
            </a:pPr>
            <a:r>
              <a:rPr lang="en-US" sz="4800" b="1" dirty="0" smtClean="0"/>
              <a:t>   </a:t>
            </a:r>
            <a:r>
              <a:rPr lang="en-US" sz="4800" dirty="0" smtClean="0"/>
              <a:t>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পেশাদার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ব্যক্তি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হতে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হবে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একজন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ডাক্তার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অথবা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শিক্ষক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এবং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পেশার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সংজ্ঞার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সাথে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তাদের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কাজের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মিলগুলো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উল্লেখ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করতে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হবে</a:t>
            </a:r>
            <a:r>
              <a:rPr lang="en-US" sz="2400" b="1" dirty="0" smtClean="0"/>
              <a:t>) </a:t>
            </a:r>
            <a:endParaRPr lang="en-US" sz="4800" b="1" dirty="0"/>
          </a:p>
        </p:txBody>
      </p:sp>
    </p:spTree>
  </p:cSld>
  <p:clrMapOvr>
    <a:masterClrMapping/>
  </p:clrMapOvr>
  <p:transition spd="med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5181600" cy="758952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0066"/>
                </a:solidFill>
              </a:rPr>
              <a:t>উপস্থাপনায়</a:t>
            </a:r>
            <a:endParaRPr lang="en-US" sz="3600" dirty="0">
              <a:solidFill>
                <a:srgbClr val="FF0066"/>
              </a:solidFill>
            </a:endParaRPr>
          </a:p>
        </p:txBody>
      </p:sp>
      <p:pic>
        <p:nvPicPr>
          <p:cNvPr id="4" name="Content Placeholder 3" descr="Shamim photo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600200"/>
            <a:ext cx="3505200" cy="4495799"/>
          </a:xfrm>
        </p:spPr>
      </p:pic>
      <p:sp>
        <p:nvSpPr>
          <p:cNvPr id="5" name="Rectangle: Beveled 3">
            <a:extLst>
              <a:ext uri="{FF2B5EF4-FFF2-40B4-BE49-F238E27FC236}">
                <a16:creationId xmlns="" xmlns:a16="http://schemas.microsoft.com/office/drawing/2014/main" id="{0CFA54E7-A130-4616-B3B8-0A5A6E5E25EC}"/>
              </a:ext>
            </a:extLst>
          </p:cNvPr>
          <p:cNvSpPr txBox="1">
            <a:spLocks/>
          </p:cNvSpPr>
          <p:nvPr/>
        </p:nvSpPr>
        <p:spPr>
          <a:xfrm>
            <a:off x="4114800" y="1600200"/>
            <a:ext cx="4495800" cy="4495800"/>
          </a:xfrm>
          <a:prstGeom prst="bevel">
            <a:avLst/>
          </a:prstGeom>
          <a:solidFill>
            <a:srgbClr val="FFDC00"/>
          </a:solidFill>
          <a:ln w="42500" cap="flat" cmpd="sng" algn="ctr">
            <a:solidFill>
              <a:srgbClr val="0028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মোহাম্মদ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নজরুল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ইসলাম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সহকারী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অধ্যাপক</a:t>
            </a:r>
          </a:p>
          <a:p>
            <a:pPr marL="292100" marR="0" lvl="0" indent="-2921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সমাজকর্ম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বিভাগ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সৈয়দ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বজলুল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হক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কলেজ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বাইশারী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বরিশাল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5029200" cy="758952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0000FF"/>
                </a:solidFill>
              </a:rPr>
              <a:t>আগামী</a:t>
            </a:r>
            <a:r>
              <a:rPr lang="en-US" sz="4800" b="1" dirty="0" smtClean="0">
                <a:solidFill>
                  <a:srgbClr val="0000FF"/>
                </a:solidFill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</a:rPr>
              <a:t>ক্লাস</a:t>
            </a:r>
            <a:endParaRPr lang="en-US" sz="48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651248"/>
          </a:xfrm>
        </p:spPr>
        <p:txBody>
          <a:bodyPr>
            <a:normAutofit/>
          </a:bodyPr>
          <a:lstStyle/>
          <a:p>
            <a:endParaRPr lang="en-US" sz="4400" b="1" dirty="0" smtClean="0"/>
          </a:p>
          <a:p>
            <a:r>
              <a:rPr lang="en-US" sz="4400" b="1" dirty="0" err="1" smtClean="0"/>
              <a:t>সমাজকর্ম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পেশার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বেশিষ্ট্য</a:t>
            </a:r>
            <a:r>
              <a:rPr lang="en-US" sz="4400" b="1" dirty="0" smtClean="0"/>
              <a:t> ও </a:t>
            </a:r>
            <a:r>
              <a:rPr lang="en-US" sz="4400" b="1" dirty="0" err="1" smtClean="0"/>
              <a:t>গুরুত্ব</a:t>
            </a:r>
            <a:endParaRPr lang="en-US" sz="4400" b="1" dirty="0"/>
          </a:p>
        </p:txBody>
      </p:sp>
    </p:spTree>
  </p:cSld>
  <p:clrMapOvr>
    <a:masterClrMapping/>
  </p:clrMapOvr>
  <p:transition spd="med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172200" cy="758952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000FF"/>
                </a:solidFill>
              </a:rPr>
              <a:t>সহায়ক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</a:rPr>
              <a:t>গ্রন্থাবলী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sz="2800" b="1" dirty="0" smtClean="0">
              <a:solidFill>
                <a:srgbClr val="9900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১।সমাজকর্ম </a:t>
            </a:r>
            <a:r>
              <a:rPr lang="en-US" sz="2800" b="1" dirty="0" err="1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b="1" dirty="0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b="1" dirty="0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  <a:r>
              <a:rPr lang="en-US" sz="2800" b="1" dirty="0" err="1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2800" b="1" dirty="0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r>
              <a:rPr lang="en-US" sz="2800" b="1" dirty="0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b="1" dirty="0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ড. </a:t>
            </a:r>
            <a:r>
              <a:rPr lang="en-US" sz="2800" b="1" dirty="0" err="1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b="1" dirty="0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আবদুর</a:t>
            </a:r>
            <a:r>
              <a:rPr lang="en-US" sz="2800" b="1" dirty="0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রাজ্জাক</a:t>
            </a:r>
            <a:endParaRPr lang="en-US" sz="2800" b="1" dirty="0" smtClean="0">
              <a:solidFill>
                <a:srgbClr val="9900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pPr>
              <a:buNone/>
            </a:pP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মাহফুজুর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প্রফেসর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আতিকুর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8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b="1" dirty="0" smtClean="0">
              <a:solidFill>
                <a:srgbClr val="3206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ধন্যবাদ ছব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8458200" cy="6172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5638800" cy="758952"/>
          </a:xfrm>
        </p:spPr>
        <p:txBody>
          <a:bodyPr>
            <a:noAutofit/>
          </a:bodyPr>
          <a:lstStyle/>
          <a:p>
            <a:r>
              <a:rPr lang="en-US" sz="4400" b="1" dirty="0" err="1" smtClean="0">
                <a:solidFill>
                  <a:srgbClr val="0000FF"/>
                </a:solidFill>
              </a:rPr>
              <a:t>পাঠ</a:t>
            </a:r>
            <a:r>
              <a:rPr lang="en-US" sz="4400" b="1" dirty="0" smtClean="0">
                <a:solidFill>
                  <a:srgbClr val="0000FF"/>
                </a:solidFill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</a:rPr>
              <a:t>পরিচিতি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b="1" dirty="0" err="1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সমাজকর্ম</a:t>
            </a:r>
            <a:r>
              <a:rPr lang="en-US" sz="4800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প্রথম</a:t>
            </a:r>
            <a:r>
              <a:rPr lang="en-US" sz="4800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পত্র</a:t>
            </a:r>
            <a:endParaRPr lang="en-US" sz="3600" b="1" dirty="0" smtClean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Shonar Bangla" pitchFamily="34" charset="0"/>
                <a:cs typeface="Shonar Bangla" pitchFamily="34" charset="0"/>
              </a:rPr>
              <a:t>একাদশ-দ্বাদশ</a:t>
            </a:r>
            <a:r>
              <a:rPr lang="en-US" sz="32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atin typeface="Shonar Bangla" pitchFamily="34" charset="0"/>
                <a:cs typeface="Shonar Bangla" pitchFamily="34" charset="0"/>
              </a:rPr>
              <a:t>শ্রেণি</a:t>
            </a:r>
            <a:endParaRPr lang="en-US" sz="3200" b="1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4400" b="1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তৃতীয়</a:t>
            </a:r>
            <a:r>
              <a:rPr lang="en-US" sz="4400" b="1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অধ্যায়</a:t>
            </a:r>
            <a:endParaRPr lang="en-US" sz="4400" b="1" dirty="0" smtClean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4800" b="1" dirty="0" err="1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সমাজকর্মের</a:t>
            </a:r>
            <a:r>
              <a:rPr lang="en-US" sz="48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মূল্যবোধ</a:t>
            </a:r>
            <a:r>
              <a:rPr lang="en-US" sz="48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ও </a:t>
            </a:r>
            <a:r>
              <a:rPr lang="en-US" sz="4800" b="1" dirty="0" err="1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নীতিমালা</a:t>
            </a:r>
            <a:r>
              <a:rPr lang="en-US" sz="48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 algn="ctr">
              <a:buNone/>
            </a:pPr>
            <a:r>
              <a:rPr lang="en-US" sz="2800" b="1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VAlUES</a:t>
            </a:r>
            <a:r>
              <a:rPr lang="en-US" sz="2800" b="1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AND PRINCIPLES OF SOCIAL WORK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81800" cy="990600"/>
          </a:xfrm>
        </p:spPr>
        <p:txBody>
          <a:bodyPr>
            <a:noAutofit/>
          </a:bodyPr>
          <a:lstStyle/>
          <a:p>
            <a:r>
              <a:rPr lang="en-US" sz="6600" b="1" dirty="0" err="1" smtClean="0">
                <a:solidFill>
                  <a:srgbClr val="0000FF"/>
                </a:solidFill>
              </a:rPr>
              <a:t>পূর্ব</a:t>
            </a:r>
            <a:r>
              <a:rPr lang="en-US" sz="6600" b="1" dirty="0" smtClean="0">
                <a:solidFill>
                  <a:srgbClr val="0000FF"/>
                </a:solidFill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</a:rPr>
              <a:t>জ্ঞান</a:t>
            </a:r>
            <a:r>
              <a:rPr lang="en-US" sz="6600" b="1" dirty="0" smtClean="0">
                <a:solidFill>
                  <a:srgbClr val="0000FF"/>
                </a:solidFill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</a:rPr>
              <a:t>যাচাই</a:t>
            </a:r>
            <a:endParaRPr lang="en-US" sz="6600" b="1" dirty="0">
              <a:solidFill>
                <a:srgbClr val="0000FF"/>
              </a:solidFill>
            </a:endParaRPr>
          </a:p>
        </p:txBody>
      </p:sp>
      <p:pic>
        <p:nvPicPr>
          <p:cNvPr id="1026" name="Picture 2" descr="C:\Users\USER\Desktop\Rickshaw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524001"/>
            <a:ext cx="3124200" cy="2362199"/>
          </a:xfrm>
          <a:prstGeom prst="rect">
            <a:avLst/>
          </a:prstGeom>
          <a:noFill/>
        </p:spPr>
      </p:pic>
      <p:pic>
        <p:nvPicPr>
          <p:cNvPr id="1027" name="Picture 3" descr="C:\Users\USER\Desktop\woman labou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447800"/>
            <a:ext cx="2895600" cy="2362200"/>
          </a:xfrm>
          <a:prstGeom prst="rect">
            <a:avLst/>
          </a:prstGeom>
          <a:noFill/>
        </p:spPr>
      </p:pic>
      <p:pic>
        <p:nvPicPr>
          <p:cNvPr id="1028" name="Picture 4" descr="C:\Users\USER\Desktop\Docto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038600"/>
            <a:ext cx="3048000" cy="2133601"/>
          </a:xfrm>
          <a:prstGeom prst="rect">
            <a:avLst/>
          </a:prstGeom>
          <a:noFill/>
        </p:spPr>
      </p:pic>
      <p:pic>
        <p:nvPicPr>
          <p:cNvPr id="1029" name="Picture 5" descr="C:\Users\USER\Desktop\Teacher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6800" y="4038600"/>
            <a:ext cx="3048000" cy="2057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6629400" cy="838200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0000FF"/>
                </a:solidFill>
              </a:rPr>
              <a:t>পাঠ</a:t>
            </a:r>
            <a:r>
              <a:rPr lang="en-US" sz="4800" b="1" dirty="0" smtClean="0">
                <a:solidFill>
                  <a:srgbClr val="0000FF"/>
                </a:solidFill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</a:rPr>
              <a:t>ঘোষণা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0080" y="2057400"/>
            <a:ext cx="8503920" cy="3886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b="1" dirty="0" err="1" smtClean="0">
                <a:solidFill>
                  <a:srgbClr val="83229E"/>
                </a:solidFill>
              </a:rPr>
              <a:t>পেশার</a:t>
            </a:r>
            <a:r>
              <a:rPr lang="en-US" sz="3600" b="1" dirty="0" smtClean="0">
                <a:solidFill>
                  <a:srgbClr val="83229E"/>
                </a:solidFill>
              </a:rPr>
              <a:t> </a:t>
            </a:r>
            <a:r>
              <a:rPr lang="en-US" sz="3600" b="1" dirty="0" err="1" smtClean="0">
                <a:solidFill>
                  <a:srgbClr val="83229E"/>
                </a:solidFill>
              </a:rPr>
              <a:t>ধারণা</a:t>
            </a:r>
            <a:r>
              <a:rPr lang="en-US" sz="3600" b="1" dirty="0" smtClean="0">
                <a:solidFill>
                  <a:srgbClr val="83229E"/>
                </a:solidFill>
              </a:rPr>
              <a:t> </a:t>
            </a:r>
            <a:r>
              <a:rPr lang="en-US" sz="3600" b="1" dirty="0" err="1" smtClean="0">
                <a:solidFill>
                  <a:srgbClr val="83229E"/>
                </a:solidFill>
              </a:rPr>
              <a:t>এবং</a:t>
            </a:r>
            <a:r>
              <a:rPr lang="en-US" sz="3600" b="1" dirty="0" smtClean="0">
                <a:solidFill>
                  <a:srgbClr val="83229E"/>
                </a:solidFill>
              </a:rPr>
              <a:t> </a:t>
            </a:r>
            <a:r>
              <a:rPr lang="en-US" sz="3600" b="1" dirty="0" err="1" smtClean="0">
                <a:solidFill>
                  <a:srgbClr val="83229E"/>
                </a:solidFill>
              </a:rPr>
              <a:t>পেশা</a:t>
            </a:r>
            <a:r>
              <a:rPr lang="en-US" sz="3600" b="1" dirty="0" smtClean="0">
                <a:solidFill>
                  <a:srgbClr val="83229E"/>
                </a:solidFill>
              </a:rPr>
              <a:t> ও </a:t>
            </a:r>
            <a:r>
              <a:rPr lang="en-US" sz="3600" b="1" dirty="0" err="1" smtClean="0">
                <a:solidFill>
                  <a:srgbClr val="83229E"/>
                </a:solidFill>
              </a:rPr>
              <a:t>বৃত্তির</a:t>
            </a:r>
            <a:r>
              <a:rPr lang="en-US" sz="3600" b="1" dirty="0" smtClean="0">
                <a:solidFill>
                  <a:srgbClr val="83229E"/>
                </a:solidFill>
              </a:rPr>
              <a:t> </a:t>
            </a:r>
            <a:r>
              <a:rPr lang="en-US" sz="3600" b="1" dirty="0" err="1" smtClean="0">
                <a:solidFill>
                  <a:srgbClr val="83229E"/>
                </a:solidFill>
              </a:rPr>
              <a:t>সম্পর্ক</a:t>
            </a:r>
            <a:endParaRPr lang="en-US" sz="3600" b="1" dirty="0" smtClean="0">
              <a:solidFill>
                <a:srgbClr val="83229E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Relationship </a:t>
            </a:r>
            <a:r>
              <a:rPr lang="en-US" sz="2400" b="1" dirty="0" err="1" smtClean="0">
                <a:solidFill>
                  <a:srgbClr val="0070C0"/>
                </a:solidFill>
              </a:rPr>
              <a:t>btween</a:t>
            </a:r>
            <a:r>
              <a:rPr lang="en-US" sz="2400" b="1" dirty="0" smtClean="0">
                <a:solidFill>
                  <a:srgbClr val="0070C0"/>
                </a:solidFill>
              </a:rPr>
              <a:t> Profession and Occupation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5334000" cy="914400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0000FF"/>
                </a:solidFill>
              </a:rPr>
              <a:t>শিখনফল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81200"/>
            <a:ext cx="8503920" cy="411784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b="1" dirty="0" smtClean="0"/>
          </a:p>
          <a:p>
            <a:r>
              <a:rPr lang="en-US" sz="3600" b="1" dirty="0" err="1" smtClean="0">
                <a:solidFill>
                  <a:srgbClr val="83229E"/>
                </a:solidFill>
              </a:rPr>
              <a:t>পেশার</a:t>
            </a:r>
            <a:r>
              <a:rPr lang="en-US" sz="3600" b="1" dirty="0" smtClean="0">
                <a:solidFill>
                  <a:srgbClr val="83229E"/>
                </a:solidFill>
              </a:rPr>
              <a:t> </a:t>
            </a:r>
            <a:r>
              <a:rPr lang="en-US" sz="3600" b="1" dirty="0" err="1" smtClean="0">
                <a:solidFill>
                  <a:srgbClr val="83229E"/>
                </a:solidFill>
              </a:rPr>
              <a:t>ধারণা</a:t>
            </a:r>
            <a:r>
              <a:rPr lang="en-US" sz="3600" b="1" dirty="0" smtClean="0">
                <a:solidFill>
                  <a:srgbClr val="83229E"/>
                </a:solidFill>
              </a:rPr>
              <a:t> </a:t>
            </a:r>
            <a:r>
              <a:rPr lang="en-US" sz="3600" b="1" dirty="0" err="1" smtClean="0">
                <a:solidFill>
                  <a:srgbClr val="83229E"/>
                </a:solidFill>
              </a:rPr>
              <a:t>ব্যাখ্যা</a:t>
            </a:r>
            <a:r>
              <a:rPr lang="en-US" sz="3600" b="1" dirty="0" smtClean="0">
                <a:solidFill>
                  <a:srgbClr val="83229E"/>
                </a:solidFill>
              </a:rPr>
              <a:t> </a:t>
            </a:r>
            <a:r>
              <a:rPr lang="en-US" sz="3600" b="1" dirty="0" err="1" smtClean="0">
                <a:solidFill>
                  <a:srgbClr val="83229E"/>
                </a:solidFill>
              </a:rPr>
              <a:t>করতে</a:t>
            </a:r>
            <a:r>
              <a:rPr lang="en-US" sz="3600" b="1" dirty="0" smtClean="0">
                <a:solidFill>
                  <a:srgbClr val="83229E"/>
                </a:solidFill>
              </a:rPr>
              <a:t> </a:t>
            </a:r>
            <a:r>
              <a:rPr lang="en-US" sz="3600" b="1" dirty="0" err="1" smtClean="0">
                <a:solidFill>
                  <a:srgbClr val="83229E"/>
                </a:solidFill>
              </a:rPr>
              <a:t>পারবে</a:t>
            </a:r>
            <a:r>
              <a:rPr lang="en-US" sz="3600" b="1" dirty="0" smtClean="0">
                <a:solidFill>
                  <a:srgbClr val="83229E"/>
                </a:solidFill>
              </a:rPr>
              <a:t>।</a:t>
            </a:r>
          </a:p>
          <a:p>
            <a:r>
              <a:rPr lang="en-US" sz="3600" b="1" dirty="0" err="1" smtClean="0">
                <a:solidFill>
                  <a:srgbClr val="83229E"/>
                </a:solidFill>
              </a:rPr>
              <a:t>বৃত্তির</a:t>
            </a:r>
            <a:r>
              <a:rPr lang="en-US" sz="3600" b="1" dirty="0" smtClean="0">
                <a:solidFill>
                  <a:srgbClr val="83229E"/>
                </a:solidFill>
              </a:rPr>
              <a:t> </a:t>
            </a:r>
            <a:r>
              <a:rPr lang="en-US" sz="3600" b="1" dirty="0" err="1" smtClean="0">
                <a:solidFill>
                  <a:srgbClr val="83229E"/>
                </a:solidFill>
              </a:rPr>
              <a:t>ধারণা</a:t>
            </a:r>
            <a:r>
              <a:rPr lang="en-US" sz="3600" b="1" dirty="0" smtClean="0">
                <a:solidFill>
                  <a:srgbClr val="83229E"/>
                </a:solidFill>
              </a:rPr>
              <a:t> </a:t>
            </a:r>
            <a:r>
              <a:rPr lang="en-US" sz="3600" b="1" dirty="0" err="1" smtClean="0">
                <a:solidFill>
                  <a:srgbClr val="83229E"/>
                </a:solidFill>
              </a:rPr>
              <a:t>ব্যাখ্যা</a:t>
            </a:r>
            <a:r>
              <a:rPr lang="en-US" sz="3600" b="1" dirty="0" smtClean="0">
                <a:solidFill>
                  <a:srgbClr val="83229E"/>
                </a:solidFill>
              </a:rPr>
              <a:t> </a:t>
            </a:r>
            <a:r>
              <a:rPr lang="en-US" sz="3600" b="1" dirty="0" err="1" smtClean="0">
                <a:solidFill>
                  <a:srgbClr val="83229E"/>
                </a:solidFill>
              </a:rPr>
              <a:t>করতে</a:t>
            </a:r>
            <a:r>
              <a:rPr lang="en-US" sz="3600" b="1" dirty="0" smtClean="0">
                <a:solidFill>
                  <a:srgbClr val="83229E"/>
                </a:solidFill>
              </a:rPr>
              <a:t> </a:t>
            </a:r>
            <a:r>
              <a:rPr lang="en-US" sz="3600" b="1" dirty="0" err="1" smtClean="0">
                <a:solidFill>
                  <a:srgbClr val="83229E"/>
                </a:solidFill>
              </a:rPr>
              <a:t>পারবে</a:t>
            </a:r>
            <a:r>
              <a:rPr lang="en-US" sz="3600" b="1" dirty="0" smtClean="0">
                <a:solidFill>
                  <a:srgbClr val="83229E"/>
                </a:solidFill>
              </a:rPr>
              <a:t>।</a:t>
            </a:r>
          </a:p>
          <a:p>
            <a:r>
              <a:rPr lang="en-US" sz="3600" b="1" dirty="0" err="1" smtClean="0">
                <a:solidFill>
                  <a:srgbClr val="83229E"/>
                </a:solidFill>
              </a:rPr>
              <a:t>পেশা</a:t>
            </a:r>
            <a:r>
              <a:rPr lang="en-US" sz="3600" b="1" dirty="0" smtClean="0">
                <a:solidFill>
                  <a:srgbClr val="83229E"/>
                </a:solidFill>
              </a:rPr>
              <a:t> ও </a:t>
            </a:r>
            <a:r>
              <a:rPr lang="en-US" sz="3600" b="1" dirty="0" err="1" smtClean="0">
                <a:solidFill>
                  <a:srgbClr val="83229E"/>
                </a:solidFill>
              </a:rPr>
              <a:t>বৃত্তির</a:t>
            </a:r>
            <a:r>
              <a:rPr lang="en-US" sz="3600" b="1" dirty="0" smtClean="0">
                <a:solidFill>
                  <a:srgbClr val="83229E"/>
                </a:solidFill>
              </a:rPr>
              <a:t> </a:t>
            </a:r>
            <a:r>
              <a:rPr lang="en-US" sz="3600" b="1" dirty="0" err="1" smtClean="0">
                <a:solidFill>
                  <a:srgbClr val="83229E"/>
                </a:solidFill>
              </a:rPr>
              <a:t>সম্পর্ক</a:t>
            </a:r>
            <a:r>
              <a:rPr lang="en-US" sz="3600" b="1" dirty="0" smtClean="0">
                <a:solidFill>
                  <a:srgbClr val="83229E"/>
                </a:solidFill>
              </a:rPr>
              <a:t> </a:t>
            </a:r>
            <a:r>
              <a:rPr lang="en-US" sz="3600" b="1" dirty="0" err="1" smtClean="0">
                <a:solidFill>
                  <a:srgbClr val="83229E"/>
                </a:solidFill>
              </a:rPr>
              <a:t>বিশ্লেষণ</a:t>
            </a:r>
            <a:r>
              <a:rPr lang="en-US" sz="3600" b="1" dirty="0" smtClean="0">
                <a:solidFill>
                  <a:srgbClr val="83229E"/>
                </a:solidFill>
              </a:rPr>
              <a:t> </a:t>
            </a:r>
            <a:r>
              <a:rPr lang="en-US" sz="3600" b="1" dirty="0" err="1" smtClean="0">
                <a:solidFill>
                  <a:srgbClr val="83229E"/>
                </a:solidFill>
              </a:rPr>
              <a:t>করতে</a:t>
            </a:r>
            <a:r>
              <a:rPr lang="en-US" sz="3600" b="1" dirty="0" smtClean="0">
                <a:solidFill>
                  <a:srgbClr val="83229E"/>
                </a:solidFill>
              </a:rPr>
              <a:t>  </a:t>
            </a:r>
            <a:r>
              <a:rPr lang="en-US" sz="3600" b="1" dirty="0" err="1" smtClean="0">
                <a:solidFill>
                  <a:srgbClr val="83229E"/>
                </a:solidFill>
              </a:rPr>
              <a:t>করতে</a:t>
            </a:r>
            <a:r>
              <a:rPr lang="en-US" sz="3600" b="1" dirty="0" smtClean="0">
                <a:solidFill>
                  <a:srgbClr val="83229E"/>
                </a:solidFill>
              </a:rPr>
              <a:t> </a:t>
            </a:r>
            <a:r>
              <a:rPr lang="en-US" sz="3600" b="1" dirty="0" err="1" smtClean="0">
                <a:solidFill>
                  <a:srgbClr val="83229E"/>
                </a:solidFill>
              </a:rPr>
              <a:t>পারবে</a:t>
            </a:r>
            <a:r>
              <a:rPr lang="en-US" sz="3600" b="1" dirty="0" smtClean="0">
                <a:solidFill>
                  <a:srgbClr val="83229E"/>
                </a:solidFill>
              </a:rPr>
              <a:t>।</a:t>
            </a:r>
            <a:endParaRPr lang="en-US" sz="3600" b="1" dirty="0">
              <a:solidFill>
                <a:srgbClr val="83229E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096000" cy="758952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0000FF"/>
                </a:solidFill>
              </a:rPr>
              <a:t>পেশার</a:t>
            </a:r>
            <a:r>
              <a:rPr lang="en-US" sz="4800" b="1" dirty="0" smtClean="0">
                <a:solidFill>
                  <a:srgbClr val="0000FF"/>
                </a:solidFill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</a:rPr>
              <a:t>ধারণা</a:t>
            </a:r>
            <a:endParaRPr lang="en-US" sz="48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ফারসি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পেশার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প্রতিশব্দ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500" b="1" dirty="0" smtClean="0">
                <a:latin typeface="NikoshBAN" pitchFamily="2" charset="0"/>
                <a:cs typeface="NikoshBAN" pitchFamily="2" charset="0"/>
              </a:rPr>
              <a:t>Profession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ল্যাটিন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500" b="1" dirty="0" smtClean="0">
                <a:latin typeface="NikoshBAN" pitchFamily="2" charset="0"/>
                <a:cs typeface="NikoshBAN" pitchFamily="2" charset="0"/>
              </a:rPr>
              <a:t>Professor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100" b="1" dirty="0" smtClean="0">
                <a:latin typeface="NikoshBAN" pitchFamily="2" charset="0"/>
                <a:cs typeface="NikoshBAN" pitchFamily="2" charset="0"/>
              </a:rPr>
              <a:t>to make a public declaration . </a:t>
            </a:r>
            <a:r>
              <a:rPr lang="en-US" sz="3100" b="1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100" b="1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100" b="1" dirty="0" err="1" smtClean="0"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31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100" b="1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1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100" b="1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1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100" b="1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1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100" b="1" dirty="0" err="1" smtClean="0">
                <a:latin typeface="NikoshBAN" pitchFamily="2" charset="0"/>
                <a:cs typeface="NikoshBAN" pitchFamily="2" charset="0"/>
              </a:rPr>
              <a:t>সামাজিকভাবে</a:t>
            </a:r>
            <a:r>
              <a:rPr lang="en-US" sz="31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100" b="1" dirty="0" err="1" smtClean="0">
                <a:latin typeface="NikoshBAN" pitchFamily="2" charset="0"/>
                <a:cs typeface="NikoshBAN" pitchFamily="2" charset="0"/>
              </a:rPr>
              <a:t>স্বীকৃত</a:t>
            </a:r>
            <a:r>
              <a:rPr lang="en-US" sz="31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1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1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100" b="1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1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100" b="1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1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100" b="1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31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1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1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100" b="1" dirty="0" err="1" smtClean="0">
                <a:latin typeface="NikoshBAN" pitchFamily="2" charset="0"/>
                <a:cs typeface="NikoshBAN" pitchFamily="2" charset="0"/>
              </a:rPr>
              <a:t>অর্জিত</a:t>
            </a:r>
            <a:r>
              <a:rPr lang="en-US" sz="31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100" b="1" dirty="0" err="1" smtClean="0">
                <a:latin typeface="NikoshBAN" pitchFamily="2" charset="0"/>
                <a:cs typeface="NikoshBAN" pitchFamily="2" charset="0"/>
              </a:rPr>
              <a:t>জ্ঞানকে</a:t>
            </a:r>
            <a:r>
              <a:rPr lang="en-US" sz="31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100" b="1" dirty="0" err="1" smtClean="0">
                <a:latin typeface="NikoshBAN" pitchFamily="2" charset="0"/>
                <a:cs typeface="NikoshBAN" pitchFamily="2" charset="0"/>
              </a:rPr>
              <a:t>জীবিকা</a:t>
            </a:r>
            <a:r>
              <a:rPr lang="en-US" sz="31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100" b="1" dirty="0" err="1" smtClean="0">
                <a:latin typeface="NikoshBAN" pitchFamily="2" charset="0"/>
                <a:cs typeface="NikoshBAN" pitchFamily="2" charset="0"/>
              </a:rPr>
              <a:t>অর্জনে</a:t>
            </a:r>
            <a:r>
              <a:rPr lang="en-US" sz="31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100" b="1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31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1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1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100" b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1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1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 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45415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 descr="C:\Users\USER\Desktop\Docto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0" y="1947861"/>
            <a:ext cx="3657601" cy="3538539"/>
          </a:xfrm>
          <a:prstGeom prst="rect">
            <a:avLst/>
          </a:prstGeom>
          <a:noFill/>
        </p:spPr>
      </p:pic>
      <p:pic>
        <p:nvPicPr>
          <p:cNvPr id="1027" name="Picture 3" descr="C:\Users\USER\Desktop\Teach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905000"/>
            <a:ext cx="3810000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57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427720" cy="4879848"/>
          </a:xfrm>
        </p:spPr>
        <p:txBody>
          <a:bodyPr>
            <a:normAutofit fontScale="92500"/>
          </a:bodyPr>
          <a:lstStyle/>
          <a:p>
            <a:pPr algn="just"/>
            <a:endParaRPr lang="en-US" sz="2800" b="1" dirty="0" smtClean="0">
              <a:solidFill>
                <a:srgbClr val="83229E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b="1" dirty="0" err="1" smtClean="0">
                <a:solidFill>
                  <a:srgbClr val="83229E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2800" b="1" dirty="0" smtClean="0">
                <a:solidFill>
                  <a:srgbClr val="83229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83229E"/>
                </a:solidFill>
                <a:latin typeface="NikoshBAN" pitchFamily="2" charset="0"/>
                <a:cs typeface="NikoshBAN" pitchFamily="2" charset="0"/>
              </a:rPr>
              <a:t>অভিধানে</a:t>
            </a:r>
            <a:r>
              <a:rPr lang="en-US" sz="2800" b="1" dirty="0" smtClean="0">
                <a:solidFill>
                  <a:srgbClr val="83229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83229E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b="1" dirty="0" smtClean="0">
                <a:solidFill>
                  <a:srgbClr val="83229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83229E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b="1" dirty="0" smtClean="0">
                <a:solidFill>
                  <a:srgbClr val="83229E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একদল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জনগোষ্ঠী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প্রয়োজনে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পূরণে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অভিন্ন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মুল্যবোধ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দক্ষতা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বিশ্বাস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অনুসরণ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–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একদল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জনগোষ্ঠীর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বিশেষায়িত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শিক্ষাগত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যোগ্যতা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নৈপূন্য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দক্ষতা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বৃত্তি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জীবিকা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নির্বাহের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নীতিমালা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মানদন্ড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পরিচালিত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শিক্ষকতা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ডাক্তারী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প্রকৌশল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 spd="med">
    <p:dissolve/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1135</TotalTime>
  <Words>655</Words>
  <Application>Microsoft Office PowerPoint</Application>
  <PresentationFormat>On-screen Show (4:3)</PresentationFormat>
  <Paragraphs>102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Slide 1</vt:lpstr>
      <vt:lpstr>উপস্থাপনায়</vt:lpstr>
      <vt:lpstr>পাঠ পরিচিতি</vt:lpstr>
      <vt:lpstr>পূর্ব জ্ঞান যাচাই</vt:lpstr>
      <vt:lpstr>পাঠ ঘোষণা</vt:lpstr>
      <vt:lpstr>শিখনফল</vt:lpstr>
      <vt:lpstr>পেশার ধারণা</vt:lpstr>
      <vt:lpstr>Slide 8</vt:lpstr>
      <vt:lpstr>Slide 9</vt:lpstr>
      <vt:lpstr>বৃত্তির ধারণা</vt:lpstr>
      <vt:lpstr>Slide 11</vt:lpstr>
      <vt:lpstr>পেশা ও বৃত্তির সম্পর্ক</vt:lpstr>
      <vt:lpstr>পেশা ও বৃত্তির সম্পর্ক</vt:lpstr>
      <vt:lpstr>পেশা ও বৃত্তির পার্থক্য</vt:lpstr>
      <vt:lpstr>একক কাজ</vt:lpstr>
      <vt:lpstr>দলীয় কাজ</vt:lpstr>
      <vt:lpstr>সারসংক্ষেপ</vt:lpstr>
      <vt:lpstr>মুল্যায়ন</vt:lpstr>
      <vt:lpstr>বাড়ির কাজ</vt:lpstr>
      <vt:lpstr>আগামী ক্লাস</vt:lpstr>
      <vt:lpstr>সহায়ক গ্রন্থাবলী</vt:lpstr>
      <vt:lpstr>Slide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R.J Computer</dc:creator>
  <cp:lastModifiedBy>USER</cp:lastModifiedBy>
  <cp:revision>239</cp:revision>
  <dcterms:created xsi:type="dcterms:W3CDTF">2020-12-16T12:24:37Z</dcterms:created>
  <dcterms:modified xsi:type="dcterms:W3CDTF">2021-08-01T05:59:56Z</dcterms:modified>
</cp:coreProperties>
</file>