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4"/>
  </p:notesMasterIdLst>
  <p:sldIdLst>
    <p:sldId id="267" r:id="rId2"/>
    <p:sldId id="266" r:id="rId3"/>
    <p:sldId id="268" r:id="rId4"/>
    <p:sldId id="256" r:id="rId5"/>
    <p:sldId id="269" r:id="rId6"/>
    <p:sldId id="270" r:id="rId7"/>
    <p:sldId id="257" r:id="rId8"/>
    <p:sldId id="272" r:id="rId9"/>
    <p:sldId id="274" r:id="rId10"/>
    <p:sldId id="258" r:id="rId11"/>
    <p:sldId id="260" r:id="rId12"/>
    <p:sldId id="261" r:id="rId13"/>
    <p:sldId id="271" r:id="rId14"/>
    <p:sldId id="259" r:id="rId15"/>
    <p:sldId id="263" r:id="rId16"/>
    <p:sldId id="264" r:id="rId17"/>
    <p:sldId id="275" r:id="rId18"/>
    <p:sldId id="265" r:id="rId19"/>
    <p:sldId id="262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0081D-18A3-49BD-9929-D0BA40ADF99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15E4-ABA3-4F04-964F-93F4D1D9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1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15E4-ABA3-4F04-964F-93F4D1D91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3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15E4-ABA3-4F04-964F-93F4D1D91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15E4-ABA3-4F04-964F-93F4D1D912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24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6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E64BD7-80CE-4766-99B2-BF94EA1643A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8FC6-CB0C-4173-AC80-6D6E9D95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4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9.jpg"/><Relationship Id="rId7" Type="http://schemas.openxmlformats.org/officeDocument/2006/relationships/image" Target="../media/image1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15.jp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10" Type="http://schemas.openxmlformats.org/officeDocument/2006/relationships/image" Target="../media/image58.jpg"/><Relationship Id="rId4" Type="http://schemas.openxmlformats.org/officeDocument/2006/relationships/image" Target="../media/image53.jpg"/><Relationship Id="rId9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3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22"/>
            <a:ext cx="12192000" cy="6829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4132" y="3311236"/>
            <a:ext cx="6456218" cy="1823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1308"/>
              </a:avLst>
            </a:prstTxWarp>
            <a:spAutoFit/>
          </a:bodyPr>
          <a:lstStyle/>
          <a:p>
            <a:r>
              <a:rPr lang="en-US" sz="6600" b="1" i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en-US" sz="66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সালামু</a:t>
            </a:r>
            <a:r>
              <a:rPr lang="en-US" sz="66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66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i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" y="197476"/>
            <a:ext cx="2276889" cy="2519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96" y="2891307"/>
            <a:ext cx="2548556" cy="190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915724"/>
            <a:ext cx="1908957" cy="190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5" y="2976831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63" y="2891307"/>
            <a:ext cx="2868651" cy="190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62708" y="5542671"/>
            <a:ext cx="1073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 ছাড়াও বাঁশ থেকে পার্টিকেল বোর্ড, প্লাইবোর্ড, ফ্লেকবোর্ড, বাঁশের ঢেউটিন, প্যানেলবোর্ড ইত্যাদি তৈরি করা যায়।</a:t>
            </a:r>
            <a:endParaRPr lang="en-US" sz="3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2696" y="1336431"/>
            <a:ext cx="7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মূলিবাঁশ কাগজ শিল্পের জন্য বিশেষ উপযোগী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496185" y="196948"/>
            <a:ext cx="3652526" cy="1033272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</a:rPr>
              <a:t>কাগজশিল্প 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7"/>
          <a:stretch/>
        </p:blipFill>
        <p:spPr>
          <a:xfrm>
            <a:off x="354774" y="1330046"/>
            <a:ext cx="3186783" cy="2245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4" y="1330045"/>
            <a:ext cx="3536841" cy="2245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12" y="1330045"/>
            <a:ext cx="3995594" cy="2245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4" y="3800322"/>
            <a:ext cx="3186783" cy="2407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786389" y="3915178"/>
            <a:ext cx="85386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গ্রামীণ গৃহ নির্মাণের বিভিন্ন কাজ যেমন- খুঁটি দেওয়া, ঘরের বেড়া দেওয়া,বীম বা আড় তৈরি ইত্যাদি কাজে ব্যবহার হয়। বড় বড় দালানকোঠা নির্মানেও বাঁশ ব্যবহৃত হয়।</a:t>
            </a:r>
            <a:endParaRPr lang="en-US" sz="44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957514" y="42849"/>
            <a:ext cx="5300662" cy="102870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নির্মাণশিল্প </a:t>
            </a:r>
            <a:endParaRPr lang="en-US" sz="4800" b="1" dirty="0">
              <a:solidFill>
                <a:schemeClr val="accent2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65" y="1074980"/>
            <a:ext cx="2535796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25" y="3347264"/>
            <a:ext cx="2857500" cy="1862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23" y="3312479"/>
            <a:ext cx="2533650" cy="1862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91" y="3335491"/>
            <a:ext cx="2535796" cy="1862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3" y="3366417"/>
            <a:ext cx="3258540" cy="1862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0119" y="5603609"/>
            <a:ext cx="1220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solidFill>
                  <a:schemeClr val="bg1"/>
                </a:solidFill>
                <a:latin typeface="Mongolian Baiti" panose="03000500000000000000" pitchFamily="66" charset="0"/>
                <a:cs typeface="NikoshBAN" panose="02000000000000000000" pitchFamily="2" charset="0"/>
              </a:rPr>
              <a:t>গ্রামের খাল বা অপ্রশস্ত নদীতে সেতু বা সাঁকো তৈরি, নৌকার মাস্তুল, ছই,পাটাতন,গরুর গাড়ি, জোয়াল, ঘানি ও মাড়াই কল তৈরিতে বাঁশ ব্যবহৃত হয়।</a:t>
            </a:r>
            <a:r>
              <a:rPr lang="en-US" sz="3600" b="1" i="1" dirty="0" smtClean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bn-BD" sz="3600" b="1" i="1" dirty="0" smtClean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1" y="1032775"/>
            <a:ext cx="3258540" cy="1903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36" y="1032775"/>
            <a:ext cx="2871014" cy="1903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032775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4304711" y="84402"/>
            <a:ext cx="4483784" cy="7654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3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নির্মাণ শিল্প 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33054" y="0"/>
            <a:ext cx="8409709" cy="1510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/>
              <a:t>জোড়্রায়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7" y="1520528"/>
            <a:ext cx="6896100" cy="524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1345" y="2535382"/>
            <a:ext cx="4364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i="1" dirty="0" smtClean="0"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মুলী বাঁশের ব্যবহার  লেখ  ........</a:t>
            </a:r>
            <a:endParaRPr lang="en-US" sz="7200" b="1" i="1" dirty="0"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575593"/>
            <a:ext cx="11732455" cy="51251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28271" y="140676"/>
            <a:ext cx="4248443" cy="142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ক্ষুদ্র হস্তশিল্প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" y="943280"/>
            <a:ext cx="2971800" cy="1893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69" y="1003028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70" y="988600"/>
            <a:ext cx="275272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21" y="1003028"/>
            <a:ext cx="3067050" cy="1818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" y="3184099"/>
            <a:ext cx="2971800" cy="1977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1" y="3178665"/>
            <a:ext cx="2752725" cy="1983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69" y="3184099"/>
            <a:ext cx="2505075" cy="1977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23" y="3178665"/>
            <a:ext cx="3067050" cy="1983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25381" y="5494918"/>
            <a:ext cx="11655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খুঁটি, মাছ ধরার চাই, খাড়া জাল, ধর্মজালের দণ্ড,মই,নৌকার হাল ও দাঁড়ের দণ্ড, বক্তৃতার মঞ্চ,তোরণ তৈরিতে বাঁশ ব্যবহৃত হয়।</a:t>
            </a:r>
            <a:endParaRPr lang="en-US" sz="40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26412" y="14061"/>
            <a:ext cx="4459458" cy="8581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accent1"/>
                </a:solidFill>
              </a:rPr>
              <a:t>হস্তশিল্প 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6989" y="985790"/>
            <a:ext cx="11486876" cy="4487864"/>
            <a:chOff x="116989" y="985790"/>
            <a:chExt cx="11486876" cy="44878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4" y="3330527"/>
              <a:ext cx="2624774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4" y="985790"/>
              <a:ext cx="2624774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071" y="3330526"/>
              <a:ext cx="2560794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491" y="3330529"/>
              <a:ext cx="2466969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491" y="985790"/>
              <a:ext cx="2466975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12" y="985791"/>
              <a:ext cx="2783505" cy="20849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071" y="985790"/>
              <a:ext cx="2560794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89" y="3330528"/>
              <a:ext cx="2790827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861" y="3330528"/>
              <a:ext cx="2624774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861" y="985791"/>
              <a:ext cx="2624774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748" y="3330527"/>
              <a:ext cx="2560794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168" y="985791"/>
              <a:ext cx="2466975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89" y="985792"/>
              <a:ext cx="2783505" cy="20849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748" y="985791"/>
              <a:ext cx="2560794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4526354" y="117492"/>
            <a:ext cx="243339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হস্তশিল্প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985" y="5534561"/>
            <a:ext cx="10406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 ,সোফা, টুপি, লাঠি, লাইটস্ট্যান্ড, বাঁশের কলম, বাঁশের বাঁশি, ফুলদানি ইত্যাদি তৈরিতে বাঁশ ব্যবহৃত হয়।</a:t>
            </a:r>
            <a:endParaRPr lang="en-US" sz="40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474" y="134064"/>
            <a:ext cx="9404723" cy="1400530"/>
          </a:xfrm>
        </p:spPr>
        <p:txBody>
          <a:bodyPr/>
          <a:lstStyle/>
          <a:p>
            <a:r>
              <a:rPr lang="bn-BD" sz="9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9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0" y="1229151"/>
            <a:ext cx="10424247" cy="4562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291" y="5943600"/>
            <a:ext cx="1076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হস্তশিল্প বলতে কী বুঝ ? হস্তশিল্পে বাশের ব্যবহার ব্যাখ্যা কর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802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175" y="182384"/>
            <a:ext cx="222804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হস্তশিল্প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92" y="3722564"/>
            <a:ext cx="2619375" cy="199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87" y="1146338"/>
            <a:ext cx="3249501" cy="2433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" y="3722565"/>
            <a:ext cx="2936705" cy="199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90" y="1146338"/>
            <a:ext cx="2433989" cy="2433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88" y="1146338"/>
            <a:ext cx="2909064" cy="2433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34" y="3722563"/>
            <a:ext cx="2933654" cy="199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24" y="3722564"/>
            <a:ext cx="2857500" cy="199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" y="195263"/>
            <a:ext cx="2535531" cy="3385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35228" y="5817259"/>
            <a:ext cx="1194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কুলা, ঝাকা, ঝুড়ি, ডুলি, খেলনা, পলো, চাটাই, চালনি, টুকরি ইত্যাদি তৈরিতে বাঁশ ব্যবহার হয়। </a:t>
            </a:r>
            <a:endParaRPr lang="en-US" sz="3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49" y="3353081"/>
            <a:ext cx="3026426" cy="1981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90" y="3255692"/>
            <a:ext cx="3088117" cy="197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491" y="5212563"/>
            <a:ext cx="11861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 অনেক জাত আছে</a:t>
            </a:r>
            <a:r>
              <a:rPr lang="en-US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হ্যত হয় । কাশি, শোথ রোগ, প্রস্রাবজনিত রোগ, ফোঁড়া পাকা এই রোগ গুলো থেকে মুক্তি পাওয়ার মহৌষধ হচ্ছে সোনালী বাঁশ। ঔষধ হিসেবে বাঁশের শীষ, পাতা ও মূল ব্যবহার করা হয়। </a:t>
            </a:r>
            <a:endParaRPr lang="en-US" sz="3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408" y="291774"/>
            <a:ext cx="213789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ঔষধি বাঁশ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01" y="1114345"/>
            <a:ext cx="3025094" cy="2061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56" y="3250421"/>
            <a:ext cx="3126071" cy="1981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49" y="1133187"/>
            <a:ext cx="3026426" cy="206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56" y="1039632"/>
            <a:ext cx="3126071" cy="206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6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429491"/>
            <a:ext cx="11845636" cy="6127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637" y="1828801"/>
            <a:ext cx="10945091" cy="252152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b="1" dirty="0" err="1" smtClean="0">
                <a:ln w="19050">
                  <a:solidFill>
                    <a:srgbClr val="FF0000"/>
                  </a:solidFill>
                </a:ln>
              </a:rPr>
              <a:t>মাল্টিমিডিয়া</a:t>
            </a:r>
            <a:r>
              <a:rPr lang="en-US" b="1" dirty="0" smtClean="0">
                <a:ln w="19050">
                  <a:solidFill>
                    <a:srgbClr val="FF0000"/>
                  </a:solidFill>
                </a:ln>
              </a:rPr>
              <a:t> </a:t>
            </a:r>
            <a:r>
              <a:rPr lang="en-US" b="1" dirty="0" err="1" smtClean="0">
                <a:ln w="19050">
                  <a:solidFill>
                    <a:srgbClr val="FF0000"/>
                  </a:solidFill>
                </a:ln>
              </a:rPr>
              <a:t>ক্লাসে</a:t>
            </a:r>
            <a:r>
              <a:rPr lang="en-US" b="1" dirty="0" smtClean="0">
                <a:ln w="19050">
                  <a:solidFill>
                    <a:srgbClr val="FF0000"/>
                  </a:solidFill>
                </a:ln>
              </a:rPr>
              <a:t> </a:t>
            </a:r>
            <a:r>
              <a:rPr lang="en-US" b="1" dirty="0" err="1" smtClean="0">
                <a:ln w="19050">
                  <a:solidFill>
                    <a:srgbClr val="FF0000"/>
                  </a:solidFill>
                </a:ln>
              </a:rPr>
              <a:t>সবাইকে</a:t>
            </a:r>
            <a:r>
              <a:rPr lang="en-US" b="1" dirty="0" smtClean="0">
                <a:ln w="19050">
                  <a:solidFill>
                    <a:srgbClr val="FF0000"/>
                  </a:solidFill>
                </a:ln>
              </a:rPr>
              <a:t> স্বাগত </a:t>
            </a:r>
            <a:endParaRPr lang="en-US" b="1" dirty="0">
              <a:ln w="190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5989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33" y="1596780"/>
            <a:ext cx="10785231" cy="4016484"/>
          </a:xfrm>
          <a:prstGeom prst="rect">
            <a:avLst/>
          </a:prstGeom>
          <a:noFill/>
        </p:spPr>
        <p:txBody>
          <a:bodyPr wrap="square" lIns="365760" tIns="91440" rIns="274320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chemeClr val="bg1"/>
                </a:solidFill>
              </a:rPr>
              <a:t>বাঁশ শিল্পকে কয়টি শ্রেনীতে ভাগ করা হয়েছে  ?</a:t>
            </a:r>
          </a:p>
          <a:p>
            <a:pPr marL="400050" indent="-400050">
              <a:buFont typeface="+mj-lt"/>
              <a:buAutoNum type="romanLcPeriod"/>
            </a:pPr>
            <a:endParaRPr lang="bn-BD" sz="24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2400" dirty="0" smtClean="0">
                <a:solidFill>
                  <a:schemeClr val="bg1"/>
                </a:solidFill>
              </a:rPr>
              <a:t>কাগজ শিল্পে কোন বাঁশ ব্যবহার করা হয়  ? </a:t>
            </a:r>
          </a:p>
          <a:p>
            <a:pPr marL="400050" indent="-400050">
              <a:buFont typeface="+mj-lt"/>
              <a:buAutoNum type="romanLcPeriod"/>
            </a:pPr>
            <a:endParaRPr lang="bn-BD" sz="24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2400" dirty="0" smtClean="0">
                <a:solidFill>
                  <a:schemeClr val="bg1"/>
                </a:solidFill>
              </a:rPr>
              <a:t>কাগজ শিল্পে কোন এলাকার বাঁশ বেশি ব্যবহার করা হয়  ? </a:t>
            </a:r>
          </a:p>
          <a:p>
            <a:pPr marL="400050" indent="-400050">
              <a:buFont typeface="+mj-lt"/>
              <a:buAutoNum type="romanLcPeriod"/>
            </a:pPr>
            <a:endParaRPr lang="bn-BD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2400" dirty="0" smtClean="0">
                <a:solidFill>
                  <a:schemeClr val="bg1"/>
                </a:solidFill>
              </a:rPr>
              <a:t>পাহাড়ি এলাকায় বাঁশ দিয়ে তৈরি কুপ কে কি বলা হয়  ?</a:t>
            </a:r>
          </a:p>
          <a:p>
            <a:pPr marL="400050" indent="-400050">
              <a:buFont typeface="+mj-lt"/>
              <a:buAutoNum type="romanLcPeriod"/>
            </a:pPr>
            <a:endParaRPr lang="bn-BD" sz="24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2400" dirty="0" smtClean="0">
                <a:solidFill>
                  <a:schemeClr val="bg1"/>
                </a:solidFill>
              </a:rPr>
              <a:t>বাঁশ একটি গুরুত্বপূর্ণ ............বনজ ও পাকৃতিক সম্পদ ।  </a:t>
            </a:r>
          </a:p>
          <a:p>
            <a:pPr marL="400050" indent="-400050">
              <a:buFont typeface="+mj-lt"/>
              <a:buAutoNum type="romanLcPeriod"/>
            </a:pPr>
            <a:endParaRPr lang="bn-BD" sz="24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2400" dirty="0" smtClean="0">
                <a:solidFill>
                  <a:schemeClr val="bg1"/>
                </a:solidFill>
              </a:rPr>
              <a:t>বাঁশ কী জাতীয় উদ্ভিদ ? 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5547360" y="2273668"/>
            <a:ext cx="3291840" cy="4642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1"/>
                </a:solidFill>
              </a:rPr>
              <a:t>মুলি বাঁশ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7331185" y="3708026"/>
            <a:ext cx="3291840" cy="4642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আর্টেজীয় কূপ </a:t>
            </a:r>
            <a:endParaRPr lang="en-US" sz="3600" b="1" dirty="0"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948203" y="5112081"/>
            <a:ext cx="3262852" cy="38966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চট্রগ্রাম </a:t>
            </a:r>
            <a:endParaRPr lang="en-US" sz="3200" b="1" dirty="0"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852159" y="1755129"/>
            <a:ext cx="3291840" cy="4642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1"/>
                </a:solidFill>
              </a:rPr>
              <a:t>৩ টি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73185" y="113816"/>
            <a:ext cx="4156364" cy="110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 smtClean="0">
                <a:ln w="28575">
                  <a:solidFill>
                    <a:schemeClr val="bg1"/>
                  </a:solidFill>
                </a:ln>
              </a:rPr>
              <a:t>মূল্যায়ন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8" name="Flowchart: Process 7"/>
          <p:cNvSpPr/>
          <p:nvPr/>
        </p:nvSpPr>
        <p:spPr>
          <a:xfrm>
            <a:off x="7129549" y="3131065"/>
            <a:ext cx="3262852" cy="38966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চট্রগ্রাম </a:t>
            </a:r>
            <a:endParaRPr lang="en-US" sz="3200" b="1" dirty="0"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7012530" y="4460547"/>
            <a:ext cx="3262852" cy="38966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চট্রগ্রাম </a:t>
            </a:r>
            <a:endParaRPr lang="en-US" sz="3200" b="1" dirty="0"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4812031" y="100013"/>
            <a:ext cx="5775008" cy="325755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6">
                    <a:lumMod val="75000"/>
                  </a:schemeClr>
                </a:solidFill>
              </a:rPr>
              <a:t>বাড়ির কাজ 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607" y="0"/>
            <a:ext cx="7627620" cy="4290536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85731" y="4123381"/>
            <a:ext cx="11544293" cy="172450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/>
              <a:t>বাংলাদেশে বাঁশ শিল্পের  অর্থনৈতিক গুরুত্ব বর্ননা  কর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9802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5" y="207818"/>
            <a:ext cx="11582400" cy="63730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3456" y="498763"/>
            <a:ext cx="10764982" cy="24661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38100"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dirty="0">
              <a:ln w="38100">
                <a:solidFill>
                  <a:srgbClr val="C0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3255817"/>
            <a:ext cx="11582400" cy="33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616" y="493776"/>
            <a:ext cx="11466576" cy="5998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44368" y="420624"/>
            <a:ext cx="7296912" cy="122529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পরিচিতি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17920" y="1883664"/>
            <a:ext cx="54864" cy="4261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64224" y="1956816"/>
            <a:ext cx="54864" cy="4261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13576" y="1908048"/>
            <a:ext cx="91440" cy="44805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7857" y="2132987"/>
            <a:ext cx="65445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4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তোফাজ্জল হোসেন </a:t>
            </a:r>
            <a:endParaRPr lang="en-US" sz="40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সিংরাইশ রাহমানিয়া বালিকা আলিম মাদরাসা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 , কুমিল্লা </a:t>
            </a:r>
          </a:p>
          <a:p>
            <a:r>
              <a:rPr lang="bn-BD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০১৭৩৮০২৯৯৭৬ 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45" y="1719072"/>
            <a:ext cx="2940558" cy="3328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" y="1719072"/>
            <a:ext cx="1724879" cy="19223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ounded Rectangle 9"/>
          <p:cNvSpPr/>
          <p:nvPr/>
        </p:nvSpPr>
        <p:spPr>
          <a:xfrm>
            <a:off x="7051959" y="5121385"/>
            <a:ext cx="4142509" cy="846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নবম</a:t>
            </a:r>
            <a:r>
              <a:rPr lang="en-US" dirty="0" smtClean="0"/>
              <a:t> – </a:t>
            </a:r>
            <a:r>
              <a:rPr lang="en-US" dirty="0" err="1" smtClean="0"/>
              <a:t>দশম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endParaRPr lang="en-US" dirty="0" smtClean="0"/>
          </a:p>
          <a:p>
            <a:pPr algn="ctr"/>
            <a:r>
              <a:rPr lang="en-US" dirty="0" err="1" smtClean="0"/>
              <a:t>বিষয়</a:t>
            </a:r>
            <a:r>
              <a:rPr lang="en-US" dirty="0" smtClean="0"/>
              <a:t> – </a:t>
            </a:r>
            <a:r>
              <a:rPr lang="en-US" dirty="0" err="1" smtClean="0"/>
              <a:t>কৃষিশিক্ষা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1" y="1042179"/>
            <a:ext cx="3315530" cy="2368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53" y="1097597"/>
            <a:ext cx="3366177" cy="2368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1762"/>
          <a:stretch/>
        </p:blipFill>
        <p:spPr>
          <a:xfrm>
            <a:off x="8117380" y="1097597"/>
            <a:ext cx="3054953" cy="2368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0" y="3763221"/>
            <a:ext cx="4927353" cy="2355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6" y="3793237"/>
            <a:ext cx="4508297" cy="2294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2701636" y="96849"/>
            <a:ext cx="5943600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2781" y="6166515"/>
            <a:ext cx="9781309" cy="54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781" y="6105399"/>
            <a:ext cx="9781308" cy="54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বাঁশের তৈরি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2781" y="6166515"/>
            <a:ext cx="9781308" cy="54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/>
              <a:t>তাহলে আজকের পাঠ কি হতে পারে ?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3059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168" y="310896"/>
            <a:ext cx="11795760" cy="6309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2531502" y="429491"/>
            <a:ext cx="7135091" cy="22860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1" y="3519055"/>
            <a:ext cx="11415037" cy="1953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ও বাঁশজাত দ্রব্যাদির ব্যবহার </a:t>
            </a:r>
            <a:endParaRPr lang="en-US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0" y="0"/>
            <a:ext cx="2139696" cy="663854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6000" b="1" dirty="0" smtClean="0">
                <a:solidFill>
                  <a:schemeClr val="bg1"/>
                </a:solidFill>
              </a:rPr>
              <a:t> ফল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3143" y="2032720"/>
            <a:ext cx="749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 শিল্পের শ্রেণীবিভাগ বলতে পারবে 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187906" y="709762"/>
            <a:ext cx="1025237" cy="995799"/>
          </a:xfrm>
          <a:prstGeom prst="star5">
            <a:avLst/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187906" y="1867918"/>
            <a:ext cx="1025237" cy="995799"/>
          </a:xfrm>
          <a:prstGeom prst="star5">
            <a:avLst/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187906" y="3457765"/>
            <a:ext cx="1193157" cy="995799"/>
          </a:xfrm>
          <a:prstGeom prst="star5">
            <a:avLst/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203425" y="5157824"/>
            <a:ext cx="1025237" cy="995799"/>
          </a:xfrm>
          <a:prstGeom prst="star5">
            <a:avLst/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81063" y="1022995"/>
            <a:ext cx="833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0618" y="3865412"/>
            <a:ext cx="816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96273" y="5430970"/>
            <a:ext cx="866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বাঁশকে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গরিবের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4" grpId="0" animBg="1"/>
      <p:bldP spid="15" grpId="0" animBg="1"/>
      <p:bldP spid="16" grpId="0" animBg="1"/>
      <p:bldP spid="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1" y="1010052"/>
            <a:ext cx="4536919" cy="2853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1" y="1010052"/>
            <a:ext cx="4097495" cy="2853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71671" y="4965895"/>
            <a:ext cx="1094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ঘাস জাতীয় উদ্ভিদ। এটি গুরুত্বপূর্ণ অকাঠ বনজ ও প্রাকৃতিক সম্পদ।</a:t>
            </a:r>
          </a:p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কাঠের বিকল্প হিসেবে ব্যবহৃত হয়।</a:t>
            </a:r>
          </a:p>
        </p:txBody>
      </p:sp>
    </p:spTree>
    <p:extLst>
      <p:ext uri="{BB962C8B-B14F-4D97-AF65-F5344CB8AC3E}">
        <p14:creationId xmlns:p14="http://schemas.microsoft.com/office/powerpoint/2010/main" val="31403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722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1230">
              <a:schemeClr val="accent3">
                <a:lumMod val="60000"/>
                <a:lumOff val="4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60320" y="379828"/>
            <a:ext cx="6443003" cy="104100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বাঁশ</a:t>
            </a:r>
            <a:r>
              <a:rPr lang="en-US" sz="40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শিল্পের</a:t>
            </a:r>
            <a:r>
              <a:rPr lang="en-US" sz="40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r>
              <a:rPr lang="en-US" sz="40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বিভাগ</a:t>
            </a:r>
            <a:r>
              <a:rPr lang="en-US" sz="40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i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608887" y="2118375"/>
            <a:ext cx="6808763" cy="279314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কাগজশিল্প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নির্মাণশিল্প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ক্ষুদ্র  হস্তশিল্প</a:t>
            </a:r>
            <a:endParaRPr lang="en-US" sz="5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6" y="299168"/>
            <a:ext cx="5442396" cy="3621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457071" y="907578"/>
            <a:ext cx="5360856" cy="23279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003" y="4712677"/>
            <a:ext cx="9115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FFFF00"/>
                </a:solidFill>
              </a:rPr>
              <a:t># বাঁশ কি জাতীয় উদ্ভিদ  ? </a:t>
            </a:r>
          </a:p>
          <a:p>
            <a:r>
              <a:rPr lang="bn-BD" sz="3200" b="1" i="1" dirty="0" smtClean="0">
                <a:solidFill>
                  <a:srgbClr val="FFFF00"/>
                </a:solidFill>
              </a:rPr>
              <a:t>#  বাঁশ শিল্পকে কয়টি শ্রেণিতে ভাগ করা হয়েছে  কি কি ? 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358</TotalTime>
  <Words>449</Words>
  <Application>Microsoft Office PowerPoint</Application>
  <PresentationFormat>Widescreen</PresentationFormat>
  <Paragraphs>75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Kalpurush</vt:lpstr>
      <vt:lpstr>Mongolian Baiti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 Com Computer</dc:creator>
  <cp:lastModifiedBy>Dot Com Computer</cp:lastModifiedBy>
  <cp:revision>67</cp:revision>
  <dcterms:created xsi:type="dcterms:W3CDTF">2021-03-04T02:27:28Z</dcterms:created>
  <dcterms:modified xsi:type="dcterms:W3CDTF">2021-06-30T16:42:36Z</dcterms:modified>
</cp:coreProperties>
</file>