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7" r:id="rId2"/>
    <p:sldId id="305" r:id="rId3"/>
    <p:sldId id="306" r:id="rId4"/>
    <p:sldId id="269" r:id="rId5"/>
    <p:sldId id="307" r:id="rId6"/>
    <p:sldId id="258" r:id="rId7"/>
    <p:sldId id="287" r:id="rId8"/>
    <p:sldId id="267" r:id="rId9"/>
    <p:sldId id="310" r:id="rId10"/>
    <p:sldId id="268" r:id="rId11"/>
    <p:sldId id="309" r:id="rId12"/>
    <p:sldId id="278" r:id="rId13"/>
    <p:sldId id="292" r:id="rId14"/>
    <p:sldId id="293" r:id="rId15"/>
    <p:sldId id="280" r:id="rId16"/>
    <p:sldId id="308" r:id="rId17"/>
    <p:sldId id="274" r:id="rId18"/>
    <p:sldId id="275" r:id="rId19"/>
    <p:sldId id="31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va Debnath" initials="SD" lastIdx="1" clrIdx="0">
    <p:extLst>
      <p:ext uri="{19B8F6BF-5375-455C-9EA6-DF929625EA0E}">
        <p15:presenceInfo xmlns:p15="http://schemas.microsoft.com/office/powerpoint/2012/main" userId="0b1e21b3c477df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00"/>
    <a:srgbClr val="EC0000"/>
    <a:srgbClr val="81C13D"/>
    <a:srgbClr val="3B939A"/>
    <a:srgbClr val="BAA2D7"/>
    <a:srgbClr val="FF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A3223-8E8C-48D1-A715-ABB2722A5551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1C2FE-DDCA-4B16-8120-FAD00292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1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1C2FE-DDCA-4B16-8120-FAD0029252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6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1C2FE-DDCA-4B16-8120-FAD0029252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7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040-CCA1-4850-B1B8-9B86C491CE1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88B0-814B-4190-AAAC-633626F8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6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040-CCA1-4850-B1B8-9B86C491CE1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88B0-814B-4190-AAAC-633626F8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040-CCA1-4850-B1B8-9B86C491CE1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88B0-814B-4190-AAAC-633626F8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1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040-CCA1-4850-B1B8-9B86C491CE1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88B0-814B-4190-AAAC-633626F8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1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040-CCA1-4850-B1B8-9B86C491CE1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88B0-814B-4190-AAAC-633626F8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040-CCA1-4850-B1B8-9B86C491CE1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88B0-814B-4190-AAAC-633626F8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8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040-CCA1-4850-B1B8-9B86C491CE1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88B0-814B-4190-AAAC-633626F8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9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040-CCA1-4850-B1B8-9B86C491CE1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88B0-814B-4190-AAAC-633626F8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040-CCA1-4850-B1B8-9B86C491CE1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88B0-814B-4190-AAAC-633626F8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9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040-CCA1-4850-B1B8-9B86C491CE1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88B0-814B-4190-AAAC-633626F8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8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040-CCA1-4850-B1B8-9B86C491CE1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88B0-814B-4190-AAAC-633626F8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0040-CCA1-4850-B1B8-9B86C491CE1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88B0-814B-4190-AAAC-633626F8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4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reepngimg.com/png/24672-rose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.png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hyperlink" Target="mailto:ratankantinath21@gmail.com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7172" y="-262318"/>
            <a:ext cx="12192001" cy="7120317"/>
          </a:xfrm>
          <a:prstGeom prst="frame">
            <a:avLst>
              <a:gd name="adj1" fmla="val 3480"/>
            </a:avLst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532200"/>
            <a:ext cx="11979401" cy="7180064"/>
            <a:chOff x="204510" y="-199691"/>
            <a:chExt cx="11816852" cy="69054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8"/>
            <a:stretch/>
          </p:blipFill>
          <p:spPr>
            <a:xfrm>
              <a:off x="380345" y="635931"/>
              <a:ext cx="11641017" cy="606980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250" r="10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10" y="-199691"/>
              <a:ext cx="3429000" cy="13716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9845E7-21F0-4EF8-9663-32EAFEF10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5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-556726"/>
            <a:ext cx="3517971" cy="1426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EE4809-EB98-436C-A2AC-3D9930CD12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5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75" y="-532200"/>
            <a:ext cx="3576033" cy="1426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E2DBFD-4040-42FE-9B2B-CA52704568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5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88" y="-573929"/>
            <a:ext cx="2908285" cy="14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8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53425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 সমীকরণ লেখার সাধারণ নিয়ম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07943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বিক্রিয়ক        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বিক্রিয়াজাত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4800" y="1293812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3600" y="1752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 বিক্রিয়ক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বিক্রিয়ক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বিক্রিয়াজাত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বিক্রিয়াজাত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10200" y="1981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95500" y="228599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বিক্রিয়ক           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বিক্রিয়াজাত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বিক্রিয়াজাত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14800" y="2521667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3600" y="3124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 বিক্রিয়ক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বিক্রিয়াজাত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3528" y="3789931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800" dirty="0">
                <a:latin typeface="NikoshBAN" pitchFamily="2" charset="0"/>
                <a:cs typeface="NikoshBAN" pitchFamily="2" charset="0"/>
              </a:rPr>
              <a:t>বিভিন্ন বিক্রিয়ক মৌলের পরমানু সংখ্যা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2408" y="1604584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60028" y="1665357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05500" y="352906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56536" y="233737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955128" y="2359967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649014" y="2870774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83680" y="3733801"/>
            <a:ext cx="431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বিভিন্ন বিক্রিয়াজাত মৌলের পরমানু সংখ্যা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468728" y="374968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৫।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124200" y="4953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solidFill>
                  <a:srgbClr val="7030A0"/>
                </a:solidFill>
              </a:rPr>
              <a:t>Fe    +   CuSO</a:t>
            </a:r>
            <a:r>
              <a:rPr lang="bn-BD" sz="2800" b="1" baseline="-25000" dirty="0">
                <a:solidFill>
                  <a:srgbClr val="7030A0"/>
                </a:solidFill>
              </a:rPr>
              <a:t>4      </a:t>
            </a:r>
            <a:r>
              <a:rPr lang="bn-BD" sz="2800" b="1" dirty="0">
                <a:solidFill>
                  <a:srgbClr val="7030A0"/>
                </a:solidFill>
              </a:rPr>
              <a:t>             FeSO</a:t>
            </a:r>
            <a:r>
              <a:rPr lang="bn-BD" sz="2800" b="1" baseline="-25000" dirty="0">
                <a:solidFill>
                  <a:srgbClr val="7030A0"/>
                </a:solidFill>
              </a:rPr>
              <a:t>4</a:t>
            </a:r>
            <a:r>
              <a:rPr lang="bn-BD" sz="2800" b="1" dirty="0">
                <a:solidFill>
                  <a:srgbClr val="7030A0"/>
                </a:solidFill>
              </a:rPr>
              <a:t>  +   Cu</a:t>
            </a:r>
            <a:r>
              <a:rPr lang="bn-BD" sz="2800" b="1" baseline="-25000" dirty="0">
                <a:solidFill>
                  <a:srgbClr val="7030A0"/>
                </a:solidFill>
              </a:rPr>
              <a:t>     </a:t>
            </a:r>
            <a:r>
              <a:rPr lang="bn-BD" sz="2800" b="1" dirty="0">
                <a:solidFill>
                  <a:srgbClr val="7030A0"/>
                </a:solidFill>
              </a:rPr>
              <a:t> </a:t>
            </a:r>
            <a:r>
              <a:rPr lang="bn-BD" sz="2800" b="1" baseline="-25000" dirty="0">
                <a:solidFill>
                  <a:srgbClr val="7030A0"/>
                </a:solidFill>
              </a:rPr>
              <a:t>     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638800" y="5181600"/>
            <a:ext cx="838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95600" y="5791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</a:rPr>
              <a:t>CaCO</a:t>
            </a:r>
            <a:r>
              <a:rPr lang="en-US" sz="2800" b="1" baseline="-25000" dirty="0">
                <a:solidFill>
                  <a:srgbClr val="7030A0"/>
                </a:solidFill>
              </a:rPr>
              <a:t>3</a:t>
            </a:r>
            <a:r>
              <a:rPr lang="bn-BD" sz="2800" b="1" dirty="0">
                <a:solidFill>
                  <a:srgbClr val="7030A0"/>
                </a:solidFill>
              </a:rPr>
              <a:t>  +   </a:t>
            </a:r>
            <a:r>
              <a:rPr lang="en-US" sz="2800" b="1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7030A0"/>
                </a:solidFill>
              </a:rPr>
              <a:t>HCl</a:t>
            </a:r>
            <a:r>
              <a:rPr lang="bn-BD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=</a:t>
            </a:r>
            <a:r>
              <a:rPr lang="bn-BD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 CaCl</a:t>
            </a:r>
            <a:r>
              <a:rPr lang="en-US" sz="2800" b="1" baseline="-25000" dirty="0">
                <a:solidFill>
                  <a:srgbClr val="7030A0"/>
                </a:solidFill>
              </a:rPr>
              <a:t>2</a:t>
            </a:r>
            <a:r>
              <a:rPr lang="en-US" sz="2800" b="1" dirty="0">
                <a:solidFill>
                  <a:srgbClr val="7030A0"/>
                </a:solidFill>
              </a:rPr>
              <a:t>  +  H</a:t>
            </a:r>
            <a:r>
              <a:rPr lang="en-US" sz="2800" b="1" baseline="-25000" dirty="0">
                <a:solidFill>
                  <a:srgbClr val="7030A0"/>
                </a:solidFill>
              </a:rPr>
              <a:t>2</a:t>
            </a:r>
            <a:r>
              <a:rPr lang="en-US" sz="2800" b="1" dirty="0">
                <a:solidFill>
                  <a:srgbClr val="7030A0"/>
                </a:solidFill>
              </a:rPr>
              <a:t>O</a:t>
            </a:r>
            <a:r>
              <a:rPr lang="bn-BD" sz="2800" b="1" dirty="0">
                <a:solidFill>
                  <a:srgbClr val="7030A0"/>
                </a:solidFill>
              </a:rPr>
              <a:t>  +   </a:t>
            </a:r>
            <a:r>
              <a:rPr lang="en-US" sz="2800" b="1" dirty="0">
                <a:solidFill>
                  <a:srgbClr val="7030A0"/>
                </a:solidFill>
              </a:rPr>
              <a:t>CO</a:t>
            </a:r>
            <a:r>
              <a:rPr lang="en-US" sz="2800" b="1" baseline="-25000" dirty="0">
                <a:solidFill>
                  <a:srgbClr val="7030A0"/>
                </a:solidFill>
              </a:rPr>
              <a:t>2</a:t>
            </a:r>
            <a:r>
              <a:rPr lang="bn-BD" sz="2800" b="1" baseline="-25000" dirty="0">
                <a:solidFill>
                  <a:srgbClr val="7030A0"/>
                </a:solidFill>
              </a:rPr>
              <a:t>     </a:t>
            </a:r>
            <a:r>
              <a:rPr lang="bn-BD" sz="2800" b="1" dirty="0">
                <a:solidFill>
                  <a:srgbClr val="7030A0"/>
                </a:solidFill>
              </a:rPr>
              <a:t> </a:t>
            </a:r>
            <a:r>
              <a:rPr lang="bn-BD" sz="2800" b="1" baseline="-25000" dirty="0">
                <a:solidFill>
                  <a:srgbClr val="7030A0"/>
                </a:solidFill>
              </a:rPr>
              <a:t>     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CD168571-DCF8-4F54-ADBF-2CFC737CD35A}"/>
              </a:ext>
            </a:extLst>
          </p:cNvPr>
          <p:cNvSpPr/>
          <p:nvPr/>
        </p:nvSpPr>
        <p:spPr>
          <a:xfrm>
            <a:off x="17172" y="-262318"/>
            <a:ext cx="12192001" cy="7296164"/>
          </a:xfrm>
          <a:prstGeom prst="frame">
            <a:avLst>
              <a:gd name="adj1" fmla="val 3480"/>
            </a:avLst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3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3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5" grpId="0"/>
      <p:bldP spid="16" grpId="0"/>
      <p:bldP spid="16" grpId="1"/>
      <p:bldP spid="17" grpId="0"/>
      <p:bldP spid="17" grpId="1"/>
      <p:bldP spid="18" grpId="0"/>
      <p:bldP spid="18" grpId="1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27" grpId="0" animBg="1"/>
      <p:bldP spid="27" grpId="1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1334D7-45D5-47DA-971E-8740D2D6FE2C}"/>
              </a:ext>
            </a:extLst>
          </p:cNvPr>
          <p:cNvSpPr txBox="1"/>
          <p:nvPr/>
        </p:nvSpPr>
        <p:spPr>
          <a:xfrm>
            <a:off x="394655" y="1401100"/>
            <a:ext cx="114370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800" b="1" i="0" dirty="0">
                <a:solidFill>
                  <a:srgbClr val="C0000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১) রাসায়নিক সমীকরণে বিক্রিয়ক পদার্থ বা পদার্থগু</a:t>
            </a:r>
            <a:r>
              <a:rPr lang="bn-BD" sz="2800" b="1" dirty="0">
                <a:solidFill>
                  <a:srgbClr val="C0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লির</a:t>
            </a:r>
            <a:r>
              <a:rPr lang="bn-BD" sz="2800" b="1" i="0" dirty="0">
                <a:solidFill>
                  <a:srgbClr val="C0000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bn-IN" sz="2800" b="1" i="0" dirty="0">
                <a:solidFill>
                  <a:srgbClr val="C0000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স্ব স্ব</a:t>
            </a:r>
            <a:r>
              <a:rPr lang="bn-BD" sz="2800" b="1" i="0" dirty="0">
                <a:solidFill>
                  <a:srgbClr val="C0000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প্রতীক বা সংকেত সমীকরণটির তীর চিহ্নের (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bn-BD" sz="2800" b="1" i="0" dirty="0">
                <a:solidFill>
                  <a:srgbClr val="C0000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) বামদিকে লিখতে হয়। বিক্রিয়াজাত পদার্থ বা পদার্থগু</a:t>
            </a:r>
            <a:r>
              <a:rPr lang="bn-BD" sz="2800" b="1" dirty="0">
                <a:solidFill>
                  <a:srgbClr val="C0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লির</a:t>
            </a:r>
            <a:r>
              <a:rPr lang="bn-BD" sz="2800" b="1" i="0" dirty="0">
                <a:solidFill>
                  <a:srgbClr val="C0000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bn-IN" sz="2800" b="1" i="0" dirty="0">
                <a:solidFill>
                  <a:srgbClr val="C0000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স্ব স্ব</a:t>
            </a:r>
            <a:r>
              <a:rPr lang="bn-BD" sz="2800" b="1" i="0" dirty="0">
                <a:solidFill>
                  <a:srgbClr val="C0000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প্রতীক বা সংকেত সমীকরণটির তীর চিহ্নের (</a:t>
            </a:r>
            <a:r>
              <a:rPr lang="bn-IN" sz="2800" b="1" i="0" dirty="0">
                <a:solidFill>
                  <a:srgbClr val="C0000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bn-BD" sz="2800" b="1" i="0" dirty="0">
                <a:solidFill>
                  <a:srgbClr val="C0000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) ডান দিকে লিখতে হয়। </a:t>
            </a:r>
            <a:endParaRPr lang="en-US" sz="2800" b="1" i="0" dirty="0">
              <a:solidFill>
                <a:srgbClr val="C00000"/>
              </a:solidFill>
              <a:effectLst/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২) বিক্রিয়ক ও বিক্রিয়াজাত পদার্থ একাধিক হলে তাদের সংকেতের মধ্যে(+) চিহ্ন দেওয়া হয়।</a:t>
            </a:r>
            <a:endParaRPr lang="en-US" sz="2800" b="1" i="0" dirty="0">
              <a:solidFill>
                <a:schemeClr val="accent6">
                  <a:lumMod val="50000"/>
                </a:schemeClr>
              </a:solidFill>
              <a:effectLst/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৩) কোন পদার্থের অণুর সংখ্যা একাধিক হলে অণুর সংকেতের আগে সেই সংখ্যা লেখা হয়। </a:t>
            </a:r>
            <a:endParaRPr lang="en-US" sz="2800" b="1" i="0" dirty="0">
              <a:solidFill>
                <a:schemeClr val="accent2">
                  <a:lumMod val="50000"/>
                </a:schemeClr>
              </a:solidFill>
              <a:effectLst/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800" b="1" i="0" dirty="0">
                <a:solidFill>
                  <a:srgbClr val="7030A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৪) বিক্রিয়ক এবং বিক্রিয়াজাত পদার্থগু</a:t>
            </a:r>
            <a:r>
              <a:rPr lang="bn-IN" sz="2800" b="1" i="0" dirty="0">
                <a:solidFill>
                  <a:srgbClr val="7030A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লোর</a:t>
            </a:r>
            <a:r>
              <a:rPr lang="bn-BD" sz="2800" b="1" i="0" dirty="0">
                <a:solidFill>
                  <a:srgbClr val="7030A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মধ্যে তীর চিহ্নের পরিবর্তে সমান চিহ্ন ও (=) বসা</a:t>
            </a:r>
            <a:r>
              <a:rPr lang="bn-IN" sz="2800" b="1" i="0" dirty="0">
                <a:solidFill>
                  <a:srgbClr val="7030A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নো</a:t>
            </a:r>
            <a:r>
              <a:rPr lang="bn-BD" sz="2800" b="1" i="0" dirty="0">
                <a:solidFill>
                  <a:srgbClr val="7030A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যায়। তবে এক্ষেত্রে উভয়পক্ষের পরমাণুর সমতাকরণ </a:t>
            </a:r>
            <a:r>
              <a:rPr lang="bn-IN" sz="2800" b="1" i="0" dirty="0">
                <a:solidFill>
                  <a:srgbClr val="7030A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প্রয়োজন</a:t>
            </a:r>
            <a:r>
              <a:rPr lang="bn-BD" sz="2800" b="1" i="0" dirty="0">
                <a:solidFill>
                  <a:srgbClr val="7030A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। </a:t>
            </a:r>
            <a:endParaRPr lang="en-US" sz="2800" b="1" i="0" dirty="0">
              <a:solidFill>
                <a:srgbClr val="7030A0"/>
              </a:solidFill>
              <a:effectLst/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800" b="1" i="0" dirty="0">
                <a:solidFill>
                  <a:srgbClr val="00206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৫) বিক্রিয়ার আগে বিভিন্ন পদার্থের অণুর মধ্যে যত সংখ্যক বিভিন্ন মৌলের পরমাণু থাকে, বিক্রিয়ার পরে গঠিত নতুন অণুগ</a:t>
            </a:r>
            <a:r>
              <a:rPr lang="bn-IN" sz="2800" b="1" i="0" dirty="0">
                <a:solidFill>
                  <a:srgbClr val="00206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লোর</a:t>
            </a:r>
            <a:r>
              <a:rPr lang="bn-BD" sz="2800" b="1" i="0" dirty="0">
                <a:solidFill>
                  <a:srgbClr val="00206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মধ্যে ঠিক তত সংখ্যক বিভিন্ন মৌলের পরমাণু থাকতে হবে। তাই সমীকরণের উভয় পক্ষে মৌলের পরমাণু সংখ্যার সমতা আনার জন্য প্রতীক ও সংকেতগু</a:t>
            </a:r>
            <a:r>
              <a:rPr lang="bn-IN" sz="2800" b="1" i="0" dirty="0">
                <a:solidFill>
                  <a:srgbClr val="00206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লো</a:t>
            </a:r>
            <a:r>
              <a:rPr lang="bn-BD" sz="2800" b="1" i="0" dirty="0">
                <a:solidFill>
                  <a:srgbClr val="00206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কে </a:t>
            </a:r>
            <a:r>
              <a:rPr lang="bn-IN" sz="2800" b="1" dirty="0">
                <a:solidFill>
                  <a:srgbClr val="00206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প্রয়োজনীয়</a:t>
            </a:r>
            <a:r>
              <a:rPr lang="bn-IN" sz="2800" b="1" i="0" dirty="0">
                <a:solidFill>
                  <a:srgbClr val="00206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bn-BD" sz="2800" b="1" i="0" dirty="0">
                <a:solidFill>
                  <a:srgbClr val="00206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সংখ্যা দ্বারা গুণ করতে হয়</a:t>
            </a:r>
            <a:r>
              <a:rPr lang="bn-IN" sz="2800" b="1" i="0" dirty="0">
                <a:solidFill>
                  <a:srgbClr val="00206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  <a:endParaRPr lang="en-US" sz="2800" b="1" i="0" dirty="0">
              <a:solidFill>
                <a:srgbClr val="002060"/>
              </a:solidFill>
              <a:effectLst/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B551C-221F-4E1C-919B-F750B4D632F8}"/>
              </a:ext>
            </a:extLst>
          </p:cNvPr>
          <p:cNvSpPr txBox="1"/>
          <p:nvPr/>
        </p:nvSpPr>
        <p:spPr>
          <a:xfrm flipH="1">
            <a:off x="3428556" y="541768"/>
            <a:ext cx="478816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রাসায়নিক সমীকরণ লেখার নিয়ম</a:t>
            </a:r>
            <a:r>
              <a:rPr lang="bn-BD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FacebookEmoji"/>
              </a:rPr>
              <a:t> </a:t>
            </a:r>
            <a:endParaRPr lang="en-US" sz="3200" b="1" i="0" dirty="0">
              <a:solidFill>
                <a:schemeClr val="accent6">
                  <a:lumMod val="50000"/>
                </a:schemeClr>
              </a:solidFill>
              <a:effectLst/>
              <a:latin typeface="FacebookEmoji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B22AC83-C5F5-4424-86B5-836D4ECDDE83}"/>
              </a:ext>
            </a:extLst>
          </p:cNvPr>
          <p:cNvSpPr/>
          <p:nvPr/>
        </p:nvSpPr>
        <p:spPr>
          <a:xfrm>
            <a:off x="17172" y="-262318"/>
            <a:ext cx="12192001" cy="7296164"/>
          </a:xfrm>
          <a:prstGeom prst="frame">
            <a:avLst>
              <a:gd name="adj1" fmla="val 3480"/>
            </a:avLst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E9FCBF-E15E-4D9C-9358-0A31B5065984}"/>
              </a:ext>
            </a:extLst>
          </p:cNvPr>
          <p:cNvCxnSpPr>
            <a:cxnSpLocks/>
          </p:cNvCxnSpPr>
          <p:nvPr/>
        </p:nvCxnSpPr>
        <p:spPr>
          <a:xfrm>
            <a:off x="1661374" y="2125013"/>
            <a:ext cx="3348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D628A0-68A3-4991-87FA-BD300BF560E2}"/>
              </a:ext>
            </a:extLst>
          </p:cNvPr>
          <p:cNvCxnSpPr>
            <a:cxnSpLocks/>
          </p:cNvCxnSpPr>
          <p:nvPr/>
        </p:nvCxnSpPr>
        <p:spPr>
          <a:xfrm>
            <a:off x="3616816" y="2534990"/>
            <a:ext cx="3348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9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472773" y="688165"/>
            <a:ext cx="3037048" cy="81049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2118" y="4794070"/>
            <a:ext cx="5697751" cy="1003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 যৌগের সংকেত লিখ।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26412" y="2269620"/>
            <a:ext cx="4154441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E6D4E26-ADDA-4377-9F6B-E4CD05ADE457}"/>
              </a:ext>
            </a:extLst>
          </p:cNvPr>
          <p:cNvSpPr/>
          <p:nvPr/>
        </p:nvSpPr>
        <p:spPr>
          <a:xfrm>
            <a:off x="17172" y="-262318"/>
            <a:ext cx="12192001" cy="7296164"/>
          </a:xfrm>
          <a:prstGeom prst="frame">
            <a:avLst>
              <a:gd name="adj1" fmla="val 3480"/>
            </a:avLst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263" y="1675111"/>
            <a:ext cx="11539471" cy="1450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বামদিকে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বসবে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ডানদিকে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বসবে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বিক্রিয়াটিকে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নিমোক্তভাবে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86038" y="394981"/>
            <a:ext cx="9019920" cy="105677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06007" y="3349209"/>
            <a:ext cx="1056068" cy="199615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7887" y="5291392"/>
            <a:ext cx="5936240" cy="646331"/>
            <a:chOff x="1305519" y="5226692"/>
            <a:chExt cx="5936240" cy="646331"/>
          </a:xfrm>
        </p:grpSpPr>
        <p:sp>
          <p:nvSpPr>
            <p:cNvPr id="7" name="Right Arrow 6"/>
            <p:cNvSpPr/>
            <p:nvPr/>
          </p:nvSpPr>
          <p:spPr>
            <a:xfrm>
              <a:off x="4273639" y="5503019"/>
              <a:ext cx="1251397" cy="21099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05519" y="5226692"/>
              <a:ext cx="593624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2 H</a:t>
              </a:r>
              <a:r>
                <a:rPr lang="en-US" sz="3600" b="1" baseline="-25000" dirty="0">
                  <a:solidFill>
                    <a:srgbClr val="FF0000"/>
                  </a:solidFill>
                </a:rPr>
                <a:t>2        </a:t>
              </a:r>
              <a:r>
                <a:rPr lang="en-US" sz="3600" b="1" dirty="0">
                  <a:solidFill>
                    <a:srgbClr val="FF0000"/>
                  </a:solidFill>
                </a:rPr>
                <a:t>+ O</a:t>
              </a:r>
              <a:r>
                <a:rPr lang="en-US" sz="3600" b="1" baseline="-25000" dirty="0">
                  <a:solidFill>
                    <a:srgbClr val="FF0000"/>
                  </a:solidFill>
                </a:rPr>
                <a:t>2                                     </a:t>
              </a:r>
              <a:r>
                <a:rPr lang="en-US" sz="3600" b="1" dirty="0">
                  <a:solidFill>
                    <a:srgbClr val="FF0000"/>
                  </a:solidFill>
                </a:rPr>
                <a:t>2</a:t>
              </a:r>
              <a:r>
                <a:rPr lang="en-US" sz="3600" b="1" baseline="-25000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</a:rPr>
                <a:t>H</a:t>
              </a:r>
              <a:r>
                <a:rPr lang="en-US" sz="3600" b="1" baseline="-25000" dirty="0">
                  <a:solidFill>
                    <a:srgbClr val="FF0000"/>
                  </a:solidFill>
                </a:rPr>
                <a:t>2</a:t>
              </a:r>
              <a:r>
                <a:rPr lang="en-US" sz="3600" b="1" dirty="0">
                  <a:solidFill>
                    <a:srgbClr val="FF0000"/>
                  </a:solidFill>
                </a:rPr>
                <a:t>O</a:t>
              </a:r>
              <a:endParaRPr lang="en-US" sz="3600" b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586038" y="3079011"/>
            <a:ext cx="5653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</a:t>
            </a:r>
            <a:r>
              <a:rPr lang="en-US" sz="3600" b="1" baseline="-25000" dirty="0">
                <a:solidFill>
                  <a:srgbClr val="FF0000"/>
                </a:solidFill>
              </a:rPr>
              <a:t>2        </a:t>
            </a:r>
            <a:r>
              <a:rPr lang="en-US" sz="3600" b="1" dirty="0">
                <a:solidFill>
                  <a:srgbClr val="FF0000"/>
                </a:solidFill>
              </a:rPr>
              <a:t>+ O</a:t>
            </a:r>
            <a:r>
              <a:rPr lang="en-US" sz="3600" b="1" baseline="-25000" dirty="0">
                <a:solidFill>
                  <a:srgbClr val="FF0000"/>
                </a:solidFill>
              </a:rPr>
              <a:t>2                  </a:t>
            </a:r>
            <a:r>
              <a:rPr lang="en-US" sz="3600" b="1" dirty="0">
                <a:solidFill>
                  <a:srgbClr val="FF0000"/>
                </a:solidFill>
              </a:rPr>
              <a:t>H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O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326263" y="3841697"/>
            <a:ext cx="11689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পরেও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বিক্রিয়াজাত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4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357" y="2530791"/>
            <a:ext cx="10921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সবিধার্থে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সমীকরণটিকে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ভিন্নভাবে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86039" y="631219"/>
            <a:ext cx="9019920" cy="105677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2470" y="3984081"/>
            <a:ext cx="5421677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H</a:t>
            </a:r>
            <a:r>
              <a:rPr lang="en-US" sz="3600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    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 O</a:t>
            </a:r>
            <a:r>
              <a:rPr lang="en-US" sz="3600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     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3600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2470" y="4787601"/>
            <a:ext cx="1017431" cy="74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2*2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5877" y="4787601"/>
            <a:ext cx="1017431" cy="74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1*2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18988" y="4787601"/>
            <a:ext cx="1517429" cy="1033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2*(2+1)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2*3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9174" y="5390115"/>
            <a:ext cx="1017431" cy="74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2878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95600" y="2514600"/>
            <a:ext cx="6248400" cy="3810000"/>
          </a:xfrm>
          <a:prstGeom prst="roundRect">
            <a:avLst>
              <a:gd name="adj" fmla="val 19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55093" y="228600"/>
            <a:ext cx="10822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রাসায়নিক সমীকরণ সমতাকরণ/</a:t>
            </a:r>
            <a:r>
              <a:rPr lang="en-US" sz="3600" b="1" dirty="0">
                <a:solidFill>
                  <a:srgbClr val="C00000"/>
                </a:solidFill>
                <a:cs typeface="NikoshBAN" pitchFamily="2" charset="0"/>
              </a:rPr>
              <a:t>Chemical Equation Equalization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52400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667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H</a:t>
            </a:r>
            <a:r>
              <a:rPr lang="en-US" sz="2800" b="1" baseline="-25000" dirty="0">
                <a:solidFill>
                  <a:srgbClr val="7030A0"/>
                </a:solidFill>
              </a:rPr>
              <a:t>2</a:t>
            </a:r>
            <a:r>
              <a:rPr lang="bn-BD" sz="2800" b="1" dirty="0">
                <a:solidFill>
                  <a:srgbClr val="7030A0"/>
                </a:solidFill>
              </a:rPr>
              <a:t>  </a:t>
            </a:r>
            <a:r>
              <a:rPr lang="bn-BD" sz="2800" b="1" dirty="0">
                <a:solidFill>
                  <a:srgbClr val="0070C0"/>
                </a:solidFill>
              </a:rPr>
              <a:t>+</a:t>
            </a:r>
            <a:r>
              <a:rPr lang="bn-BD" sz="2800" b="1" dirty="0">
                <a:solidFill>
                  <a:srgbClr val="7030A0"/>
                </a:solidFill>
              </a:rPr>
              <a:t>   </a:t>
            </a:r>
            <a:r>
              <a:rPr lang="en-US" sz="2800" b="1" dirty="0">
                <a:solidFill>
                  <a:srgbClr val="00B050"/>
                </a:solidFill>
              </a:rPr>
              <a:t>O</a:t>
            </a:r>
            <a:r>
              <a:rPr lang="en-US" sz="2800" b="1" baseline="-25000" dirty="0">
                <a:solidFill>
                  <a:srgbClr val="00B050"/>
                </a:solidFill>
              </a:rPr>
              <a:t>2</a:t>
            </a:r>
            <a:r>
              <a:rPr lang="bn-BD" sz="2800" b="1" baseline="-25000" dirty="0">
                <a:solidFill>
                  <a:srgbClr val="00B050"/>
                </a:solidFill>
              </a:rPr>
              <a:t> </a:t>
            </a:r>
            <a:r>
              <a:rPr lang="en-US" sz="2800" b="1" baseline="-25000" dirty="0">
                <a:solidFill>
                  <a:srgbClr val="00B050"/>
                </a:solidFill>
              </a:rPr>
              <a:t>               </a:t>
            </a:r>
            <a:r>
              <a:rPr lang="en-US" sz="2800" b="1" dirty="0">
                <a:solidFill>
                  <a:srgbClr val="7030A0"/>
                </a:solidFill>
              </a:rPr>
              <a:t>H</a:t>
            </a:r>
            <a:r>
              <a:rPr lang="en-US" sz="2800" b="1" baseline="-25000" dirty="0">
                <a:solidFill>
                  <a:srgbClr val="7030A0"/>
                </a:solidFill>
              </a:rPr>
              <a:t>2</a:t>
            </a:r>
            <a:r>
              <a:rPr lang="en-US" sz="2800" b="1" dirty="0">
                <a:solidFill>
                  <a:srgbClr val="00B050"/>
                </a:solidFill>
              </a:rPr>
              <a:t>O</a:t>
            </a:r>
            <a:endParaRPr lang="en-US" sz="2800" dirty="0">
              <a:solidFill>
                <a:srgbClr val="00B050"/>
              </a:solidFill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19800" y="28956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3276601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বা,   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7030A0"/>
                </a:solidFill>
              </a:rPr>
              <a:t>H</a:t>
            </a:r>
            <a:r>
              <a:rPr lang="en-US" sz="2800" b="1" baseline="-25000" dirty="0">
                <a:solidFill>
                  <a:srgbClr val="7030A0"/>
                </a:solidFill>
              </a:rPr>
              <a:t>2</a:t>
            </a:r>
            <a:r>
              <a:rPr lang="bn-BD" sz="2800" b="1" dirty="0">
                <a:solidFill>
                  <a:srgbClr val="7030A0"/>
                </a:solidFill>
              </a:rPr>
              <a:t>  </a:t>
            </a:r>
            <a:r>
              <a:rPr lang="bn-BD" sz="2800" b="1" dirty="0">
                <a:solidFill>
                  <a:srgbClr val="0070C0"/>
                </a:solidFill>
              </a:rPr>
              <a:t>+</a:t>
            </a:r>
            <a:r>
              <a:rPr lang="bn-BD" sz="2800" b="1" dirty="0">
                <a:solidFill>
                  <a:srgbClr val="7030A0"/>
                </a:solidFill>
              </a:rPr>
              <a:t>   </a:t>
            </a: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00B050"/>
                </a:solidFill>
              </a:rPr>
              <a:t>O</a:t>
            </a:r>
            <a:r>
              <a:rPr lang="en-US" sz="2800" b="1" baseline="-25000" dirty="0">
                <a:solidFill>
                  <a:srgbClr val="00B050"/>
                </a:solidFill>
              </a:rPr>
              <a:t>2</a:t>
            </a:r>
            <a:r>
              <a:rPr lang="bn-BD" sz="2800" b="1" baseline="-25000" dirty="0">
                <a:solidFill>
                  <a:srgbClr val="00B050"/>
                </a:solidFill>
              </a:rPr>
              <a:t> </a:t>
            </a:r>
            <a:r>
              <a:rPr lang="en-US" sz="2800" b="1" baseline="-25000" dirty="0">
                <a:solidFill>
                  <a:srgbClr val="00B050"/>
                </a:solidFill>
              </a:rPr>
              <a:t>  </a:t>
            </a:r>
            <a:r>
              <a:rPr lang="en-US" sz="2800" b="1" dirty="0">
                <a:solidFill>
                  <a:srgbClr val="00B050"/>
                </a:solidFill>
              </a:rPr>
              <a:t>    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= </a:t>
            </a:r>
            <a:r>
              <a:rPr lang="en-US" sz="2800" b="1" dirty="0">
                <a:solidFill>
                  <a:srgbClr val="00B0F0"/>
                </a:solidFill>
              </a:rPr>
              <a:t>      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7030A0"/>
                </a:solidFill>
              </a:rPr>
              <a:t>H</a:t>
            </a:r>
            <a:r>
              <a:rPr lang="en-US" sz="2800" b="1" baseline="-25000" dirty="0">
                <a:solidFill>
                  <a:srgbClr val="7030A0"/>
                </a:solidFill>
              </a:rPr>
              <a:t>2</a:t>
            </a:r>
            <a:r>
              <a:rPr lang="en-US" sz="2800" b="1" dirty="0">
                <a:solidFill>
                  <a:srgbClr val="00B050"/>
                </a:solidFill>
              </a:rPr>
              <a:t>O</a:t>
            </a:r>
            <a:endParaRPr lang="en-US" sz="2800" dirty="0">
              <a:solidFill>
                <a:srgbClr val="00B050"/>
              </a:solidFill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396240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বা,    (</a:t>
            </a:r>
            <a:r>
              <a:rPr lang="en-US" sz="2800" b="1" dirty="0">
                <a:solidFill>
                  <a:srgbClr val="FF0000"/>
                </a:solidFill>
              </a:rPr>
              <a:t>2×</a:t>
            </a:r>
            <a:r>
              <a:rPr lang="en-US" sz="2800" b="1" dirty="0">
                <a:solidFill>
                  <a:srgbClr val="7030A0"/>
                </a:solidFill>
              </a:rPr>
              <a:t>2</a:t>
            </a:r>
            <a:r>
              <a:rPr lang="en-US" sz="2800" b="1" dirty="0"/>
              <a:t>)</a:t>
            </a:r>
            <a:r>
              <a:rPr lang="bn-BD" sz="2800" b="1" dirty="0">
                <a:solidFill>
                  <a:srgbClr val="7030A0"/>
                </a:solidFill>
              </a:rPr>
              <a:t>  </a:t>
            </a:r>
            <a:r>
              <a:rPr lang="bn-BD" sz="2800" b="1" dirty="0">
                <a:solidFill>
                  <a:srgbClr val="0070C0"/>
                </a:solidFill>
              </a:rPr>
              <a:t>+</a:t>
            </a:r>
            <a:r>
              <a:rPr lang="en-US" sz="2800" b="1" dirty="0">
                <a:solidFill>
                  <a:srgbClr val="0070C0"/>
                </a:solidFill>
              </a:rPr>
              <a:t> 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1×</a:t>
            </a:r>
            <a:r>
              <a:rPr lang="en-US" sz="2800" b="1" dirty="0">
                <a:solidFill>
                  <a:srgbClr val="00B050"/>
                </a:solidFill>
              </a:rPr>
              <a:t>2</a:t>
            </a:r>
            <a:r>
              <a:rPr lang="en-US" sz="2800" b="1" dirty="0"/>
              <a:t>)   </a:t>
            </a:r>
            <a:r>
              <a:rPr lang="bn-BD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= </a:t>
            </a:r>
            <a:r>
              <a:rPr lang="en-US" sz="2800" b="1" dirty="0">
                <a:solidFill>
                  <a:srgbClr val="00B0F0"/>
                </a:solidFill>
              </a:rPr>
              <a:t>      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>
                <a:solidFill>
                  <a:srgbClr val="7030A0"/>
                </a:solidFill>
              </a:rPr>
              <a:t>2</a:t>
            </a:r>
            <a:r>
              <a:rPr lang="en-US" sz="2800" b="1" dirty="0">
                <a:solidFill>
                  <a:srgbClr val="0070C0"/>
                </a:solidFill>
              </a:rPr>
              <a:t>+</a:t>
            </a:r>
            <a:r>
              <a:rPr lang="en-US" sz="2800" b="1" dirty="0">
                <a:solidFill>
                  <a:srgbClr val="00B050"/>
                </a:solidFill>
              </a:rPr>
              <a:t>1</a:t>
            </a:r>
            <a:r>
              <a:rPr lang="en-US" sz="2800" b="1" dirty="0"/>
              <a:t>) </a:t>
            </a:r>
            <a:endParaRPr lang="en-US" sz="2800" dirty="0">
              <a:solidFill>
                <a:srgbClr val="00B050"/>
              </a:solidFill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464820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বা,   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bn-BD" sz="2800" b="1" dirty="0">
                <a:solidFill>
                  <a:srgbClr val="7030A0"/>
                </a:solidFill>
              </a:rPr>
              <a:t>  </a:t>
            </a:r>
            <a:r>
              <a:rPr lang="bn-BD" sz="2800" b="1" dirty="0">
                <a:solidFill>
                  <a:srgbClr val="0070C0"/>
                </a:solidFill>
              </a:rPr>
              <a:t>+</a:t>
            </a:r>
            <a:r>
              <a:rPr lang="en-US" sz="2800" b="1" dirty="0">
                <a:solidFill>
                  <a:srgbClr val="0070C0"/>
                </a:solidFill>
              </a:rPr>
              <a:t>  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   </a:t>
            </a:r>
            <a:r>
              <a:rPr lang="bn-BD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= </a:t>
            </a:r>
            <a:r>
              <a:rPr lang="en-US" sz="2800" b="1" dirty="0">
                <a:solidFill>
                  <a:srgbClr val="00B0F0"/>
                </a:solidFill>
              </a:rPr>
              <a:t>      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/>
              <a:t>) </a:t>
            </a:r>
            <a:endParaRPr lang="en-US" sz="2800" dirty="0">
              <a:solidFill>
                <a:srgbClr val="00B050"/>
              </a:solidFill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535882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বা,   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NikoshBAN" pitchFamily="2" charset="0"/>
              </a:rPr>
              <a:t>6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>
                <a:solidFill>
                  <a:srgbClr val="00B0F0"/>
                </a:solidFill>
              </a:rPr>
              <a:t>= </a:t>
            </a:r>
            <a:r>
              <a:rPr lang="en-US" sz="2800" b="1" dirty="0">
                <a:solidFill>
                  <a:srgbClr val="00B0F0"/>
                </a:solidFill>
              </a:rPr>
              <a:t>       </a:t>
            </a:r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00B050"/>
              </a:solidFill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2667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K</a:t>
            </a:r>
            <a:r>
              <a:rPr lang="en-US" sz="2800" b="1" dirty="0">
                <a:solidFill>
                  <a:srgbClr val="0404CC"/>
                </a:solidFill>
              </a:rPr>
              <a:t>Cl</a:t>
            </a:r>
            <a:r>
              <a:rPr lang="en-US" sz="2800" b="1" dirty="0">
                <a:solidFill>
                  <a:srgbClr val="00B050"/>
                </a:solidFill>
              </a:rPr>
              <a:t>O</a:t>
            </a:r>
            <a:r>
              <a:rPr lang="en-US" sz="2800" b="1" baseline="-25000" dirty="0">
                <a:solidFill>
                  <a:srgbClr val="00B050"/>
                </a:solidFill>
              </a:rPr>
              <a:t>3</a:t>
            </a:r>
            <a:r>
              <a:rPr lang="en-US" sz="2800" b="1" dirty="0">
                <a:solidFill>
                  <a:srgbClr val="00B050"/>
                </a:solidFill>
              </a:rPr>
              <a:t>               </a:t>
            </a:r>
            <a:r>
              <a:rPr lang="en-US" sz="2800" b="1" dirty="0" err="1">
                <a:solidFill>
                  <a:srgbClr val="7030A0"/>
                </a:solidFill>
              </a:rPr>
              <a:t>K</a:t>
            </a:r>
            <a:r>
              <a:rPr lang="en-US" sz="2800" b="1" dirty="0" err="1">
                <a:solidFill>
                  <a:srgbClr val="0404CC"/>
                </a:solidFill>
              </a:rPr>
              <a:t>Cl</a:t>
            </a:r>
            <a:r>
              <a:rPr lang="en-US" sz="2800" b="1" dirty="0">
                <a:solidFill>
                  <a:srgbClr val="0404CC"/>
                </a:solidFill>
              </a:rPr>
              <a:t>   </a:t>
            </a:r>
            <a:r>
              <a:rPr lang="en-US" sz="2800" b="1" dirty="0">
                <a:solidFill>
                  <a:srgbClr val="0070C0"/>
                </a:solidFill>
              </a:rPr>
              <a:t>+   </a:t>
            </a:r>
            <a:r>
              <a:rPr lang="en-US" sz="2800" b="1" dirty="0">
                <a:solidFill>
                  <a:srgbClr val="00B050"/>
                </a:solidFill>
              </a:rPr>
              <a:t>O</a:t>
            </a:r>
            <a:r>
              <a:rPr lang="en-US" sz="2800" b="1" baseline="-25000" dirty="0">
                <a:solidFill>
                  <a:srgbClr val="00B050"/>
                </a:solidFill>
              </a:rPr>
              <a:t>2</a:t>
            </a:r>
            <a:endParaRPr lang="en-US" sz="2800" baseline="-25000" dirty="0">
              <a:solidFill>
                <a:srgbClr val="00B050"/>
              </a:solidFill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486400" y="28956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00400" y="3276601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NikoshBAN" pitchFamily="2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</a:rPr>
              <a:t>K</a:t>
            </a:r>
            <a:r>
              <a:rPr lang="en-US" sz="2800" b="1" dirty="0">
                <a:solidFill>
                  <a:srgbClr val="0404CC"/>
                </a:solidFill>
              </a:rPr>
              <a:t>Cl</a:t>
            </a:r>
            <a:r>
              <a:rPr lang="en-US" sz="2800" b="1" dirty="0">
                <a:solidFill>
                  <a:srgbClr val="00B050"/>
                </a:solidFill>
              </a:rPr>
              <a:t>O</a:t>
            </a:r>
            <a:r>
              <a:rPr lang="en-US" sz="2800" b="1" baseline="-25000" dirty="0">
                <a:solidFill>
                  <a:srgbClr val="00B050"/>
                </a:solidFill>
              </a:rPr>
              <a:t>3</a:t>
            </a:r>
            <a:r>
              <a:rPr lang="bn-BD" sz="2800" b="1" baseline="-25000" dirty="0">
                <a:solidFill>
                  <a:srgbClr val="00B050"/>
                </a:solidFill>
              </a:rPr>
              <a:t> </a:t>
            </a:r>
            <a:r>
              <a:rPr lang="en-US" sz="2800" b="1" baseline="-25000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  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=     </a:t>
            </a:r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7030A0"/>
                </a:solidFill>
              </a:rPr>
              <a:t>K</a:t>
            </a:r>
            <a:r>
              <a:rPr lang="en-US" sz="2800" b="1" dirty="0">
                <a:solidFill>
                  <a:srgbClr val="0404CC"/>
                </a:solidFill>
              </a:rPr>
              <a:t>Cl   </a:t>
            </a:r>
            <a:r>
              <a:rPr lang="en-US" sz="2800" b="1" dirty="0">
                <a:solidFill>
                  <a:srgbClr val="0070C0"/>
                </a:solidFill>
              </a:rPr>
              <a:t>+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00B050"/>
                </a:solidFill>
              </a:rPr>
              <a:t>O</a:t>
            </a:r>
            <a:r>
              <a:rPr lang="en-US" sz="2800" b="1" baseline="-25000" dirty="0">
                <a:solidFill>
                  <a:srgbClr val="00B050"/>
                </a:solidFill>
              </a:rPr>
              <a:t>2</a:t>
            </a:r>
            <a:endParaRPr lang="en-US" sz="2800" dirty="0">
              <a:solidFill>
                <a:srgbClr val="00B050"/>
              </a:solidFill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396240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bn-BD" sz="2800" b="1" dirty="0">
                <a:latin typeface="+mj-lt"/>
                <a:cs typeface="NikoshBAN" pitchFamily="2" charset="0"/>
              </a:rPr>
              <a:t>(</a:t>
            </a:r>
            <a:r>
              <a:rPr lang="en-US" sz="2800" b="1" dirty="0">
                <a:solidFill>
                  <a:srgbClr val="7030A0"/>
                </a:solidFill>
                <a:latin typeface="+mj-lt"/>
                <a:cs typeface="NikoshBAN" pitchFamily="2" charset="0"/>
              </a:rPr>
              <a:t>1</a:t>
            </a:r>
            <a:r>
              <a:rPr lang="en-US" sz="2800" b="1" dirty="0">
                <a:latin typeface="+mj-lt"/>
                <a:cs typeface="NikoshBAN" pitchFamily="2" charset="0"/>
              </a:rPr>
              <a:t>+</a:t>
            </a:r>
            <a:r>
              <a:rPr lang="en-US" sz="2800" b="1" dirty="0">
                <a:solidFill>
                  <a:srgbClr val="0404CC"/>
                </a:solidFill>
                <a:latin typeface="+mj-lt"/>
                <a:cs typeface="NikoshBAN" pitchFamily="2" charset="0"/>
              </a:rPr>
              <a:t>1</a:t>
            </a:r>
            <a:r>
              <a:rPr lang="en-US" sz="2800" b="1" dirty="0">
                <a:latin typeface="+mj-lt"/>
                <a:cs typeface="NikoshBAN" pitchFamily="2" charset="0"/>
              </a:rPr>
              <a:t>+</a:t>
            </a:r>
            <a:r>
              <a:rPr lang="en-US" sz="2800" b="1" dirty="0">
                <a:solidFill>
                  <a:srgbClr val="00B050"/>
                </a:solidFill>
                <a:latin typeface="+mj-lt"/>
                <a:cs typeface="NikoshBAN" pitchFamily="2" charset="0"/>
              </a:rPr>
              <a:t>3</a:t>
            </a:r>
            <a:r>
              <a:rPr lang="en-US" sz="2800" b="1" dirty="0">
                <a:latin typeface="+mj-lt"/>
              </a:rPr>
              <a:t>)</a:t>
            </a:r>
            <a:r>
              <a:rPr lang="bn-BD" sz="2800" b="1" dirty="0">
                <a:solidFill>
                  <a:srgbClr val="7030A0"/>
                </a:solidFill>
                <a:latin typeface="+mj-lt"/>
              </a:rPr>
              <a:t>  </a:t>
            </a:r>
            <a:r>
              <a:rPr lang="en-US" sz="3200" b="1" dirty="0">
                <a:solidFill>
                  <a:srgbClr val="00B0F0"/>
                </a:solidFill>
              </a:rPr>
              <a:t>= 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>
                <a:solidFill>
                  <a:srgbClr val="7030A0"/>
                </a:solidFill>
              </a:rPr>
              <a:t>1</a:t>
            </a:r>
            <a:r>
              <a:rPr lang="en-US" sz="2800" b="1" dirty="0">
                <a:solidFill>
                  <a:srgbClr val="0070C0"/>
                </a:solidFill>
              </a:rPr>
              <a:t>+</a:t>
            </a:r>
            <a:r>
              <a:rPr lang="en-US" sz="2800" b="1" dirty="0">
                <a:solidFill>
                  <a:srgbClr val="0404CC"/>
                </a:solidFill>
              </a:rPr>
              <a:t>1</a:t>
            </a:r>
            <a:r>
              <a:rPr lang="en-US" sz="2800" b="1" dirty="0"/>
              <a:t>)  </a:t>
            </a:r>
            <a:r>
              <a:rPr lang="en-US" sz="2800" b="1" dirty="0">
                <a:solidFill>
                  <a:srgbClr val="0070C0"/>
                </a:solidFill>
              </a:rPr>
              <a:t>+   </a:t>
            </a:r>
            <a:r>
              <a:rPr lang="en-US" sz="2800" b="1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0070C0"/>
                </a:solidFill>
              </a:rPr>
              <a:t>×</a:t>
            </a:r>
            <a:r>
              <a:rPr lang="en-US" sz="2800" b="1" dirty="0">
                <a:solidFill>
                  <a:srgbClr val="00B050"/>
                </a:solidFill>
              </a:rPr>
              <a:t>2</a:t>
            </a:r>
            <a:r>
              <a:rPr lang="en-US" sz="2800" b="1" dirty="0"/>
              <a:t>)</a:t>
            </a:r>
            <a:r>
              <a:rPr lang="en-US" sz="2800" b="1" dirty="0">
                <a:solidFill>
                  <a:srgbClr val="0070C0"/>
                </a:solidFill>
              </a:rPr>
              <a:t>   </a:t>
            </a:r>
            <a:r>
              <a:rPr lang="en-US" sz="2800" b="1" dirty="0"/>
              <a:t>   </a:t>
            </a:r>
            <a:endParaRPr lang="en-US" sz="2800" dirty="0">
              <a:solidFill>
                <a:srgbClr val="00B050"/>
              </a:solidFill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464820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>
                <a:solidFill>
                  <a:srgbClr val="FF0000"/>
                </a:solidFill>
              </a:rPr>
              <a:t>2 </a:t>
            </a:r>
            <a:r>
              <a:rPr lang="bn-BD" sz="2800" b="1" dirty="0">
                <a:cs typeface="NikoshBAN" pitchFamily="2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cs typeface="NikoshBAN" pitchFamily="2" charset="0"/>
              </a:rPr>
              <a:t>5</a:t>
            </a:r>
            <a:r>
              <a:rPr lang="en-US" sz="2800" b="1" dirty="0"/>
              <a:t>)</a:t>
            </a:r>
            <a:r>
              <a:rPr lang="bn-BD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     </a:t>
            </a:r>
            <a:r>
              <a:rPr lang="en-US" sz="3200" b="1" dirty="0">
                <a:solidFill>
                  <a:srgbClr val="00B0F0"/>
                </a:solidFill>
              </a:rPr>
              <a:t>=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)  </a:t>
            </a:r>
            <a:r>
              <a:rPr lang="en-US" sz="2800" b="1" dirty="0">
                <a:solidFill>
                  <a:srgbClr val="0070C0"/>
                </a:solidFill>
              </a:rPr>
              <a:t>+   </a:t>
            </a:r>
            <a:r>
              <a:rPr lang="en-US" sz="2800" b="1" dirty="0">
                <a:solidFill>
                  <a:srgbClr val="FF0000"/>
                </a:solidFill>
              </a:rPr>
              <a:t>6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B050"/>
              </a:solidFill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535882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বা,   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NikoshBAN" pitchFamily="2" charset="0"/>
              </a:rPr>
              <a:t>10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>
                <a:solidFill>
                  <a:srgbClr val="00B0F0"/>
                </a:solidFill>
              </a:rPr>
              <a:t>= </a:t>
            </a:r>
            <a:r>
              <a:rPr lang="en-US" sz="2800" b="1" dirty="0">
                <a:solidFill>
                  <a:srgbClr val="00B0F0"/>
                </a:solidFill>
              </a:rPr>
              <a:t>       </a:t>
            </a:r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en-US" sz="2800" dirty="0">
              <a:solidFill>
                <a:srgbClr val="00B050"/>
              </a:solidFill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51460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∆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799152"/>
              </p:ext>
            </p:extLst>
          </p:nvPr>
        </p:nvGraphicFramePr>
        <p:xfrm>
          <a:off x="4854575" y="1436688"/>
          <a:ext cx="21129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112480" imgH="491040" progId="Package">
                  <p:embed/>
                </p:oleObj>
              </mc:Choice>
              <mc:Fallback>
                <p:oleObj name="Packager Shell Object" showAsIcon="1" r:id="rId2" imgW="2112480" imgH="491040" progId="Package">
                  <p:embed/>
                  <p:pic>
                    <p:nvPicPr>
                      <p:cNvPr id="21" name="Object 20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1436688"/>
                        <a:ext cx="2112963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ame 19">
            <a:extLst>
              <a:ext uri="{FF2B5EF4-FFF2-40B4-BE49-F238E27FC236}">
                <a16:creationId xmlns:a16="http://schemas.microsoft.com/office/drawing/2014/main" id="{C803B168-F224-4496-8C7A-9E5E6A26AED6}"/>
              </a:ext>
            </a:extLst>
          </p:cNvPr>
          <p:cNvSpPr/>
          <p:nvPr/>
        </p:nvSpPr>
        <p:spPr>
          <a:xfrm>
            <a:off x="17172" y="-262318"/>
            <a:ext cx="12192001" cy="7296164"/>
          </a:xfrm>
          <a:prstGeom prst="frame">
            <a:avLst>
              <a:gd name="adj1" fmla="val 3480"/>
            </a:avLst>
          </a:prstGeom>
          <a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3" grpId="1"/>
      <p:bldP spid="5" grpId="0"/>
      <p:bldP spid="5" grpId="1"/>
      <p:bldP spid="6" grpId="0" animBg="1"/>
      <p:bldP spid="6" grpId="1" animBg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C80E6D-4EEA-4926-B2F0-2885AA8C4087}"/>
              </a:ext>
            </a:extLst>
          </p:cNvPr>
          <p:cNvSpPr/>
          <p:nvPr/>
        </p:nvSpPr>
        <p:spPr>
          <a:xfrm>
            <a:off x="393896" y="2524168"/>
            <a:ext cx="1138076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bn-BD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Zn </a:t>
            </a:r>
            <a:r>
              <a:rPr lang="bn-BD" sz="24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(s)</a:t>
            </a:r>
            <a:r>
              <a:rPr lang="bn-BD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+      H</a:t>
            </a:r>
            <a:r>
              <a:rPr lang="bn-BD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₂</a:t>
            </a:r>
            <a:r>
              <a:rPr lang="bn-BD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</a:t>
            </a:r>
            <a:r>
              <a:rPr lang="bn-BD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₄</a:t>
            </a:r>
            <a:r>
              <a:rPr lang="bn-BD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4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l)                         </a:t>
            </a:r>
            <a:r>
              <a:rPr lang="bn-BD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ZnSO</a:t>
            </a:r>
            <a:r>
              <a:rPr lang="bn-BD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₄</a:t>
            </a:r>
            <a:r>
              <a:rPr lang="bn-BD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0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(aq)          </a:t>
            </a:r>
            <a:r>
              <a:rPr lang="bn-BD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        H</a:t>
            </a:r>
            <a:r>
              <a:rPr lang="bn-BD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₂</a:t>
            </a:r>
            <a:r>
              <a:rPr lang="bn-BD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0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(g)</a:t>
            </a:r>
          </a:p>
          <a:p>
            <a:pPr marL="400050" indent="-400050">
              <a:buFont typeface="+mj-lt"/>
              <a:buAutoNum type="romanLcPeriod"/>
            </a:pPr>
            <a:endParaRPr lang="bn-BD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>
              <a:buFont typeface="+mj-lt"/>
              <a:buAutoNum type="romanLcPeriod"/>
            </a:pPr>
            <a:r>
              <a:rPr lang="bn-BD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Mg </a:t>
            </a:r>
            <a:r>
              <a:rPr lang="bn-BD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(s)         </a:t>
            </a:r>
            <a:r>
              <a:rPr lang="bn-BD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            O</a:t>
            </a:r>
            <a:r>
              <a:rPr lang="bn-BD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₂                      MgO </a:t>
            </a:r>
            <a:r>
              <a:rPr lang="bn-BD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(g)              </a:t>
            </a:r>
            <a:r>
              <a:rPr lang="bn-BD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+         তাপ</a:t>
            </a:r>
          </a:p>
          <a:p>
            <a:pPr marL="514350" indent="-514350">
              <a:buFont typeface="+mj-lt"/>
              <a:buAutoNum type="romanLcPeriod"/>
            </a:pP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bn-BD" sz="2800" b="1" dirty="0">
                <a:ln w="0"/>
                <a:solidFill>
                  <a:srgbClr val="FF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     H₂O                                      </a:t>
            </a:r>
            <a:r>
              <a:rPr lang="bn-BD" sz="3200" b="1" dirty="0">
                <a:ln w="0"/>
                <a:solidFill>
                  <a:srgbClr val="FF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H₂               +   </a:t>
            </a:r>
            <a:r>
              <a:rPr lang="en-US" sz="3200" b="1" dirty="0">
                <a:ln w="0"/>
                <a:solidFill>
                  <a:srgbClr val="FF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O</a:t>
            </a:r>
            <a:r>
              <a:rPr lang="bn-BD" sz="3200" b="1" dirty="0">
                <a:ln w="0"/>
                <a:solidFill>
                  <a:srgbClr val="FF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₂     </a:t>
            </a:r>
            <a:r>
              <a:rPr lang="bn-BD" sz="2800" b="1" dirty="0">
                <a:ln w="0"/>
                <a:solidFill>
                  <a:srgbClr val="FF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তাপ  </a:t>
            </a:r>
          </a:p>
          <a:p>
            <a:pPr marL="514350" indent="-514350">
              <a:buFont typeface="+mj-lt"/>
              <a:buAutoNum type="romanLcPeriod"/>
            </a:pPr>
            <a:endParaRPr lang="bn-BD" sz="28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bn-BD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     </a:t>
            </a:r>
            <a:r>
              <a:rPr lang="bn-BD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FeCl₂</a:t>
            </a:r>
            <a:r>
              <a:rPr lang="bn-BD" sz="2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(aq)       </a:t>
            </a:r>
            <a:r>
              <a:rPr lang="bn-BD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+        Cl₂</a:t>
            </a:r>
            <a:r>
              <a:rPr lang="bn-BD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(g)</a:t>
            </a:r>
            <a:r>
              <a:rPr lang="bn-BD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                      FeCl₃</a:t>
            </a:r>
            <a:r>
              <a:rPr lang="bn-BD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(aq)</a:t>
            </a:r>
            <a:endParaRPr lang="bn-BD" sz="12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15F1F276-EC17-4E91-B673-B6B78A7C4CD5}"/>
              </a:ext>
            </a:extLst>
          </p:cNvPr>
          <p:cNvSpPr/>
          <p:nvPr/>
        </p:nvSpPr>
        <p:spPr>
          <a:xfrm>
            <a:off x="17172" y="-262318"/>
            <a:ext cx="12192001" cy="7296164"/>
          </a:xfrm>
          <a:prstGeom prst="frame">
            <a:avLst>
              <a:gd name="adj1" fmla="val 3480"/>
            </a:avLst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30E067-DADA-4126-9F2C-EBC63130C16F}"/>
              </a:ext>
            </a:extLst>
          </p:cNvPr>
          <p:cNvCxnSpPr/>
          <p:nvPr/>
        </p:nvCxnSpPr>
        <p:spPr>
          <a:xfrm flipV="1">
            <a:off x="5950423" y="2822338"/>
            <a:ext cx="764274" cy="500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10F6E1-49EA-42C6-A85D-97CAF0714F2F}"/>
              </a:ext>
            </a:extLst>
          </p:cNvPr>
          <p:cNvCxnSpPr/>
          <p:nvPr/>
        </p:nvCxnSpPr>
        <p:spPr>
          <a:xfrm flipV="1">
            <a:off x="4923588" y="3590535"/>
            <a:ext cx="764274" cy="500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C10BC5-646C-4355-A1A0-E0798791D714}"/>
              </a:ext>
            </a:extLst>
          </p:cNvPr>
          <p:cNvCxnSpPr>
            <a:cxnSpLocks/>
          </p:cNvCxnSpPr>
          <p:nvPr/>
        </p:nvCxnSpPr>
        <p:spPr>
          <a:xfrm>
            <a:off x="3059582" y="4553270"/>
            <a:ext cx="1653714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8BD8BD-67EC-4ADE-9721-7093094CA87F}"/>
              </a:ext>
            </a:extLst>
          </p:cNvPr>
          <p:cNvCxnSpPr/>
          <p:nvPr/>
        </p:nvCxnSpPr>
        <p:spPr>
          <a:xfrm flipV="1">
            <a:off x="5186149" y="5355049"/>
            <a:ext cx="764274" cy="500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Horizontal Scroll 5">
            <a:extLst>
              <a:ext uri="{FF2B5EF4-FFF2-40B4-BE49-F238E27FC236}">
                <a16:creationId xmlns:a16="http://schemas.microsoft.com/office/drawing/2014/main" id="{6D1A25B2-2BEF-4A53-A0B0-734F884859ED}"/>
              </a:ext>
            </a:extLst>
          </p:cNvPr>
          <p:cNvSpPr/>
          <p:nvPr/>
        </p:nvSpPr>
        <p:spPr>
          <a:xfrm>
            <a:off x="3368595" y="194056"/>
            <a:ext cx="4399383" cy="1572729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5400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4580" y="1519893"/>
            <a:ext cx="5935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আয়রনের যোজনী কত?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905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১, ৩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2210" y="1905000"/>
            <a:ext cx="174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২, ৩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4590" y="2514600"/>
            <a:ext cx="168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২, ৪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0780" y="2438400"/>
            <a:ext cx="168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১, ৪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133600"/>
            <a:ext cx="35623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667000"/>
            <a:ext cx="35623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48601" y="2514601"/>
            <a:ext cx="35623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05002"/>
            <a:ext cx="45339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54580" y="38201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“রাসায়নিক বিক্রিয়ায় কোন পরমানুর সৃষ্টি বা  ধ্বংস হয় না”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4580" y="4419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মিথ্যা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8390" y="4419600"/>
            <a:ext cx="174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সত্য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66" y="4572000"/>
            <a:ext cx="35623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17887"/>
            <a:ext cx="45339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ABF6AD99-1304-4564-A499-8197F9D450A2}"/>
              </a:ext>
            </a:extLst>
          </p:cNvPr>
          <p:cNvSpPr/>
          <p:nvPr/>
        </p:nvSpPr>
        <p:spPr>
          <a:xfrm>
            <a:off x="17172" y="-262318"/>
            <a:ext cx="12192001" cy="7296164"/>
          </a:xfrm>
          <a:prstGeom prst="frame">
            <a:avLst>
              <a:gd name="adj1" fmla="val 3480"/>
            </a:avLst>
          </a:prstGeom>
          <a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orizontal Scroll 6">
            <a:extLst>
              <a:ext uri="{FF2B5EF4-FFF2-40B4-BE49-F238E27FC236}">
                <a16:creationId xmlns:a16="http://schemas.microsoft.com/office/drawing/2014/main" id="{0A5D7238-6DBA-4905-9A5D-213CB080F7AA}"/>
              </a:ext>
            </a:extLst>
          </p:cNvPr>
          <p:cNvSpPr/>
          <p:nvPr/>
        </p:nvSpPr>
        <p:spPr>
          <a:xfrm>
            <a:off x="3872718" y="29672"/>
            <a:ext cx="3733800" cy="1341928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585" y="2164126"/>
            <a:ext cx="4754880" cy="2867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2209800" y="5172222"/>
            <a:ext cx="7999535" cy="123992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দশটি রাসায়নিক বিক্রিয়া লিখে সমতাকরণ করবে। 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3600" y="5181600"/>
            <a:ext cx="7848600" cy="1371600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33600" y="5181600"/>
            <a:ext cx="7848600" cy="13716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FA29EE6-D063-4628-A247-D04F37B524CE}"/>
              </a:ext>
            </a:extLst>
          </p:cNvPr>
          <p:cNvSpPr/>
          <p:nvPr/>
        </p:nvSpPr>
        <p:spPr>
          <a:xfrm>
            <a:off x="17172" y="-262318"/>
            <a:ext cx="12192001" cy="7296164"/>
          </a:xfrm>
          <a:prstGeom prst="frame">
            <a:avLst>
              <a:gd name="adj1" fmla="val 3480"/>
            </a:avLst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253E63F-2748-43ED-B34E-C97C2D6B2AE1}"/>
              </a:ext>
            </a:extLst>
          </p:cNvPr>
          <p:cNvSpPr/>
          <p:nvPr/>
        </p:nvSpPr>
        <p:spPr>
          <a:xfrm>
            <a:off x="2927850" y="0"/>
            <a:ext cx="5719217" cy="2066821"/>
          </a:xfrm>
          <a:custGeom>
            <a:avLst/>
            <a:gdLst>
              <a:gd name="connsiteX0" fmla="*/ 1499937 w 2999874"/>
              <a:gd name="connsiteY0" fmla="*/ 0 h 2061410"/>
              <a:gd name="connsiteX1" fmla="*/ 2999874 w 2999874"/>
              <a:gd name="connsiteY1" fmla="*/ 930442 h 2061410"/>
              <a:gd name="connsiteX2" fmla="*/ 2791327 w 2999874"/>
              <a:gd name="connsiteY2" fmla="*/ 930442 h 2061410"/>
              <a:gd name="connsiteX3" fmla="*/ 2791327 w 2999874"/>
              <a:gd name="connsiteY3" fmla="*/ 2061410 h 2061410"/>
              <a:gd name="connsiteX4" fmla="*/ 208548 w 2999874"/>
              <a:gd name="connsiteY4" fmla="*/ 2061410 h 2061410"/>
              <a:gd name="connsiteX5" fmla="*/ 208548 w 2999874"/>
              <a:gd name="connsiteY5" fmla="*/ 930442 h 2061410"/>
              <a:gd name="connsiteX6" fmla="*/ 0 w 2999874"/>
              <a:gd name="connsiteY6" fmla="*/ 930442 h 206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874" h="2061410">
                <a:moveTo>
                  <a:pt x="1499937" y="0"/>
                </a:moveTo>
                <a:lnTo>
                  <a:pt x="2999874" y="930442"/>
                </a:lnTo>
                <a:lnTo>
                  <a:pt x="2791327" y="930442"/>
                </a:lnTo>
                <a:lnTo>
                  <a:pt x="2791327" y="2061410"/>
                </a:lnTo>
                <a:lnTo>
                  <a:pt x="208548" y="2061410"/>
                </a:lnTo>
                <a:lnTo>
                  <a:pt x="208548" y="930442"/>
                </a:lnTo>
                <a:lnTo>
                  <a:pt x="0" y="930442"/>
                </a:lnTo>
                <a:close/>
              </a:path>
            </a:pathLst>
          </a:cu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38F61A-59C5-42C5-9C36-D790410226BB}"/>
              </a:ext>
            </a:extLst>
          </p:cNvPr>
          <p:cNvSpPr txBox="1"/>
          <p:nvPr/>
        </p:nvSpPr>
        <p:spPr>
          <a:xfrm>
            <a:off x="2540200" y="366598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</a:t>
            </a:r>
            <a:r>
              <a:rPr lang="en-US" sz="54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221EAA44-A094-43BD-9D8E-5223ABCF78AE}"/>
              </a:ext>
            </a:extLst>
          </p:cNvPr>
          <p:cNvSpPr/>
          <p:nvPr/>
        </p:nvSpPr>
        <p:spPr>
          <a:xfrm>
            <a:off x="0" y="-219082"/>
            <a:ext cx="12192001" cy="7296164"/>
          </a:xfrm>
          <a:prstGeom prst="frame">
            <a:avLst>
              <a:gd name="adj1" fmla="val 3480"/>
            </a:avLst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3FBCE86-4999-4780-8E47-E574CBB49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46978" y="1979769"/>
            <a:ext cx="8498043" cy="41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2082F9-8808-4765-A21E-1B225B653413}"/>
              </a:ext>
            </a:extLst>
          </p:cNvPr>
          <p:cNvSpPr txBox="1"/>
          <p:nvPr/>
        </p:nvSpPr>
        <p:spPr>
          <a:xfrm>
            <a:off x="3781672" y="925630"/>
            <a:ext cx="4182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FF0000"/>
                </a:solidFill>
              </a:rPr>
              <a:t>স্বাগতম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E9072-29BE-4442-83E8-372FFB671BEA}"/>
              </a:ext>
            </a:extLst>
          </p:cNvPr>
          <p:cNvSpPr txBox="1"/>
          <p:nvPr/>
        </p:nvSpPr>
        <p:spPr>
          <a:xfrm>
            <a:off x="3432986" y="207548"/>
            <a:ext cx="5971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33CC33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আজকের ক্লাসে সকলকে</a:t>
            </a:r>
            <a:endParaRPr lang="en-US" sz="5400" b="1" dirty="0">
              <a:solidFill>
                <a:srgbClr val="33CC33"/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A8936-97F2-4027-97FA-9A28E1B1218A}"/>
              </a:ext>
            </a:extLst>
          </p:cNvPr>
          <p:cNvSpPr/>
          <p:nvPr/>
        </p:nvSpPr>
        <p:spPr>
          <a:xfrm>
            <a:off x="698134" y="6048541"/>
            <a:ext cx="3645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আমরা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সবাই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নিরাপদ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থাকি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122A9B-0403-4C68-B70F-0C22815AB48E}"/>
              </a:ext>
            </a:extLst>
          </p:cNvPr>
          <p:cNvSpPr txBox="1"/>
          <p:nvPr/>
        </p:nvSpPr>
        <p:spPr>
          <a:xfrm>
            <a:off x="7848601" y="6070250"/>
            <a:ext cx="3879228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সামাজিক</a:t>
            </a:r>
            <a:r>
              <a:rPr lang="en-US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 err="1">
                <a:solidFill>
                  <a:srgbClr val="FF0000"/>
                </a:solidFill>
              </a:rPr>
              <a:t>দূরত্ব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বজায়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রাখি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1350" dirty="0"/>
          </a:p>
        </p:txBody>
      </p:sp>
      <p:sp>
        <p:nvSpPr>
          <p:cNvPr id="6" name="AutoShape 4" descr="bari high school (barihighschool) - Profile | Pinterest">
            <a:extLst>
              <a:ext uri="{FF2B5EF4-FFF2-40B4-BE49-F238E27FC236}">
                <a16:creationId xmlns:a16="http://schemas.microsoft.com/office/drawing/2014/main" id="{7D157E91-E161-4D34-BC0E-BC864F9883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3401" y="3276599"/>
            <a:ext cx="1904999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আধুনিক পর্যায় সারণি মনে রাখার সহজ উপায় ও কৌশল - Tech Tips">
            <a:extLst>
              <a:ext uri="{FF2B5EF4-FFF2-40B4-BE49-F238E27FC236}">
                <a16:creationId xmlns:a16="http://schemas.microsoft.com/office/drawing/2014/main" id="{635DBCEC-27D9-4151-9E8F-0001CFE3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" y="2290041"/>
            <a:ext cx="11536986" cy="3753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7665E3B3-329D-4F27-A849-1F7D8C9FF0E1}"/>
              </a:ext>
            </a:extLst>
          </p:cNvPr>
          <p:cNvSpPr/>
          <p:nvPr/>
        </p:nvSpPr>
        <p:spPr>
          <a:xfrm>
            <a:off x="-1" y="-209491"/>
            <a:ext cx="12192001" cy="7067489"/>
          </a:xfrm>
          <a:prstGeom prst="frame">
            <a:avLst>
              <a:gd name="adj1" fmla="val 3480"/>
            </a:avLst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Chemical reaction - Wikipedia">
            <a:extLst>
              <a:ext uri="{FF2B5EF4-FFF2-40B4-BE49-F238E27FC236}">
                <a16:creationId xmlns:a16="http://schemas.microsoft.com/office/drawing/2014/main" id="{3F423B32-3FC3-4C25-B622-C657265A4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2" y="1"/>
            <a:ext cx="3010747" cy="233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ypes of Chemical Reactions - Detailed Explanation With Example &amp; Videos">
            <a:extLst>
              <a:ext uri="{FF2B5EF4-FFF2-40B4-BE49-F238E27FC236}">
                <a16:creationId xmlns:a16="http://schemas.microsoft.com/office/drawing/2014/main" id="{CAD87B31-5A1A-477E-B68C-DFEEE1EE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301" y="0"/>
            <a:ext cx="3010747" cy="233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5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F607D2-C6BF-4F7E-9C5B-2D395C07B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13" y="203262"/>
            <a:ext cx="2039559" cy="2157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3EFA63-422D-4A89-9AB6-F81D1BF6D816}"/>
              </a:ext>
            </a:extLst>
          </p:cNvPr>
          <p:cNvSpPr/>
          <p:nvPr/>
        </p:nvSpPr>
        <p:spPr>
          <a:xfrm>
            <a:off x="6862785" y="3011682"/>
            <a:ext cx="4809933" cy="3643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রাসায়নিক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বিক্রিয়া</a:t>
            </a:r>
            <a:endParaRPr lang="en-US" sz="2800" b="1" dirty="0">
              <a:ln w="31550" cmpd="sng">
                <a:noFill/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algn="ctr"/>
            <a:r>
              <a:rPr lang="en-US" sz="27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7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৪০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মিনিট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5255E-8237-4160-9962-6AF0997ED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90" y="97453"/>
            <a:ext cx="1689813" cy="202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EB6684-A84A-4DED-A74F-450110D9119F}"/>
              </a:ext>
            </a:extLst>
          </p:cNvPr>
          <p:cNvSpPr/>
          <p:nvPr/>
        </p:nvSpPr>
        <p:spPr>
          <a:xfrm>
            <a:off x="535447" y="3150495"/>
            <a:ext cx="4416064" cy="3515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b="1" dirty="0">
                <a:solidFill>
                  <a:schemeClr val="accent5">
                    <a:lumMod val="50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রতন কান্তি নাথ 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রেইছা উ</a:t>
            </a:r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চ্চ বিদ্যালয়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বান্দরবান সদর, বান্দরবান পার্বত্য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Mobile :01812686321</a:t>
            </a:r>
            <a:r>
              <a:rPr lang="en-US" sz="1800" dirty="0">
                <a:solidFill>
                  <a:srgbClr val="7030A0"/>
                </a:solidFill>
                <a:cs typeface="NikoshBAN" pitchFamily="2" charset="0"/>
              </a:rPr>
              <a:t>.</a:t>
            </a:r>
            <a:endParaRPr lang="en-US" sz="1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mailto:ratankantinath21@gmail.com</a:t>
            </a:r>
            <a:endParaRPr lang="en-US" sz="1800" u="sng" dirty="0">
              <a:solidFill>
                <a:srgbClr val="FF0000"/>
              </a:solidFill>
              <a:cs typeface="NikoshBAN" pitchFamily="2" charset="0"/>
            </a:endParaRPr>
          </a:p>
          <a:p>
            <a:r>
              <a:rPr lang="en-US" sz="1800" dirty="0">
                <a:solidFill>
                  <a:srgbClr val="E9E900"/>
                </a:solidFill>
                <a:latin typeface="NikoshBAN" pitchFamily="2" charset="0"/>
                <a:cs typeface="NikoshBAN" pitchFamily="2" charset="0"/>
              </a:rPr>
              <a:t>    Teacher ID: 445374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300 Borders ideas | scrapbook borders, scrapbook embellishments, scrapbook">
            <a:extLst>
              <a:ext uri="{FF2B5EF4-FFF2-40B4-BE49-F238E27FC236}">
                <a16:creationId xmlns:a16="http://schemas.microsoft.com/office/drawing/2014/main" id="{92916FF1-2525-4B31-B23B-B213C31A1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77" y="1461306"/>
            <a:ext cx="1894708" cy="5499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A15E48C7-12D6-4F62-A403-4D6568F394DC}"/>
              </a:ext>
            </a:extLst>
          </p:cNvPr>
          <p:cNvSpPr/>
          <p:nvPr/>
        </p:nvSpPr>
        <p:spPr>
          <a:xfrm>
            <a:off x="17172" y="-262318"/>
            <a:ext cx="12192001" cy="7296164"/>
          </a:xfrm>
          <a:prstGeom prst="frame">
            <a:avLst>
              <a:gd name="adj1" fmla="val 3480"/>
            </a:avLst>
          </a:prstGeom>
          <a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39C99092-95A6-472B-92A5-442D8897C7FD}"/>
              </a:ext>
            </a:extLst>
          </p:cNvPr>
          <p:cNvSpPr/>
          <p:nvPr/>
        </p:nvSpPr>
        <p:spPr>
          <a:xfrm>
            <a:off x="7389975" y="2228045"/>
            <a:ext cx="3672266" cy="655122"/>
          </a:xfrm>
          <a:prstGeom prst="plaque">
            <a:avLst>
              <a:gd name="adj" fmla="val 35954"/>
            </a:avLst>
          </a:prstGeom>
          <a:blipFill>
            <a:blip r:embed="rId9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বিষয় পরিচয় </a:t>
            </a:r>
            <a:endParaRPr lang="en-US" sz="4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3919BE0F-0E70-4968-841B-188659B42F4A}"/>
              </a:ext>
            </a:extLst>
          </p:cNvPr>
          <p:cNvSpPr/>
          <p:nvPr/>
        </p:nvSpPr>
        <p:spPr>
          <a:xfrm>
            <a:off x="1070911" y="2375744"/>
            <a:ext cx="3345136" cy="635939"/>
          </a:xfrm>
          <a:prstGeom prst="plaque">
            <a:avLst>
              <a:gd name="adj" fmla="val 35954"/>
            </a:avLst>
          </a:prstGeom>
          <a:blipFill>
            <a:blip r:embed="rId9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পরিচয় </a:t>
            </a:r>
            <a:endParaRPr lang="en-US" sz="4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a2i">
            <a:extLst>
              <a:ext uri="{FF2B5EF4-FFF2-40B4-BE49-F238E27FC236}">
                <a16:creationId xmlns:a16="http://schemas.microsoft.com/office/drawing/2014/main" id="{2E42B96C-94C9-4CE4-A7B5-28FCEDE45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5" y="22919"/>
            <a:ext cx="1184319" cy="11843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t PNG - Ict Logo. - CleanPNG / KissPNG">
            <a:extLst>
              <a:ext uri="{FF2B5EF4-FFF2-40B4-BE49-F238E27FC236}">
                <a16:creationId xmlns:a16="http://schemas.microsoft.com/office/drawing/2014/main" id="{C43B96B2-A461-4788-8070-45BF8395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203" y="97453"/>
            <a:ext cx="1184727" cy="11775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91D0B7C-748F-44EA-A64B-E1348EF26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54" y="1085166"/>
            <a:ext cx="1231580" cy="15284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কিশোর বাতায়ন - Photos | Facebook">
            <a:extLst>
              <a:ext uri="{FF2B5EF4-FFF2-40B4-BE49-F238E27FC236}">
                <a16:creationId xmlns:a16="http://schemas.microsoft.com/office/drawing/2014/main" id="{1E0F6F4D-9657-4193-BE2D-1097C58C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72" y="1215237"/>
            <a:ext cx="1263660" cy="12580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✓[Updated] Muktopaath app not working (down), white screen / black (blank)  screen, loading problems (2021)">
            <a:extLst>
              <a:ext uri="{FF2B5EF4-FFF2-40B4-BE49-F238E27FC236}">
                <a16:creationId xmlns:a16="http://schemas.microsoft.com/office/drawing/2014/main" id="{2AE3FDDD-A594-40EE-951B-AB82B827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01" y="133162"/>
            <a:ext cx="1064862" cy="106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ultimedia Classroom Monitoring System - Free download and software reviews  - CNET Download">
            <a:extLst>
              <a:ext uri="{FF2B5EF4-FFF2-40B4-BE49-F238E27FC236}">
                <a16:creationId xmlns:a16="http://schemas.microsoft.com/office/drawing/2014/main" id="{A6A60587-5309-4518-A1BF-139FAF942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46" y="905744"/>
            <a:ext cx="1258044" cy="12580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677279F-2E22-4E45-B70A-3A7613572166}"/>
              </a:ext>
            </a:extLst>
          </p:cNvPr>
          <p:cNvSpPr/>
          <p:nvPr/>
        </p:nvSpPr>
        <p:spPr>
          <a:xfrm>
            <a:off x="5221685" y="203262"/>
            <a:ext cx="2066631" cy="12580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ngla" panose="03000603000000000000" pitchFamily="66" charset="0"/>
                <a:cs typeface="Bangla" panose="03000603000000000000" pitchFamily="66" charset="0"/>
              </a:rPr>
              <a:t>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5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Video Class\chemistry-chemist-at-work-20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5331" y="1018529"/>
            <a:ext cx="4623514" cy="2438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G:\Video Class\h20_001a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6558" y="3733800"/>
            <a:ext cx="5512156" cy="3023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G:\Video Class\tenor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3286" y="3567436"/>
            <a:ext cx="6299914" cy="317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16442" y="123767"/>
            <a:ext cx="4495800" cy="70788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ngla" panose="03000603000000000000" pitchFamily="66" charset="0"/>
                <a:cs typeface="Bangla" panose="03000603000000000000" pitchFamily="66" charset="0"/>
              </a:rPr>
              <a:t>ছবি দেখে কি মনে হচ্ছে?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B6DD7D1-4EAE-4686-A5AF-F35E889C09A4}"/>
              </a:ext>
            </a:extLst>
          </p:cNvPr>
          <p:cNvSpPr/>
          <p:nvPr/>
        </p:nvSpPr>
        <p:spPr>
          <a:xfrm>
            <a:off x="17172" y="-262318"/>
            <a:ext cx="12192001" cy="7296164"/>
          </a:xfrm>
          <a:prstGeom prst="frame">
            <a:avLst>
              <a:gd name="adj1" fmla="val 3480"/>
            </a:avLst>
          </a:prstGeom>
          <a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67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273082"/>
              </p:ext>
            </p:extLst>
          </p:nvPr>
        </p:nvGraphicFramePr>
        <p:xfrm>
          <a:off x="267396" y="241727"/>
          <a:ext cx="11657206" cy="633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1525400" imgH="6114960" progId="Paint.Picture">
                  <p:embed/>
                </p:oleObj>
              </mc:Choice>
              <mc:Fallback>
                <p:oleObj name="Bitmap Image" r:id="rId3" imgW="11525400" imgH="6114960" progId="Paint.Picture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96" y="241727"/>
                        <a:ext cx="11657206" cy="63324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9522FEE-E49B-439F-8A12-5060993C152A}"/>
              </a:ext>
            </a:extLst>
          </p:cNvPr>
          <p:cNvSpPr/>
          <p:nvPr/>
        </p:nvSpPr>
        <p:spPr>
          <a:xfrm>
            <a:off x="2228045" y="386366"/>
            <a:ext cx="7997780" cy="1081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D010E9-FF13-4995-9533-C662A95CF830}"/>
              </a:ext>
            </a:extLst>
          </p:cNvPr>
          <p:cNvSpPr/>
          <p:nvPr/>
        </p:nvSpPr>
        <p:spPr>
          <a:xfrm>
            <a:off x="2711003" y="470079"/>
            <a:ext cx="7031864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ছবি দেখে কি মনে হচ্ছে?</a:t>
            </a:r>
            <a:endParaRPr lang="en-US" sz="4800" b="1" dirty="0">
              <a:solidFill>
                <a:srgbClr val="7030A0"/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103">
        <p14:doors dir="vert"/>
      </p:transition>
    </mc:Choice>
    <mc:Fallback xmlns="">
      <p:transition spd="slow" advTm="161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" y="317988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9591" y="488630"/>
            <a:ext cx="76010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" b="1" dirty="0" err="1">
                <a:ln/>
                <a:solidFill>
                  <a:srgbClr val="C00000"/>
                </a:solidFill>
              </a:rPr>
              <a:t>আমাদের</a:t>
            </a:r>
            <a:r>
              <a:rPr lang="en-US" sz="800" b="1" dirty="0">
                <a:ln/>
                <a:solidFill>
                  <a:srgbClr val="C00000"/>
                </a:solidFill>
              </a:rPr>
              <a:t> </a:t>
            </a:r>
            <a:r>
              <a:rPr lang="en-US" sz="800" b="1" dirty="0" err="1">
                <a:ln/>
                <a:solidFill>
                  <a:srgbClr val="C00000"/>
                </a:solidFill>
              </a:rPr>
              <a:t>আজকের</a:t>
            </a:r>
            <a:r>
              <a:rPr lang="en-US" sz="800" b="1" dirty="0">
                <a:ln/>
                <a:solidFill>
                  <a:srgbClr val="C00000"/>
                </a:solidFill>
              </a:rPr>
              <a:t> </a:t>
            </a:r>
            <a:r>
              <a:rPr lang="en-US" sz="800" b="1" dirty="0" err="1">
                <a:ln/>
                <a:solidFill>
                  <a:srgbClr val="C00000"/>
                </a:solidFill>
              </a:rPr>
              <a:t>পাঠ</a:t>
            </a:r>
            <a:endParaRPr lang="en-US" sz="800" b="1" dirty="0">
              <a:ln/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63F36-F6B2-40A7-B2F9-38C278DB6909}"/>
              </a:ext>
            </a:extLst>
          </p:cNvPr>
          <p:cNvSpPr txBox="1"/>
          <p:nvPr/>
        </p:nvSpPr>
        <p:spPr>
          <a:xfrm>
            <a:off x="2631350" y="1972573"/>
            <a:ext cx="700501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A8A8935-A2BE-4829-8257-D2286F53ED84}"/>
              </a:ext>
            </a:extLst>
          </p:cNvPr>
          <p:cNvSpPr/>
          <p:nvPr/>
        </p:nvSpPr>
        <p:spPr>
          <a:xfrm>
            <a:off x="-1" y="93058"/>
            <a:ext cx="12192001" cy="7296164"/>
          </a:xfrm>
          <a:prstGeom prst="frame">
            <a:avLst>
              <a:gd name="adj1" fmla="val 3480"/>
            </a:avLst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04F7A7-A297-4DA8-86A8-B371BB3667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93" y="3520942"/>
            <a:ext cx="5828931" cy="2853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434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>
            <a:extLst>
              <a:ext uri="{FF2B5EF4-FFF2-40B4-BE49-F238E27FC236}">
                <a16:creationId xmlns:a16="http://schemas.microsoft.com/office/drawing/2014/main" id="{D79B2983-DDB4-411B-A39B-5D2B3AC990AC}"/>
              </a:ext>
            </a:extLst>
          </p:cNvPr>
          <p:cNvSpPr/>
          <p:nvPr/>
        </p:nvSpPr>
        <p:spPr>
          <a:xfrm>
            <a:off x="-1004232" y="0"/>
            <a:ext cx="5133964" cy="7293488"/>
          </a:xfrm>
          <a:prstGeom prst="blockArc">
            <a:avLst>
              <a:gd name="adj1" fmla="val 18679963"/>
              <a:gd name="adj2" fmla="val 3100785"/>
              <a:gd name="adj3" fmla="val 1273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ular Callout 4"/>
          <p:cNvSpPr/>
          <p:nvPr/>
        </p:nvSpPr>
        <p:spPr>
          <a:xfrm>
            <a:off x="5488410" y="321575"/>
            <a:ext cx="2573860" cy="694936"/>
          </a:xfrm>
          <a:prstGeom prst="wedgeRectCallout">
            <a:avLst>
              <a:gd name="adj1" fmla="val -54446"/>
              <a:gd name="adj2" fmla="val 8823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2BB927-5A88-4495-B118-08E61B36D5DC}"/>
              </a:ext>
            </a:extLst>
          </p:cNvPr>
          <p:cNvSpPr/>
          <p:nvPr/>
        </p:nvSpPr>
        <p:spPr>
          <a:xfrm>
            <a:off x="3794195" y="1385169"/>
            <a:ext cx="7412200" cy="958973"/>
          </a:xfrm>
          <a:custGeom>
            <a:avLst/>
            <a:gdLst>
              <a:gd name="connsiteX0" fmla="*/ 0 w 7494628"/>
              <a:gd name="connsiteY0" fmla="*/ 0 h 958973"/>
              <a:gd name="connsiteX1" fmla="*/ 7494628 w 7494628"/>
              <a:gd name="connsiteY1" fmla="*/ 0 h 958973"/>
              <a:gd name="connsiteX2" fmla="*/ 7494628 w 7494628"/>
              <a:gd name="connsiteY2" fmla="*/ 958973 h 958973"/>
              <a:gd name="connsiteX3" fmla="*/ 0 w 7494628"/>
              <a:gd name="connsiteY3" fmla="*/ 958973 h 958973"/>
              <a:gd name="connsiteX4" fmla="*/ 0 w 7494628"/>
              <a:gd name="connsiteY4" fmla="*/ 0 h 95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4628" h="958973">
                <a:moveTo>
                  <a:pt x="0" y="0"/>
                </a:moveTo>
                <a:lnTo>
                  <a:pt x="7494628" y="0"/>
                </a:lnTo>
                <a:lnTo>
                  <a:pt x="7494628" y="958973"/>
                </a:lnTo>
                <a:lnTo>
                  <a:pt x="0" y="95897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661676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b="1" kern="1200" dirty="0">
                <a:latin typeface="NikoshBAN" pitchFamily="2" charset="0"/>
                <a:cs typeface="NikoshBAN" pitchFamily="2" charset="0"/>
              </a:rPr>
              <a:t>রাসায়নিক সমীকরণ ব্যাখ্যা (</a:t>
            </a:r>
            <a:r>
              <a:rPr lang="en-US" sz="2800" b="1" kern="1200" dirty="0">
                <a:latin typeface="+mj-lt"/>
                <a:cs typeface="NikoshBAN" pitchFamily="2" charset="0"/>
              </a:rPr>
              <a:t>Chemical Equation</a:t>
            </a:r>
            <a:r>
              <a:rPr lang="bn-BD" sz="2800" b="1" kern="1200" dirty="0">
                <a:latin typeface="NikoshBAN" pitchFamily="2" charset="0"/>
                <a:cs typeface="NikoshBAN" pitchFamily="2" charset="0"/>
              </a:rPr>
              <a:t>) করতে পারবে।</a:t>
            </a:r>
            <a:endParaRPr lang="en-US" sz="2800" kern="1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783285-0901-4E64-8A18-CAD6F17A1CE0}"/>
              </a:ext>
            </a:extLst>
          </p:cNvPr>
          <p:cNvSpPr/>
          <p:nvPr/>
        </p:nvSpPr>
        <p:spPr>
          <a:xfrm>
            <a:off x="3152662" y="1348079"/>
            <a:ext cx="1042009" cy="1042009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EC6CD70-FE16-45B9-A03B-85DAAADEA1D7}"/>
              </a:ext>
            </a:extLst>
          </p:cNvPr>
          <p:cNvSpPr/>
          <p:nvPr/>
        </p:nvSpPr>
        <p:spPr>
          <a:xfrm>
            <a:off x="3665361" y="5012191"/>
            <a:ext cx="7541033" cy="1007923"/>
          </a:xfrm>
          <a:custGeom>
            <a:avLst/>
            <a:gdLst>
              <a:gd name="connsiteX0" fmla="*/ 0 w 7514312"/>
              <a:gd name="connsiteY0" fmla="*/ 0 h 1007923"/>
              <a:gd name="connsiteX1" fmla="*/ 7514312 w 7514312"/>
              <a:gd name="connsiteY1" fmla="*/ 0 h 1007923"/>
              <a:gd name="connsiteX2" fmla="*/ 7514312 w 7514312"/>
              <a:gd name="connsiteY2" fmla="*/ 1007923 h 1007923"/>
              <a:gd name="connsiteX3" fmla="*/ 0 w 7514312"/>
              <a:gd name="connsiteY3" fmla="*/ 1007923 h 1007923"/>
              <a:gd name="connsiteX4" fmla="*/ 0 w 7514312"/>
              <a:gd name="connsiteY4" fmla="*/ 0 h 100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4312" h="1007923">
                <a:moveTo>
                  <a:pt x="0" y="0"/>
                </a:moveTo>
                <a:lnTo>
                  <a:pt x="7514312" y="0"/>
                </a:lnTo>
                <a:lnTo>
                  <a:pt x="7514312" y="1007923"/>
                </a:lnTo>
                <a:lnTo>
                  <a:pt x="0" y="100792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52426"/>
              <a:satOff val="3301"/>
              <a:lumOff val="-4052"/>
              <a:alphaOff val="0"/>
            </a:schemeClr>
          </a:fillRef>
          <a:effectRef idx="0">
            <a:schemeClr val="accent3">
              <a:hueOff val="252426"/>
              <a:satOff val="3301"/>
              <a:lumOff val="-40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সমীকরন</a:t>
            </a:r>
            <a:r>
              <a:rPr lang="bn-IN" sz="28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kern="1200" dirty="0">
                <a:latin typeface="NikoshBAN" pitchFamily="2" charset="0"/>
                <a:cs typeface="NikoshBAN" pitchFamily="2" charset="0"/>
              </a:rPr>
              <a:t> সমতাকরণ (</a:t>
            </a:r>
            <a:r>
              <a:rPr lang="en-US" sz="2800" b="1" kern="1200" dirty="0">
                <a:cs typeface="NikoshBAN" pitchFamily="2" charset="0"/>
              </a:rPr>
              <a:t>Chemical Equation Equalization</a:t>
            </a:r>
            <a:r>
              <a:rPr lang="bn-BD" sz="2800" b="1" kern="1200" dirty="0">
                <a:latin typeface="NikoshBAN" pitchFamily="2" charset="0"/>
                <a:cs typeface="NikoshBAN" pitchFamily="2" charset="0"/>
              </a:rPr>
              <a:t>) ব্যাখ্যা </a:t>
            </a:r>
            <a:r>
              <a:rPr lang="en-US" sz="28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B8520A1-555D-4ADC-B7DE-BF0D4268B931}"/>
              </a:ext>
            </a:extLst>
          </p:cNvPr>
          <p:cNvSpPr/>
          <p:nvPr/>
        </p:nvSpPr>
        <p:spPr>
          <a:xfrm>
            <a:off x="4208570" y="3813058"/>
            <a:ext cx="6997825" cy="951579"/>
          </a:xfrm>
          <a:custGeom>
            <a:avLst/>
            <a:gdLst>
              <a:gd name="connsiteX0" fmla="*/ 0 w 6997825"/>
              <a:gd name="connsiteY0" fmla="*/ 0 h 951579"/>
              <a:gd name="connsiteX1" fmla="*/ 6997825 w 6997825"/>
              <a:gd name="connsiteY1" fmla="*/ 0 h 951579"/>
              <a:gd name="connsiteX2" fmla="*/ 6997825 w 6997825"/>
              <a:gd name="connsiteY2" fmla="*/ 951579 h 951579"/>
              <a:gd name="connsiteX3" fmla="*/ 0 w 6997825"/>
              <a:gd name="connsiteY3" fmla="*/ 951579 h 951579"/>
              <a:gd name="connsiteX4" fmla="*/ 0 w 6997825"/>
              <a:gd name="connsiteY4" fmla="*/ 0 h 95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7825" h="951579">
                <a:moveTo>
                  <a:pt x="0" y="0"/>
                </a:moveTo>
                <a:lnTo>
                  <a:pt x="6997825" y="0"/>
                </a:lnTo>
                <a:lnTo>
                  <a:pt x="6997825" y="951579"/>
                </a:lnTo>
                <a:lnTo>
                  <a:pt x="0" y="95157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4853"/>
              <a:satOff val="6602"/>
              <a:lumOff val="-8104"/>
              <a:alphaOff val="0"/>
            </a:schemeClr>
          </a:fillRef>
          <a:effectRef idx="0">
            <a:schemeClr val="accent3">
              <a:hueOff val="504853"/>
              <a:satOff val="6602"/>
              <a:lumOff val="-81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800" b="1" kern="1200" dirty="0">
                <a:latin typeface="Nikosh" panose="02000000000000000000" pitchFamily="2" charset="0"/>
                <a:cs typeface="Nikosh" panose="02000000000000000000" pitchFamily="2" charset="0"/>
              </a:rPr>
              <a:t>উৎপাদ </a:t>
            </a:r>
            <a:r>
              <a:rPr lang="en-US" sz="2800" b="1" kern="1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kern="12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বিশ্লেষণের</a:t>
            </a:r>
            <a:r>
              <a:rPr lang="en-US" sz="2800" b="1" kern="1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kern="1200" dirty="0" err="1">
                <a:latin typeface="Nikosh" panose="02000000000000000000" pitchFamily="2" charset="0"/>
                <a:cs typeface="Nikosh" panose="02000000000000000000" pitchFamily="2" charset="0"/>
              </a:rPr>
              <a:t>কৌশল</a:t>
            </a:r>
            <a:r>
              <a:rPr lang="en-US" sz="2800" b="1" kern="1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kern="1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2800" b="1" kern="1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kern="1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kern="12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kern="1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D545B-2E8F-46C9-8518-5AC2CA0FA551}"/>
              </a:ext>
            </a:extLst>
          </p:cNvPr>
          <p:cNvSpPr/>
          <p:nvPr/>
        </p:nvSpPr>
        <p:spPr>
          <a:xfrm>
            <a:off x="3522832" y="3768536"/>
            <a:ext cx="1042009" cy="1042009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hueOff val="504853"/>
              <a:satOff val="6602"/>
              <a:lumOff val="-8104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A97BE7-05B6-46CE-ACAC-E3212246FF9C}"/>
              </a:ext>
            </a:extLst>
          </p:cNvPr>
          <p:cNvSpPr/>
          <p:nvPr/>
        </p:nvSpPr>
        <p:spPr>
          <a:xfrm>
            <a:off x="4033069" y="2597871"/>
            <a:ext cx="7173326" cy="904889"/>
          </a:xfrm>
          <a:custGeom>
            <a:avLst/>
            <a:gdLst>
              <a:gd name="connsiteX0" fmla="*/ 0 w 7277680"/>
              <a:gd name="connsiteY0" fmla="*/ 0 h 904889"/>
              <a:gd name="connsiteX1" fmla="*/ 7277680 w 7277680"/>
              <a:gd name="connsiteY1" fmla="*/ 0 h 904889"/>
              <a:gd name="connsiteX2" fmla="*/ 7277680 w 7277680"/>
              <a:gd name="connsiteY2" fmla="*/ 904889 h 904889"/>
              <a:gd name="connsiteX3" fmla="*/ 0 w 7277680"/>
              <a:gd name="connsiteY3" fmla="*/ 904889 h 904889"/>
              <a:gd name="connsiteX4" fmla="*/ 0 w 7277680"/>
              <a:gd name="connsiteY4" fmla="*/ 0 h 90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7680" h="904889">
                <a:moveTo>
                  <a:pt x="0" y="0"/>
                </a:moveTo>
                <a:lnTo>
                  <a:pt x="7277680" y="0"/>
                </a:lnTo>
                <a:lnTo>
                  <a:pt x="7277680" y="904889"/>
                </a:lnTo>
                <a:lnTo>
                  <a:pt x="0" y="90488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757279"/>
              <a:satOff val="9903"/>
              <a:lumOff val="-12156"/>
              <a:alphaOff val="0"/>
            </a:schemeClr>
          </a:fillRef>
          <a:effectRef idx="0">
            <a:schemeClr val="accent3">
              <a:hueOff val="757279"/>
              <a:satOff val="9903"/>
              <a:lumOff val="-1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81280" rIns="81280" bIns="81280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2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32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243D21-E707-49A2-99B7-ABF3BD46F92E}"/>
              </a:ext>
            </a:extLst>
          </p:cNvPr>
          <p:cNvSpPr/>
          <p:nvPr/>
        </p:nvSpPr>
        <p:spPr>
          <a:xfrm>
            <a:off x="3133359" y="5004305"/>
            <a:ext cx="1042009" cy="104200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hueOff val="757279"/>
              <a:satOff val="9903"/>
              <a:lumOff val="-1215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1030664" y="2727892"/>
            <a:ext cx="958642" cy="179142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1" cy="6858000"/>
          </a:xfrm>
          <a:prstGeom prst="frame">
            <a:avLst>
              <a:gd name="adj1" fmla="val 348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Extract 7"/>
          <p:cNvSpPr/>
          <p:nvPr/>
        </p:nvSpPr>
        <p:spPr>
          <a:xfrm rot="3475808">
            <a:off x="2471808" y="1792649"/>
            <a:ext cx="284784" cy="1162945"/>
          </a:xfrm>
          <a:prstGeom prst="flowChartExtract">
            <a:avLst/>
          </a:prstGeom>
          <a:solidFill>
            <a:srgbClr val="BAA2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CD422F-C51E-45E1-8C31-03CF57B0445D}"/>
              </a:ext>
            </a:extLst>
          </p:cNvPr>
          <p:cNvSpPr/>
          <p:nvPr/>
        </p:nvSpPr>
        <p:spPr>
          <a:xfrm>
            <a:off x="3486494" y="2542753"/>
            <a:ext cx="1042009" cy="1042009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hueOff val="903533"/>
              <a:satOff val="33333"/>
              <a:lumOff val="-490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lowchart: Extract 21">
            <a:extLst>
              <a:ext uri="{FF2B5EF4-FFF2-40B4-BE49-F238E27FC236}">
                <a16:creationId xmlns:a16="http://schemas.microsoft.com/office/drawing/2014/main" id="{C2858E1E-1C00-430A-B45A-DCB5936B489F}"/>
              </a:ext>
            </a:extLst>
          </p:cNvPr>
          <p:cNvSpPr/>
          <p:nvPr/>
        </p:nvSpPr>
        <p:spPr>
          <a:xfrm rot="4967018">
            <a:off x="2743830" y="2661965"/>
            <a:ext cx="284784" cy="1162945"/>
          </a:xfrm>
          <a:prstGeom prst="flowChartExtract">
            <a:avLst/>
          </a:prstGeom>
          <a:solidFill>
            <a:srgbClr val="E9E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Extract 22">
            <a:extLst>
              <a:ext uri="{FF2B5EF4-FFF2-40B4-BE49-F238E27FC236}">
                <a16:creationId xmlns:a16="http://schemas.microsoft.com/office/drawing/2014/main" id="{1433049B-175D-4D4C-B6CF-161C5D2736A6}"/>
              </a:ext>
            </a:extLst>
          </p:cNvPr>
          <p:cNvSpPr/>
          <p:nvPr/>
        </p:nvSpPr>
        <p:spPr>
          <a:xfrm rot="6289096">
            <a:off x="2740031" y="3497419"/>
            <a:ext cx="284784" cy="1162945"/>
          </a:xfrm>
          <a:prstGeom prst="flowChartExtract">
            <a:avLst/>
          </a:prstGeom>
          <a:solidFill>
            <a:srgbClr val="81C1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Extract 23">
            <a:extLst>
              <a:ext uri="{FF2B5EF4-FFF2-40B4-BE49-F238E27FC236}">
                <a16:creationId xmlns:a16="http://schemas.microsoft.com/office/drawing/2014/main" id="{58DDCCE3-7A59-4CEB-9031-57D9CCC7DD96}"/>
              </a:ext>
            </a:extLst>
          </p:cNvPr>
          <p:cNvSpPr/>
          <p:nvPr/>
        </p:nvSpPr>
        <p:spPr>
          <a:xfrm rot="7533548">
            <a:off x="2378572" y="4316210"/>
            <a:ext cx="284784" cy="1162945"/>
          </a:xfrm>
          <a:prstGeom prst="flowChartExtract">
            <a:avLst/>
          </a:prstGeom>
          <a:solidFill>
            <a:srgbClr val="E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6" grpId="0" animBg="1"/>
      <p:bldP spid="18" grpId="0" animBg="1"/>
      <p:bldP spid="20" grpId="0" animBg="1"/>
      <p:bldP spid="6" grpId="0" animBg="1"/>
      <p:bldP spid="8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635" y="162580"/>
            <a:ext cx="9256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 সমীকরণ/</a:t>
            </a:r>
            <a:r>
              <a:rPr lang="bn-BD" sz="4000" b="1" dirty="0">
                <a:solidFill>
                  <a:srgbClr val="00B050"/>
                </a:solidFill>
                <a:latin typeface="Arial" pitchFamily="34" charset="0"/>
                <a:cs typeface="NikoshBAN" pitchFamily="2" charset="0"/>
              </a:rPr>
              <a:t>Chemical Reaction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635" y="1833360"/>
            <a:ext cx="9256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রাসায়নিক বিক্রিয়া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হলো এমন একটি প্রক্রিয়া যার মাধ্যমে এক বা একাধিক পদার্থ ভিন্ন পদার্থে রূপান্তরিত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634" y="1192708"/>
            <a:ext cx="925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রাসায়নিক সমীকরণ জানার আগে রাসয়নিক বিক্রিয়া কি জেনে আসি!!!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635" y="2970265"/>
            <a:ext cx="9256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রাসায়নিক বিক্রিয়ায়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অংশগ্রহণকারী পদার্থকে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বিকারক/বিক্রিয়ক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এবং উৎপন্ন পদার্থকে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বিক্রিয়াজাত/উৎপাদ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বলে।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7442" y="4212318"/>
            <a:ext cx="9417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রাসায়নিক সমীকরণ: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বিক্রিয়ক  এবং বিক্রিয়াজাত পদার্থের পরমাণুগুলির মধ্যে সমতা বজায় রেখে চিহ্ন ও সংকেতের সাহায্যে কোনো রাসায়নিক বিক্রিয়াকে সংক্ষেপে প্রকাশ করার পদ্ধতিকে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রাসায়নিক সমীকরণ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বলে। </a:t>
            </a:r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যেমন: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762149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solidFill>
                  <a:srgbClr val="7030A0"/>
                </a:solidFill>
              </a:rPr>
              <a:t>Zn    +    H</a:t>
            </a:r>
            <a:r>
              <a:rPr lang="bn-BD" sz="2800" b="1" baseline="-25000" dirty="0">
                <a:solidFill>
                  <a:srgbClr val="7030A0"/>
                </a:solidFill>
              </a:rPr>
              <a:t>2</a:t>
            </a:r>
            <a:r>
              <a:rPr lang="bn-BD" sz="2800" b="1" dirty="0">
                <a:solidFill>
                  <a:srgbClr val="7030A0"/>
                </a:solidFill>
              </a:rPr>
              <a:t>SO</a:t>
            </a:r>
            <a:r>
              <a:rPr lang="bn-BD" sz="2800" b="1" baseline="-25000" dirty="0">
                <a:solidFill>
                  <a:srgbClr val="7030A0"/>
                </a:solidFill>
              </a:rPr>
              <a:t>4      </a:t>
            </a:r>
            <a:r>
              <a:rPr lang="bn-BD" sz="2800" b="1" dirty="0">
                <a:solidFill>
                  <a:srgbClr val="7030A0"/>
                </a:solidFill>
              </a:rPr>
              <a:t>           ZnSO</a:t>
            </a:r>
            <a:r>
              <a:rPr lang="bn-BD" sz="2800" b="1" baseline="-25000" dirty="0">
                <a:solidFill>
                  <a:srgbClr val="7030A0"/>
                </a:solidFill>
              </a:rPr>
              <a:t>4</a:t>
            </a:r>
            <a:r>
              <a:rPr lang="bn-BD" sz="2800" b="1" dirty="0">
                <a:solidFill>
                  <a:srgbClr val="7030A0"/>
                </a:solidFill>
              </a:rPr>
              <a:t>  +   H</a:t>
            </a:r>
            <a:r>
              <a:rPr lang="bn-BD" sz="2800" b="1" baseline="-25000" dirty="0">
                <a:solidFill>
                  <a:srgbClr val="7030A0"/>
                </a:solidFill>
              </a:rPr>
              <a:t>2      </a:t>
            </a:r>
            <a:r>
              <a:rPr lang="bn-BD" sz="2800" b="1" dirty="0">
                <a:solidFill>
                  <a:srgbClr val="7030A0"/>
                </a:solidFill>
              </a:rPr>
              <a:t> </a:t>
            </a:r>
            <a:r>
              <a:rPr lang="bn-BD" sz="2800" b="1" baseline="-25000" dirty="0">
                <a:solidFill>
                  <a:srgbClr val="7030A0"/>
                </a:solidFill>
              </a:rPr>
              <a:t>     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5694072" y="5907107"/>
            <a:ext cx="838200" cy="211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229BD535-1B67-41DD-BD89-2204DCB5B3E5}"/>
              </a:ext>
            </a:extLst>
          </p:cNvPr>
          <p:cNvSpPr/>
          <p:nvPr/>
        </p:nvSpPr>
        <p:spPr>
          <a:xfrm>
            <a:off x="17172" y="-262318"/>
            <a:ext cx="12192001" cy="7296164"/>
          </a:xfrm>
          <a:prstGeom prst="frame">
            <a:avLst>
              <a:gd name="adj1" fmla="val 3480"/>
            </a:avLst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7" grpId="0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D7B176-B86F-4A1B-B7C5-D02D93687176}"/>
              </a:ext>
            </a:extLst>
          </p:cNvPr>
          <p:cNvSpPr txBox="1"/>
          <p:nvPr/>
        </p:nvSpPr>
        <p:spPr>
          <a:xfrm>
            <a:off x="407749" y="1088017"/>
            <a:ext cx="1127338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b="1" i="0" dirty="0">
                <a:solidFill>
                  <a:schemeClr val="accent4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একটি রাসায়নিক বিক্রিয়াকে দুইটি অংশে ভাগ করা যায় । এক অংশে বিক্রিয়ক পদার্থ এবং অন্য অংশে বিক্রিয়ার ফলে উৎপন্ন নতুন পদার্থ থাকে </a:t>
            </a:r>
            <a:r>
              <a:rPr lang="bn-BD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। যেমন </a:t>
            </a:r>
            <a:endParaRPr lang="en-US" sz="24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en-US" sz="2800" b="0" i="0" dirty="0">
                <a:solidFill>
                  <a:schemeClr val="accent5">
                    <a:lumMod val="50000"/>
                  </a:schemeClr>
                </a:solidFill>
                <a:effectLst/>
                <a:latin typeface="AcmeFont" pitchFamily="2" charset="0"/>
                <a:cs typeface="Bangla" panose="03000603000000000000" pitchFamily="66" charset="0"/>
              </a:rPr>
              <a:t>                                             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cmeFont" pitchFamily="2" charset="0"/>
                <a:cs typeface="Bangla" panose="03000603000000000000" pitchFamily="66" charset="0"/>
              </a:rPr>
              <a:t>S </a:t>
            </a:r>
            <a:r>
              <a:rPr lang="bn-BD" sz="2800" b="1" i="0" dirty="0">
                <a:solidFill>
                  <a:srgbClr val="C00000"/>
                </a:solidFill>
                <a:effectLst/>
                <a:latin typeface="AcmeFont" pitchFamily="2" charset="0"/>
                <a:cs typeface="Bangla" panose="03000603000000000000" pitchFamily="66" charset="0"/>
              </a:rPr>
              <a:t>+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cmeFont" pitchFamily="2" charset="0"/>
                <a:cs typeface="Bangla" panose="03000603000000000000" pitchFamily="66" charset="0"/>
              </a:rPr>
              <a:t> 0 </a:t>
            </a:r>
            <a:r>
              <a:rPr lang="bn-BD" sz="2800" b="1" i="0" dirty="0">
                <a:solidFill>
                  <a:srgbClr val="C00000"/>
                </a:solidFill>
                <a:effectLst/>
                <a:latin typeface="AcmeFont" pitchFamily="2" charset="0"/>
                <a:cs typeface="Bangla" panose="03000603000000000000" pitchFamily="66" charset="0"/>
              </a:rPr>
              <a:t>=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cmeFont" pitchFamily="2" charset="0"/>
                <a:cs typeface="Bangla" panose="03000603000000000000" pitchFamily="66" charset="0"/>
              </a:rPr>
              <a:t>    S0</a:t>
            </a:r>
            <a:r>
              <a:rPr lang="en-US" sz="2800" b="1" baseline="-25000" dirty="0">
                <a:solidFill>
                  <a:srgbClr val="C00000"/>
                </a:solidFill>
                <a:latin typeface="AcmeFont" pitchFamily="2" charset="0"/>
                <a:cs typeface="Bangla" panose="03000603000000000000" pitchFamily="66" charset="0"/>
              </a:rPr>
              <a:t>2</a:t>
            </a:r>
            <a:r>
              <a:rPr lang="bn-BD" sz="2800" b="1" baseline="-25000" dirty="0">
                <a:solidFill>
                  <a:srgbClr val="C00000"/>
                </a:solidFill>
                <a:latin typeface="AcmeFont" pitchFamily="2" charset="0"/>
                <a:cs typeface="Bangla" panose="03000603000000000000" pitchFamily="66" charset="0"/>
              </a:rPr>
              <a:t>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cmeFont" pitchFamily="2" charset="0"/>
                <a:cs typeface="Bangla" panose="03000603000000000000" pitchFamily="66" charset="0"/>
              </a:rPr>
              <a:t> 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বিক্রিয়কপদার্থ </a:t>
            </a:r>
            <a:r>
              <a:rPr lang="bn-IN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হলো</a:t>
            </a:r>
            <a:r>
              <a:rPr lang="bn-BD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রাসায়নিক বিক্রিয়া সংঘটনের পূর্বাবস্থা এবং বিক্রিয়াজাত পদার্থ </a:t>
            </a:r>
            <a:r>
              <a:rPr lang="bn-IN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হলো</a:t>
            </a:r>
            <a:r>
              <a:rPr lang="bn-BD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রাসায়নিক বিক্রিয়া সংঘটনের শেষ বা পরবর্তী অবস্থা। </a:t>
            </a:r>
            <a:endParaRPr lang="en-US" sz="2400" b="1" i="0" dirty="0">
              <a:solidFill>
                <a:schemeClr val="accent5">
                  <a:lumMod val="50000"/>
                </a:schemeClr>
              </a:solidFill>
              <a:effectLst/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রাসায়নিক বিক্রিয়ায় কো</a:t>
            </a:r>
            <a:r>
              <a:rPr lang="bn-IN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নো</a:t>
            </a:r>
            <a:r>
              <a:rPr lang="bn-BD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 পরমাণুর ধ্বংস বা নতুন করে সৃষ্টি হয় না, পরমাণুর শুধু পুনর্বিন্যাস ঘটে। অতএব বিক্রিয়ার পূর্বে বিভিন্ন বিক্রিয়ক পদার্থে যতগু</a:t>
            </a:r>
            <a:r>
              <a:rPr lang="bn-IN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লো</a:t>
            </a:r>
            <a:r>
              <a:rPr lang="bn-BD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 পরমাণু থাকে বিক্রিয়ার পরে বিভিন্ন বিক্রিয়াজাত পদার্থেও ততগু</a:t>
            </a:r>
            <a:r>
              <a:rPr lang="bn-IN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লো</a:t>
            </a:r>
            <a:r>
              <a:rPr lang="bn-BD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পরমাণু থাকে।</a:t>
            </a:r>
            <a:r>
              <a:rPr lang="bn-BD" sz="2800" b="0" i="0" dirty="0">
                <a:solidFill>
                  <a:srgbClr val="7030A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endParaRPr lang="en-US" sz="2800" b="0" i="0" dirty="0">
              <a:solidFill>
                <a:srgbClr val="7030A0"/>
              </a:solidFill>
              <a:effectLst/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b="1" i="0" dirty="0">
                <a:solidFill>
                  <a:srgbClr val="7030A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বিক্রিয়ক দ্রব্য এবং উৎপন্ন দ্রব্যের মধ্যে পরমাণু সংখ্যার সমতা বিরাজ করে। </a:t>
            </a:r>
            <a:endParaRPr lang="en-US" sz="2800" dirty="0">
              <a:solidFill>
                <a:srgbClr val="7030A0"/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b="1" i="0" dirty="0">
                <a:solidFill>
                  <a:srgbClr val="0070C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কো</a:t>
            </a:r>
            <a:r>
              <a:rPr lang="bn-IN" sz="2800" b="1" i="0" dirty="0">
                <a:solidFill>
                  <a:srgbClr val="0070C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নো</a:t>
            </a:r>
            <a:r>
              <a:rPr lang="bn-BD" sz="2800" b="1" i="0" dirty="0">
                <a:solidFill>
                  <a:srgbClr val="0070C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রাসায়নিক বিক্রিয়ায় অংশগ্রহণকারী বিক্রিয়কদ্রব্য এবং উৎপন্ন দ্রব্যকে প্রতীক , সংকেত ও কতগু</a:t>
            </a:r>
            <a:r>
              <a:rPr lang="bn-IN" sz="2800" b="1" dirty="0">
                <a:solidFill>
                  <a:srgbClr val="0070C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লো</a:t>
            </a:r>
            <a:r>
              <a:rPr lang="bn-BD" sz="2800" b="1" i="0" dirty="0">
                <a:solidFill>
                  <a:srgbClr val="0070C0"/>
                </a:solidFill>
                <a:effectLst/>
                <a:latin typeface="Bangla" panose="03000603000000000000" pitchFamily="66" charset="0"/>
                <a:cs typeface="Bangla" panose="03000603000000000000" pitchFamily="66" charset="0"/>
              </a:rPr>
              <a:t> চিহ্নের ( + , → বা = ) সাহায্যে সংক্ষেপে প্রকাশ করা কে রাসায়নিক সমীণ বলে।</a:t>
            </a:r>
            <a:endParaRPr lang="en-US" sz="2800" b="1" dirty="0">
              <a:solidFill>
                <a:srgbClr val="0070C0"/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EDA226-E706-4882-8B34-0D9B9FE95DCA}"/>
              </a:ext>
            </a:extLst>
          </p:cNvPr>
          <p:cNvGrpSpPr/>
          <p:nvPr/>
        </p:nvGrpSpPr>
        <p:grpSpPr>
          <a:xfrm>
            <a:off x="1122819" y="5363313"/>
            <a:ext cx="9843247" cy="927847"/>
            <a:chOff x="902206" y="5250768"/>
            <a:chExt cx="9843247" cy="927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F8B2305-625F-4887-BC04-FE1B415E5A7F}"/>
                    </a:ext>
                  </a:extLst>
                </p:cNvPr>
                <p:cNvSpPr/>
                <p:nvPr/>
              </p:nvSpPr>
              <p:spPr>
                <a:xfrm>
                  <a:off x="902206" y="5250768"/>
                  <a:ext cx="9843247" cy="92784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dirty="0">
                      <a:solidFill>
                        <a:schemeClr val="tx1"/>
                      </a:solidFill>
                    </a:rPr>
                    <a:t>Zn </a:t>
                  </a:r>
                  <a:r>
                    <a:rPr lang="en-US" sz="4000" dirty="0">
                      <a:solidFill>
                        <a:schemeClr val="tx1"/>
                      </a:solidFill>
                    </a:rPr>
                    <a:t>   +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𝑆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                                              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𝑍𝑛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𝑆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</a:rPr>
                    <a:t>  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+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 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F8B2305-625F-4887-BC04-FE1B415E5A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206" y="5250768"/>
                  <a:ext cx="9843247" cy="927847"/>
                </a:xfrm>
                <a:prstGeom prst="rect">
                  <a:avLst/>
                </a:prstGeom>
                <a:blipFill>
                  <a:blip r:embed="rId3"/>
                  <a:stretch>
                    <a:fillRect l="-1238" b="-157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8431F69-018C-42EE-A960-B8580AE6AE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7562" y="5839445"/>
              <a:ext cx="1835805" cy="62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DFC81A96-9654-4790-AF69-BEA8E7033400}"/>
              </a:ext>
            </a:extLst>
          </p:cNvPr>
          <p:cNvSpPr/>
          <p:nvPr/>
        </p:nvSpPr>
        <p:spPr>
          <a:xfrm>
            <a:off x="4675948" y="110235"/>
            <a:ext cx="3483314" cy="81049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D8ACC8-9A03-46A3-AD5C-D569343EC11D}"/>
              </a:ext>
            </a:extLst>
          </p:cNvPr>
          <p:cNvSpPr/>
          <p:nvPr/>
        </p:nvSpPr>
        <p:spPr>
          <a:xfrm>
            <a:off x="980053" y="6025029"/>
            <a:ext cx="800694" cy="542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জিঙ্ক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8F3138-CC55-4126-ADE0-A159F0A6E548}"/>
              </a:ext>
            </a:extLst>
          </p:cNvPr>
          <p:cNvSpPr/>
          <p:nvPr/>
        </p:nvSpPr>
        <p:spPr>
          <a:xfrm>
            <a:off x="2370406" y="6111494"/>
            <a:ext cx="1598754" cy="542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B8F837-83CC-4801-B1B9-A63E24C64CC2}"/>
              </a:ext>
            </a:extLst>
          </p:cNvPr>
          <p:cNvSpPr/>
          <p:nvPr/>
        </p:nvSpPr>
        <p:spPr>
          <a:xfrm>
            <a:off x="5720660" y="5980584"/>
            <a:ext cx="1517487" cy="809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জিঙ্ক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44DCC-D48A-438F-9173-A06C719DFD97}"/>
              </a:ext>
            </a:extLst>
          </p:cNvPr>
          <p:cNvSpPr/>
          <p:nvPr/>
        </p:nvSpPr>
        <p:spPr>
          <a:xfrm>
            <a:off x="7484235" y="6234928"/>
            <a:ext cx="1234788" cy="295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B83F52F-FF0F-4295-BD25-66FCFA8B5AB1}"/>
              </a:ext>
            </a:extLst>
          </p:cNvPr>
          <p:cNvSpPr/>
          <p:nvPr/>
        </p:nvSpPr>
        <p:spPr>
          <a:xfrm>
            <a:off x="17172" y="-262318"/>
            <a:ext cx="12192001" cy="7296164"/>
          </a:xfrm>
          <a:prstGeom prst="frame">
            <a:avLst>
              <a:gd name="adj1" fmla="val 3480"/>
            </a:avLst>
          </a:prstGeom>
          <a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936</Words>
  <Application>Microsoft Office PowerPoint</Application>
  <PresentationFormat>Widescreen</PresentationFormat>
  <Paragraphs>124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AcmeFont</vt:lpstr>
      <vt:lpstr>Arial</vt:lpstr>
      <vt:lpstr>Bangla</vt:lpstr>
      <vt:lpstr>Calibri</vt:lpstr>
      <vt:lpstr>Calibri Light</vt:lpstr>
      <vt:lpstr>Cambria Math</vt:lpstr>
      <vt:lpstr>FacebookEmoji</vt:lpstr>
      <vt:lpstr>Nikosh</vt:lpstr>
      <vt:lpstr>NikoshBAN</vt:lpstr>
      <vt:lpstr>Shonar Bangla</vt:lpstr>
      <vt:lpstr>Wingdings</vt:lpstr>
      <vt:lpstr>Office Theme</vt:lpstr>
      <vt:lpstr>Bitmap Image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Shuva Debnath</dc:creator>
  <cp:lastModifiedBy>Shuva Debnath</cp:lastModifiedBy>
  <cp:revision>78</cp:revision>
  <dcterms:created xsi:type="dcterms:W3CDTF">2021-07-30T08:25:04Z</dcterms:created>
  <dcterms:modified xsi:type="dcterms:W3CDTF">2021-08-01T04:07:17Z</dcterms:modified>
</cp:coreProperties>
</file>