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56" r:id="rId5"/>
    <p:sldId id="260" r:id="rId6"/>
    <p:sldId id="274" r:id="rId7"/>
    <p:sldId id="268" r:id="rId8"/>
    <p:sldId id="269" r:id="rId9"/>
    <p:sldId id="266" r:id="rId10"/>
    <p:sldId id="264" r:id="rId11"/>
    <p:sldId id="272" r:id="rId12"/>
    <p:sldId id="271" r:id="rId13"/>
    <p:sldId id="259" r:id="rId14"/>
    <p:sldId id="263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C60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7431-0958-4867-A865-2CBB62822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FEE44-F1C3-4970-A6C5-012BFB591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1A18-E65D-4C06-A8A9-9A8EFCB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B4C82-F991-4E37-8166-903E747A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6DD77-A07B-4CF2-98F4-64A62E7D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5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AA1D-793E-430A-A16B-2DF3791B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8FEDF-C76A-432B-83D3-2BCBA3A6F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A196F-695E-45FC-980E-32D0D1C2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F5B28-E5B9-4C84-A7E7-11DA74CD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9EB44-677A-465A-A65F-71AA4E0D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47134-24EB-4EFF-8B21-36C6D76D9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5C55C-EF8E-4EBC-88A1-E4B094FE6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F9B39-3820-416C-B5A3-787165D6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A6788-7003-43C1-81A2-9B1CA864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E595B-D975-47DC-B4B4-BB167940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7523-0ED8-4A3A-87A3-A2D4F20D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E614-3A31-4E72-89E0-8670DF3E1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127B-6569-4F16-AFE4-A393A7E6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B3C0C-8C62-4DBF-966E-52326FE1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6458E-7B44-45BB-A32C-CAE0CEE6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5AB0-0AB9-4E32-8411-C330E262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1B77F-E484-4039-9A51-32AA45019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B34E-567A-442F-9AA6-8D9E0779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BF9C6-A37F-4CC3-B6DF-6048F1ED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6CA32-C2E4-4E17-AABD-EE7AF4E5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5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B7EE-6E64-4792-8C6A-78528D8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E9455-C8FD-48FB-8881-F82E06985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5959F-3906-453C-8965-A11FAB4EF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101E1-36AF-4DC6-A86B-9883F754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4536B-CE6C-4FD7-AAD6-232BF25E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F2F20-546A-46AC-9A89-95D590F6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40B9-F66D-440E-8FFE-B447F2EC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DE6A4-9683-4476-BABB-7DE01922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A3D92-E3AF-445F-BD1D-B15694272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2C995-8A56-47CF-B419-C8CC1EF1F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71106-53C1-46B3-9D95-9A000FAE9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713D7-FF2B-4DAC-AD5C-317391B7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8E52A-DF4F-4718-9600-41EC4A57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9AF39-B6E6-46BA-9098-306B3DBB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79C6-50FF-4FB6-AC17-860466C4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9AC25-3C90-4A97-91F9-7BABFEE5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6D59F-1DAF-4305-9612-5186C622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63BED-8AF6-466D-A618-1F2E18B8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20F39-9E56-4FDA-BB3D-8255585D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6B889-95D3-4033-B24E-3F57FB8A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F341D-6483-49D9-97C3-1BF7F277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4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6AE8-0375-4B8C-B805-52B3CF37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4D31-E852-406A-B0B3-888B7061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892B5-5320-4FA0-9BF6-DC1750325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71690-6243-430D-8823-3AF5F71B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505F3-7496-4629-8492-F0380FC9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436A8-4A37-410D-A3EF-C0BCA32B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0D50-421B-4F63-8BDB-4263256D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62400-C398-4AA4-A090-A95067C83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C76A1-34DB-4443-9397-AFDFC7C3C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DD65A-9552-44B4-808C-6E34B3DF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8AD03-6FD2-408E-8B40-2802BEEC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05A23-F4B3-4558-BDA1-D432EC68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4379B-4168-4D45-9DB7-CE2B6E39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70897-D63E-4584-9B1C-4EE82E3CA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C1C16-FB0E-442E-AAEB-EF266595A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7E53-93D2-4562-8BA8-E5112D152586}" type="datetimeFigureOut">
              <a:rPr lang="en-US" smtClean="0"/>
              <a:t>01-Aug-2021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530EB-2176-4514-B7BA-EE2F00A80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D5EF8-4B47-45A4-9820-B4E6DD31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C2E0-8773-40B9-9DF3-11ACE8F6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3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B5%D9%84%D8%A7%D8%A9_%D8%A7%D9%84%D9%85%D8%BA%D8%B1%D8%A8" TargetMode="External"/><Relationship Id="rId3" Type="http://schemas.openxmlformats.org/officeDocument/2006/relationships/hyperlink" Target="https://ar.wikipedia.org/wiki/%D8%A7%D9%84%D8%A5%D8%B3%D9%84%D8%A7%D9%85" TargetMode="External"/><Relationship Id="rId7" Type="http://schemas.openxmlformats.org/officeDocument/2006/relationships/hyperlink" Target="https://ar.wikipedia.org/wiki/%D8%B5%D9%84%D8%A7%D8%A9_%D8%A7%D9%84%D8%B9%D8%B5%D8%B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https://ar.wikipedia.org/wiki/%D8%B5%D9%84%D8%A7%D8%A9_%D8%A7%D9%84%D8%B9%D8%B4%D8%A7%D8%A1" TargetMode="External"/><Relationship Id="rId5" Type="http://schemas.openxmlformats.org/officeDocument/2006/relationships/hyperlink" Target="https://ar.wikipedia.org/wiki/%D8%B5%D9%84%D8%A7%D8%A9_%D8%A7%D9%84%D8%B5%D8%A8%D8%AD" TargetMode="External"/><Relationship Id="rId4" Type="http://schemas.openxmlformats.org/officeDocument/2006/relationships/hyperlink" Target="https://ar.wikipedia.org/wiki/%D8%AE%D9%85%D8%B3%D8%A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6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B9382-22CC-4833-AEA1-BFE53DE5C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17"/>
            <a:ext cx="11569148" cy="7348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This contains an image of: {{ pinTitle }}">
            <a:extLst>
              <a:ext uri="{FF2B5EF4-FFF2-40B4-BE49-F238E27FC236}">
                <a16:creationId xmlns:a16="http://schemas.microsoft.com/office/drawing/2014/main" id="{55EF3F5F-438B-47E0-BAC0-BB8F542C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03" y="1166448"/>
            <a:ext cx="5302973" cy="3618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AAE00-5CE3-4AFA-9EB8-CC8695FE825D}"/>
              </a:ext>
            </a:extLst>
          </p:cNvPr>
          <p:cNvSpPr txBox="1"/>
          <p:nvPr/>
        </p:nvSpPr>
        <p:spPr>
          <a:xfrm>
            <a:off x="4015409" y="1881809"/>
            <a:ext cx="4638261" cy="2676939"/>
          </a:xfrm>
          <a:prstGeom prst="rect">
            <a:avLst/>
          </a:prstGeom>
          <a:noFill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ysDash"/>
                </a:ln>
                <a:solidFill>
                  <a:srgbClr val="FF0000"/>
                </a:solidFill>
              </a:rPr>
              <a:t>স্বাগতম</a:t>
            </a:r>
            <a:endParaRPr lang="en-US" sz="5400" b="1" dirty="0">
              <a:ln w="12700" cmpd="sng">
                <a:solidFill>
                  <a:schemeClr val="accent4"/>
                </a:solidFill>
                <a:prstDash val="sysDash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94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481">
        <p14:doors dir="vert"/>
      </p:transition>
    </mc:Choice>
    <mc:Fallback>
      <p:transition spd="slow" advTm="15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دعوة السلفية في الهضبة البدري - ⚠ بيان حد الكعبين ⚠ وحكم استيعابهما  بالغسل في الوضوء ::::::::::▪️▪️▪️🔴▪️▪️▪️:::::::::: غسل الرجلين مع الكعبين  من فرائض الوضوء ، قال تعالى : ( وَأَرْجُلَكُمْ إِلَى الْكَعْبَيْنِ )">
            <a:extLst>
              <a:ext uri="{FF2B5EF4-FFF2-40B4-BE49-F238E27FC236}">
                <a16:creationId xmlns:a16="http://schemas.microsoft.com/office/drawing/2014/main" id="{4102693D-1B3E-4DE3-AF55-A32A22E7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41" y="4863124"/>
            <a:ext cx="3239911" cy="18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98D9EB8-0E6F-44F8-B3B1-848781EE8878}"/>
              </a:ext>
            </a:extLst>
          </p:cNvPr>
          <p:cNvSpPr/>
          <p:nvPr/>
        </p:nvSpPr>
        <p:spPr>
          <a:xfrm>
            <a:off x="2797075" y="5087558"/>
            <a:ext cx="3836361" cy="1377245"/>
          </a:xfrm>
          <a:prstGeom prst="rightArrow">
            <a:avLst>
              <a:gd name="adj1" fmla="val 29253"/>
              <a:gd name="adj2" fmla="val 14077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এই গরমে পায়ের যত্ন | প্রথম আলো">
            <a:extLst>
              <a:ext uri="{FF2B5EF4-FFF2-40B4-BE49-F238E27FC236}">
                <a16:creationId xmlns:a16="http://schemas.microsoft.com/office/drawing/2014/main" id="{95A006A0-6A20-4B04-B473-AC0933CE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12" y="2051755"/>
            <a:ext cx="2867653" cy="27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Up 14">
            <a:extLst>
              <a:ext uri="{FF2B5EF4-FFF2-40B4-BE49-F238E27FC236}">
                <a16:creationId xmlns:a16="http://schemas.microsoft.com/office/drawing/2014/main" id="{4FE192F0-49B0-42D2-8C41-499B75309D54}"/>
              </a:ext>
            </a:extLst>
          </p:cNvPr>
          <p:cNvSpPr/>
          <p:nvPr/>
        </p:nvSpPr>
        <p:spPr>
          <a:xfrm>
            <a:off x="9186645" y="4231788"/>
            <a:ext cx="901035" cy="2457450"/>
          </a:xfrm>
          <a:prstGeom prst="upArrow">
            <a:avLst>
              <a:gd name="adj1" fmla="val 35806"/>
              <a:gd name="adj2" fmla="val 123919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طريقة تنظيف القدمين - موضوع">
            <a:extLst>
              <a:ext uri="{FF2B5EF4-FFF2-40B4-BE49-F238E27FC236}">
                <a16:creationId xmlns:a16="http://schemas.microsoft.com/office/drawing/2014/main" id="{38554E19-AE43-49FA-9FF3-B1233D14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07" y="1872912"/>
            <a:ext cx="4202262" cy="27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747000-7672-4040-91C1-A79AD0F0079D}"/>
              </a:ext>
            </a:extLst>
          </p:cNvPr>
          <p:cNvSpPr txBox="1"/>
          <p:nvPr/>
        </p:nvSpPr>
        <p:spPr>
          <a:xfrm>
            <a:off x="1157288" y="514350"/>
            <a:ext cx="8386763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ওযুর ৪র্থ ফরজ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ঃ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টাখনুসহ উভয় পা ধৌত করা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04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1947">
        <p14:ripple/>
      </p:transition>
    </mc:Choice>
    <mc:Fallback>
      <p:transition spd="slow" advTm="419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D6B70-5B00-4432-8C86-1E38F623FB47}"/>
              </a:ext>
            </a:extLst>
          </p:cNvPr>
          <p:cNvSpPr txBox="1"/>
          <p:nvPr/>
        </p:nvSpPr>
        <p:spPr>
          <a:xfrm>
            <a:off x="5049078" y="197404"/>
            <a:ext cx="2828925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শিখনফল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E7F2E-A7C0-4427-A1F0-F6E7408AB85D}"/>
              </a:ext>
            </a:extLst>
          </p:cNvPr>
          <p:cNvSpPr txBox="1"/>
          <p:nvPr/>
        </p:nvSpPr>
        <p:spPr>
          <a:xfrm>
            <a:off x="530087" y="1709530"/>
            <a:ext cx="4518991" cy="984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পাঠ</a:t>
            </a:r>
            <a:r>
              <a:rPr lang="en-US" sz="4000" dirty="0"/>
              <a:t> </a:t>
            </a:r>
            <a:r>
              <a:rPr lang="en-US" sz="4000" dirty="0" err="1"/>
              <a:t>শেষে</a:t>
            </a:r>
            <a:r>
              <a:rPr lang="en-US" sz="4000" dirty="0"/>
              <a:t> </a:t>
            </a:r>
            <a:r>
              <a:rPr lang="en-US" sz="4000" dirty="0" err="1"/>
              <a:t>শিক্ষার্থীরা</a:t>
            </a:r>
            <a:r>
              <a:rPr lang="en-US" sz="4000" dirty="0"/>
              <a:t> --------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B44BD-06E7-4179-A159-B6CE1877C5F9}"/>
              </a:ext>
            </a:extLst>
          </p:cNvPr>
          <p:cNvSpPr txBox="1"/>
          <p:nvPr/>
        </p:nvSpPr>
        <p:spPr>
          <a:xfrm>
            <a:off x="5049078" y="2866309"/>
            <a:ext cx="6718852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7030A0"/>
                  </a:solidFill>
                </a:ln>
              </a:rPr>
              <a:t>(১) </a:t>
            </a:r>
            <a:r>
              <a:rPr lang="ar-SA" sz="3200" dirty="0">
                <a:ln>
                  <a:solidFill>
                    <a:srgbClr val="7030A0"/>
                  </a:solidFill>
                </a:ln>
              </a:rPr>
              <a:t>فرائض الوضوء  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বর্ণনা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দিতে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পারবে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E3EA4-2805-4859-9206-82FF11E47AC0}"/>
              </a:ext>
            </a:extLst>
          </p:cNvPr>
          <p:cNvSpPr txBox="1"/>
          <p:nvPr/>
        </p:nvSpPr>
        <p:spPr>
          <a:xfrm>
            <a:off x="4996069" y="4905677"/>
            <a:ext cx="6758609" cy="584775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7030A0"/>
                  </a:solidFill>
                </a:ln>
              </a:rPr>
              <a:t>( ৩)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নামাজীর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প্রধান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কার্যাবলীর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বিবরণ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দিতে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পারবে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8BEB1-924B-4095-B9A4-7686F3A1B8F5}"/>
              </a:ext>
            </a:extLst>
          </p:cNvPr>
          <p:cNvSpPr txBox="1"/>
          <p:nvPr/>
        </p:nvSpPr>
        <p:spPr>
          <a:xfrm>
            <a:off x="4996069" y="5740695"/>
            <a:ext cx="6718852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7030A0"/>
                  </a:solidFill>
                </a:ln>
              </a:rPr>
              <a:t>(৪)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ওযুর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সম্পূর্ণ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বিবরণ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দিতে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</a:rPr>
              <a:t>পারবে</a:t>
            </a:r>
            <a:r>
              <a:rPr lang="en-US" sz="3200" dirty="0">
                <a:ln>
                  <a:solidFill>
                    <a:srgbClr val="7030A0"/>
                  </a:solidFill>
                </a:ln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96CBF-FCBF-443C-84EF-2AB1956F8821}"/>
              </a:ext>
            </a:extLst>
          </p:cNvPr>
          <p:cNvSpPr txBox="1"/>
          <p:nvPr/>
        </p:nvSpPr>
        <p:spPr>
          <a:xfrm>
            <a:off x="5035826" y="3701327"/>
            <a:ext cx="6718852" cy="95410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rgbClr val="7030A0"/>
                  </a:solidFill>
                </a:ln>
              </a:rPr>
              <a:t>( ২)</a:t>
            </a:r>
            <a:r>
              <a:rPr lang="bn-BD" sz="2800" dirty="0">
                <a:ln>
                  <a:solidFill>
                    <a:srgbClr val="7030A0"/>
                  </a:solidFill>
                </a:ln>
              </a:rPr>
              <a:t> সালাত শব্দটি </a:t>
            </a:r>
            <a:r>
              <a:rPr lang="ar-SA" sz="2800" dirty="0">
                <a:ln>
                  <a:solidFill>
                    <a:srgbClr val="7030A0"/>
                  </a:solidFill>
                </a:ln>
              </a:rPr>
              <a:t> </a:t>
            </a:r>
            <a:r>
              <a:rPr lang="bn-BD" sz="2800" dirty="0">
                <a:ln>
                  <a:solidFill>
                    <a:srgbClr val="7030A0"/>
                  </a:solidFill>
                </a:ln>
              </a:rPr>
              <a:t>কত অর্থে ব্যবহৃত হয় তা বলতে পারবে </a:t>
            </a:r>
            <a:r>
              <a:rPr lang="ar-SA" sz="2800" dirty="0">
                <a:ln>
                  <a:solidFill>
                    <a:srgbClr val="7030A0"/>
                  </a:solidFill>
                </a:ln>
              </a:rPr>
              <a:t>ا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64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5773">
        <p15:prstTrans prst="wind"/>
      </p:transition>
    </mc:Choice>
    <mc:Fallback>
      <p:transition spd="slow" advTm="75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67232-E14D-4191-AEB5-C09DA6BD759E}"/>
              </a:ext>
            </a:extLst>
          </p:cNvPr>
          <p:cNvSpPr txBox="1"/>
          <p:nvPr/>
        </p:nvSpPr>
        <p:spPr>
          <a:xfrm>
            <a:off x="1656522" y="265044"/>
            <a:ext cx="3829878" cy="646331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2700">
                  <a:solidFill>
                    <a:schemeClr val="tx1"/>
                  </a:solidFill>
                </a:ln>
              </a:rPr>
              <a:t>পাঠ</a:t>
            </a:r>
            <a:r>
              <a:rPr lang="en-US" sz="3600" dirty="0">
                <a:ln w="12700">
                  <a:solidFill>
                    <a:schemeClr val="tx1"/>
                  </a:solidFill>
                </a:ln>
              </a:rPr>
              <a:t>  </a:t>
            </a:r>
            <a:r>
              <a:rPr lang="en-US" sz="3600" dirty="0" err="1">
                <a:ln w="12700">
                  <a:solidFill>
                    <a:schemeClr val="tx1"/>
                  </a:solidFill>
                </a:ln>
              </a:rPr>
              <a:t>বিশ্লেষণঃ</a:t>
            </a:r>
            <a:r>
              <a:rPr lang="en-US" sz="3600" dirty="0">
                <a:ln w="12700">
                  <a:solidFill>
                    <a:schemeClr val="tx1"/>
                  </a:solidFill>
                </a:ln>
              </a:rPr>
              <a:t> ১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7CA7C-CDCF-49C6-88D2-4925B2D5052A}"/>
              </a:ext>
            </a:extLst>
          </p:cNvPr>
          <p:cNvSpPr txBox="1"/>
          <p:nvPr/>
        </p:nvSpPr>
        <p:spPr>
          <a:xfrm>
            <a:off x="145772" y="1509110"/>
            <a:ext cx="3684105" cy="523220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 w="57150"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সালাত </a:t>
            </a:r>
            <a:r>
              <a:rPr lang="ar-SA" sz="2800" b="1" i="0" dirty="0">
                <a:ln w="57150"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الصَّلَاةِ</a:t>
            </a:r>
            <a:r>
              <a:rPr lang="bn-BD" sz="2800" b="1" i="0" dirty="0">
                <a:ln w="57150"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bn-BD" sz="2800" dirty="0">
                <a:ln w="57150"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শব্দের অর্থঃ</a:t>
            </a:r>
            <a:endParaRPr lang="en-US" sz="2800" dirty="0">
              <a:ln w="57150"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B8CEA-E456-4571-B7FC-43CCB4371AEA}"/>
              </a:ext>
            </a:extLst>
          </p:cNvPr>
          <p:cNvSpPr/>
          <p:nvPr/>
        </p:nvSpPr>
        <p:spPr>
          <a:xfrm>
            <a:off x="172276" y="2462757"/>
            <a:ext cx="2491410" cy="1764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C60AAB"/>
                </a:solidFill>
              </a:rPr>
              <a:t>الرحمة</a:t>
            </a:r>
            <a:endParaRPr lang="en-US" sz="2800" dirty="0">
              <a:solidFill>
                <a:srgbClr val="C60AAB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342448-66CC-42F3-A852-A32F0A12521B}"/>
              </a:ext>
            </a:extLst>
          </p:cNvPr>
          <p:cNvSpPr/>
          <p:nvPr/>
        </p:nvSpPr>
        <p:spPr>
          <a:xfrm>
            <a:off x="172275" y="4825671"/>
            <a:ext cx="2491411" cy="16678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</a:rPr>
              <a:t>التسبيح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44EA1-6BBD-49BD-B1D1-C594BB8C1E84}"/>
              </a:ext>
            </a:extLst>
          </p:cNvPr>
          <p:cNvSpPr/>
          <p:nvPr/>
        </p:nvSpPr>
        <p:spPr>
          <a:xfrm>
            <a:off x="2928728" y="2462757"/>
            <a:ext cx="2358889" cy="17646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المغفرة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F68D57-8EC1-4145-AA53-121D1564C396}"/>
              </a:ext>
            </a:extLst>
          </p:cNvPr>
          <p:cNvSpPr/>
          <p:nvPr/>
        </p:nvSpPr>
        <p:spPr>
          <a:xfrm>
            <a:off x="2862467" y="4825671"/>
            <a:ext cx="2358889" cy="16678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66"/>
                </a:solidFill>
              </a:rPr>
              <a:t>الدعاء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3" name="Picture 2" descr="14 مصلى لصلاة العيد بالجبيل الصناعية.. تعرف عليها | موقع سيدي">
            <a:extLst>
              <a:ext uri="{FF2B5EF4-FFF2-40B4-BE49-F238E27FC236}">
                <a16:creationId xmlns:a16="http://schemas.microsoft.com/office/drawing/2014/main" id="{F8F13EAD-E42B-4C43-A268-55A26610F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42" y="133976"/>
            <a:ext cx="5976731" cy="53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6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5"/>
    </mc:Choice>
    <mc:Fallback>
      <p:transition spd="slow" advTm="509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1FA5F-20D3-4381-B6C4-0AB6A48B53D5}"/>
              </a:ext>
            </a:extLst>
          </p:cNvPr>
          <p:cNvGrpSpPr/>
          <p:nvPr/>
        </p:nvGrpSpPr>
        <p:grpSpPr>
          <a:xfrm>
            <a:off x="1663155" y="463826"/>
            <a:ext cx="10190912" cy="6377052"/>
            <a:chOff x="1437868" y="463826"/>
            <a:chExt cx="10190912" cy="63770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42A754-196B-4C58-B2DA-9C013F890496}"/>
                </a:ext>
              </a:extLst>
            </p:cNvPr>
            <p:cNvGrpSpPr/>
            <p:nvPr/>
          </p:nvGrpSpPr>
          <p:grpSpPr>
            <a:xfrm>
              <a:off x="1437868" y="463826"/>
              <a:ext cx="10190912" cy="6377052"/>
              <a:chOff x="1523997" y="302043"/>
              <a:chExt cx="10190912" cy="637705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C066F5C-1E7D-4B78-A654-5B13880CA8D9}"/>
                  </a:ext>
                </a:extLst>
              </p:cNvPr>
              <p:cNvSpPr/>
              <p:nvPr/>
            </p:nvSpPr>
            <p:spPr>
              <a:xfrm>
                <a:off x="5586111" y="2642751"/>
                <a:ext cx="2321603" cy="2015633"/>
              </a:xfrm>
              <a:custGeom>
                <a:avLst/>
                <a:gdLst>
                  <a:gd name="connsiteX0" fmla="*/ 0 w 2321603"/>
                  <a:gd name="connsiteY0" fmla="*/ 1007817 h 2015633"/>
                  <a:gd name="connsiteX1" fmla="*/ 1160802 w 2321603"/>
                  <a:gd name="connsiteY1" fmla="*/ 0 h 2015633"/>
                  <a:gd name="connsiteX2" fmla="*/ 2321604 w 2321603"/>
                  <a:gd name="connsiteY2" fmla="*/ 1007817 h 2015633"/>
                  <a:gd name="connsiteX3" fmla="*/ 1160802 w 2321603"/>
                  <a:gd name="connsiteY3" fmla="*/ 2015634 h 2015633"/>
                  <a:gd name="connsiteX4" fmla="*/ 0 w 2321603"/>
                  <a:gd name="connsiteY4" fmla="*/ 1007817 h 2015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603" h="2015633">
                    <a:moveTo>
                      <a:pt x="0" y="1007817"/>
                    </a:moveTo>
                    <a:cubicBezTo>
                      <a:pt x="0" y="451215"/>
                      <a:pt x="519709" y="0"/>
                      <a:pt x="1160802" y="0"/>
                    </a:cubicBezTo>
                    <a:cubicBezTo>
                      <a:pt x="1801895" y="0"/>
                      <a:pt x="2321604" y="451215"/>
                      <a:pt x="2321604" y="1007817"/>
                    </a:cubicBezTo>
                    <a:cubicBezTo>
                      <a:pt x="2321604" y="1564419"/>
                      <a:pt x="1801895" y="2015634"/>
                      <a:pt x="1160802" y="2015634"/>
                    </a:cubicBezTo>
                    <a:cubicBezTo>
                      <a:pt x="519709" y="2015634"/>
                      <a:pt x="0" y="1564419"/>
                      <a:pt x="0" y="100781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09841" tIns="365033" rIns="409841" bIns="365033" numCol="1" spcCol="1270" anchor="ctr" anchorCtr="0">
                <a:noAutofit/>
              </a:bodyPr>
              <a:lstStyle/>
              <a:p>
                <a:pPr marL="0" lvl="0" indent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5500" kern="1200" dirty="0">
                    <a:solidFill>
                      <a:srgbClr val="FF0000"/>
                    </a:solidFill>
                  </a:rPr>
                  <a:t>ا</a:t>
                </a:r>
                <a:r>
                  <a:rPr lang="ar-SA" sz="5500" kern="1200" dirty="0">
                    <a:solidFill>
                      <a:srgbClr val="FFC000"/>
                    </a:solidFill>
                  </a:rPr>
                  <a:t>ل</a:t>
                </a:r>
                <a:r>
                  <a:rPr lang="ar-SA" sz="5500" kern="1200" dirty="0">
                    <a:solidFill>
                      <a:srgbClr val="00B0F0"/>
                    </a:solidFill>
                  </a:rPr>
                  <a:t>ص</a:t>
                </a:r>
                <a:r>
                  <a:rPr lang="ar-SA" sz="5500" kern="1200" dirty="0">
                    <a:solidFill>
                      <a:srgbClr val="C60AAB"/>
                    </a:solidFill>
                  </a:rPr>
                  <a:t>ل</a:t>
                </a:r>
                <a:r>
                  <a:rPr lang="ar-SA" sz="5500" kern="1200" dirty="0"/>
                  <a:t>ا</a:t>
                </a:r>
                <a:r>
                  <a:rPr lang="ar-SA" sz="5500" kern="1200" dirty="0">
                    <a:solidFill>
                      <a:schemeClr val="accent6">
                        <a:lumMod val="75000"/>
                      </a:schemeClr>
                    </a:solidFill>
                  </a:rPr>
                  <a:t>ة</a:t>
                </a:r>
                <a:endParaRPr lang="en-US" sz="5500" kern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794D8BA-1382-4262-B936-99BAF860CD68}"/>
                  </a:ext>
                </a:extLst>
              </p:cNvPr>
              <p:cNvSpPr/>
              <p:nvPr/>
            </p:nvSpPr>
            <p:spPr>
              <a:xfrm>
                <a:off x="5936986" y="302043"/>
                <a:ext cx="1778897" cy="1778897"/>
              </a:xfrm>
              <a:custGeom>
                <a:avLst/>
                <a:gdLst>
                  <a:gd name="connsiteX0" fmla="*/ 0 w 1778897"/>
                  <a:gd name="connsiteY0" fmla="*/ 889449 h 1778897"/>
                  <a:gd name="connsiteX1" fmla="*/ 889449 w 1778897"/>
                  <a:gd name="connsiteY1" fmla="*/ 0 h 1778897"/>
                  <a:gd name="connsiteX2" fmla="*/ 1778898 w 1778897"/>
                  <a:gd name="connsiteY2" fmla="*/ 889449 h 1778897"/>
                  <a:gd name="connsiteX3" fmla="*/ 889449 w 1778897"/>
                  <a:gd name="connsiteY3" fmla="*/ 1778898 h 1778897"/>
                  <a:gd name="connsiteX4" fmla="*/ 0 w 1778897"/>
                  <a:gd name="connsiteY4" fmla="*/ 889449 h 177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897" h="1778897">
                    <a:moveTo>
                      <a:pt x="0" y="889449"/>
                    </a:moveTo>
                    <a:cubicBezTo>
                      <a:pt x="0" y="398220"/>
                      <a:pt x="398220" y="0"/>
                      <a:pt x="889449" y="0"/>
                    </a:cubicBezTo>
                    <a:cubicBezTo>
                      <a:pt x="1380678" y="0"/>
                      <a:pt x="1778898" y="398220"/>
                      <a:pt x="1778898" y="889449"/>
                    </a:cubicBezTo>
                    <a:cubicBezTo>
                      <a:pt x="1778898" y="1380678"/>
                      <a:pt x="1380678" y="1778898"/>
                      <a:pt x="889449" y="1778898"/>
                    </a:cubicBezTo>
                    <a:cubicBezTo>
                      <a:pt x="398220" y="1778898"/>
                      <a:pt x="0" y="1380678"/>
                      <a:pt x="0" y="889449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283373" tIns="283373" rIns="283373" bIns="283373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1800" kern="1200" dirty="0"/>
                  <a:t>التسبيح</a:t>
                </a:r>
                <a:r>
                  <a:rPr lang="bn-BD" sz="1800" kern="1200" dirty="0"/>
                  <a:t> গুণকির্তন করা-</a:t>
                </a:r>
                <a:endParaRPr lang="en-US" sz="1800" kern="120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91EAA4D-C71A-4972-8967-2310FE3C35E3}"/>
                  </a:ext>
                </a:extLst>
              </p:cNvPr>
              <p:cNvSpPr/>
              <p:nvPr/>
            </p:nvSpPr>
            <p:spPr>
              <a:xfrm>
                <a:off x="10339804" y="2626664"/>
                <a:ext cx="1375105" cy="1905252"/>
              </a:xfrm>
              <a:custGeom>
                <a:avLst/>
                <a:gdLst>
                  <a:gd name="connsiteX0" fmla="*/ 0 w 1375105"/>
                  <a:gd name="connsiteY0" fmla="*/ 952626 h 1905252"/>
                  <a:gd name="connsiteX1" fmla="*/ 687553 w 1375105"/>
                  <a:gd name="connsiteY1" fmla="*/ 0 h 1905252"/>
                  <a:gd name="connsiteX2" fmla="*/ 1375106 w 1375105"/>
                  <a:gd name="connsiteY2" fmla="*/ 952626 h 1905252"/>
                  <a:gd name="connsiteX3" fmla="*/ 687553 w 1375105"/>
                  <a:gd name="connsiteY3" fmla="*/ 1905252 h 1905252"/>
                  <a:gd name="connsiteX4" fmla="*/ 0 w 1375105"/>
                  <a:gd name="connsiteY4" fmla="*/ 952626 h 190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5105" h="1905252">
                    <a:moveTo>
                      <a:pt x="0" y="952626"/>
                    </a:moveTo>
                    <a:cubicBezTo>
                      <a:pt x="0" y="426505"/>
                      <a:pt x="307828" y="0"/>
                      <a:pt x="687553" y="0"/>
                    </a:cubicBezTo>
                    <a:cubicBezTo>
                      <a:pt x="1067278" y="0"/>
                      <a:pt x="1375106" y="426505"/>
                      <a:pt x="1375106" y="952626"/>
                    </a:cubicBezTo>
                    <a:cubicBezTo>
                      <a:pt x="1375106" y="1478747"/>
                      <a:pt x="1067278" y="1905252"/>
                      <a:pt x="687553" y="1905252"/>
                    </a:cubicBezTo>
                    <a:cubicBezTo>
                      <a:pt x="307828" y="1905252"/>
                      <a:pt x="0" y="1478747"/>
                      <a:pt x="0" y="95262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224239" tIns="301878" rIns="224239" bIns="301878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1800" kern="1200" dirty="0"/>
                  <a:t>الرحمة</a:t>
                </a:r>
                <a:r>
                  <a:rPr lang="bn-BD" sz="1800" kern="1200" dirty="0"/>
                  <a:t>-অনুগ্রহ</a:t>
                </a:r>
                <a:endParaRPr lang="en-US" sz="1800" kern="1200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41A9401-AFE2-453B-AC8A-B3ED4860E52A}"/>
                  </a:ext>
                </a:extLst>
              </p:cNvPr>
              <p:cNvSpPr/>
              <p:nvPr/>
            </p:nvSpPr>
            <p:spPr>
              <a:xfrm>
                <a:off x="4882037" y="5614194"/>
                <a:ext cx="3042733" cy="1064901"/>
              </a:xfrm>
              <a:custGeom>
                <a:avLst/>
                <a:gdLst>
                  <a:gd name="connsiteX0" fmla="*/ 0 w 3042733"/>
                  <a:gd name="connsiteY0" fmla="*/ 532451 h 1064901"/>
                  <a:gd name="connsiteX1" fmla="*/ 1521367 w 3042733"/>
                  <a:gd name="connsiteY1" fmla="*/ 0 h 1064901"/>
                  <a:gd name="connsiteX2" fmla="*/ 3042734 w 3042733"/>
                  <a:gd name="connsiteY2" fmla="*/ 532451 h 1064901"/>
                  <a:gd name="connsiteX3" fmla="*/ 1521367 w 3042733"/>
                  <a:gd name="connsiteY3" fmla="*/ 1064902 h 1064901"/>
                  <a:gd name="connsiteX4" fmla="*/ 0 w 3042733"/>
                  <a:gd name="connsiteY4" fmla="*/ 532451 h 106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2733" h="1064901">
                    <a:moveTo>
                      <a:pt x="0" y="532451"/>
                    </a:moveTo>
                    <a:cubicBezTo>
                      <a:pt x="0" y="238386"/>
                      <a:pt x="681139" y="0"/>
                      <a:pt x="1521367" y="0"/>
                    </a:cubicBezTo>
                    <a:cubicBezTo>
                      <a:pt x="2361595" y="0"/>
                      <a:pt x="3042734" y="238386"/>
                      <a:pt x="3042734" y="532451"/>
                    </a:cubicBezTo>
                    <a:cubicBezTo>
                      <a:pt x="3042734" y="826516"/>
                      <a:pt x="2361595" y="1064902"/>
                      <a:pt x="1521367" y="1064902"/>
                    </a:cubicBezTo>
                    <a:cubicBezTo>
                      <a:pt x="681139" y="1064902"/>
                      <a:pt x="0" y="826516"/>
                      <a:pt x="0" y="53245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468458" tIns="178811" rIns="468458" bIns="178811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1800" kern="1200" dirty="0"/>
                  <a:t>الاستغفار</a:t>
                </a:r>
                <a:r>
                  <a:rPr lang="bn-BD" sz="1800" kern="1200" dirty="0"/>
                  <a:t> –ক্ষমা প্রার্থনা করা ।</a:t>
                </a:r>
                <a:endParaRPr lang="en-US" sz="1800" kern="1200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C5B916E-EA17-44DF-9D76-A04E10C7E754}"/>
                  </a:ext>
                </a:extLst>
              </p:cNvPr>
              <p:cNvSpPr/>
              <p:nvPr/>
            </p:nvSpPr>
            <p:spPr>
              <a:xfrm>
                <a:off x="1523997" y="2766905"/>
                <a:ext cx="1778897" cy="1778897"/>
              </a:xfrm>
              <a:custGeom>
                <a:avLst/>
                <a:gdLst>
                  <a:gd name="connsiteX0" fmla="*/ 0 w 1778897"/>
                  <a:gd name="connsiteY0" fmla="*/ 889449 h 1778897"/>
                  <a:gd name="connsiteX1" fmla="*/ 889449 w 1778897"/>
                  <a:gd name="connsiteY1" fmla="*/ 0 h 1778897"/>
                  <a:gd name="connsiteX2" fmla="*/ 1778898 w 1778897"/>
                  <a:gd name="connsiteY2" fmla="*/ 889449 h 1778897"/>
                  <a:gd name="connsiteX3" fmla="*/ 889449 w 1778897"/>
                  <a:gd name="connsiteY3" fmla="*/ 1778898 h 1778897"/>
                  <a:gd name="connsiteX4" fmla="*/ 0 w 1778897"/>
                  <a:gd name="connsiteY4" fmla="*/ 889449 h 177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897" h="1778897">
                    <a:moveTo>
                      <a:pt x="0" y="889449"/>
                    </a:moveTo>
                    <a:cubicBezTo>
                      <a:pt x="0" y="398220"/>
                      <a:pt x="398220" y="0"/>
                      <a:pt x="889449" y="0"/>
                    </a:cubicBezTo>
                    <a:cubicBezTo>
                      <a:pt x="1380678" y="0"/>
                      <a:pt x="1778898" y="398220"/>
                      <a:pt x="1778898" y="889449"/>
                    </a:cubicBezTo>
                    <a:cubicBezTo>
                      <a:pt x="1778898" y="1380678"/>
                      <a:pt x="1380678" y="1778898"/>
                      <a:pt x="889449" y="1778898"/>
                    </a:cubicBezTo>
                    <a:cubicBezTo>
                      <a:pt x="398220" y="1778898"/>
                      <a:pt x="0" y="1380678"/>
                      <a:pt x="0" y="889449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280833" tIns="280833" rIns="280833" bIns="280833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1600" kern="1200" dirty="0"/>
                  <a:t>الدعاء</a:t>
                </a:r>
                <a:r>
                  <a:rPr lang="bn-BD" sz="1600" kern="1200" dirty="0"/>
                  <a:t> তথা প্রার্থনা করা</a:t>
                </a:r>
                <a:endParaRPr lang="en-US" sz="1600" kern="1200" dirty="0"/>
              </a:p>
            </p:txBody>
          </p:sp>
        </p:grp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D3A5A087-5716-4DD0-9008-7F2A2718AE17}"/>
                </a:ext>
              </a:extLst>
            </p:cNvPr>
            <p:cNvSpPr/>
            <p:nvPr/>
          </p:nvSpPr>
          <p:spPr>
            <a:xfrm>
              <a:off x="7593484" y="3036750"/>
              <a:ext cx="2928731" cy="1351721"/>
            </a:xfrm>
            <a:prstGeom prst="rightArrow">
              <a:avLst>
                <a:gd name="adj1" fmla="val 38901"/>
                <a:gd name="adj2" fmla="val 8135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400" dirty="0"/>
                <a:t>আল্রাহর দিকে সম্পর্ক করা হলে-</a:t>
              </a:r>
              <a:endParaRPr lang="en-US" sz="1400" dirty="0"/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E03040D5-B9D9-4156-8E15-C4817D0C3E7D}"/>
                </a:ext>
              </a:extLst>
            </p:cNvPr>
            <p:cNvSpPr/>
            <p:nvPr/>
          </p:nvSpPr>
          <p:spPr>
            <a:xfrm>
              <a:off x="5753180" y="4111269"/>
              <a:ext cx="1402994" cy="1881071"/>
            </a:xfrm>
            <a:prstGeom prst="downArrow">
              <a:avLst>
                <a:gd name="adj1" fmla="val 50000"/>
                <a:gd name="adj2" fmla="val 7592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400" dirty="0"/>
                <a:t>ফেরেস্তাদের দিকে সম্পর্ক করা হলে -</a:t>
              </a:r>
              <a:endParaRPr lang="en-US" sz="1400" dirty="0"/>
            </a:p>
          </p:txBody>
        </p:sp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5A0E0679-8526-4967-A4D9-33081C08BB55}"/>
                </a:ext>
              </a:extLst>
            </p:cNvPr>
            <p:cNvSpPr/>
            <p:nvPr/>
          </p:nvSpPr>
          <p:spPr>
            <a:xfrm>
              <a:off x="3061252" y="3116833"/>
              <a:ext cx="2756453" cy="1196009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400" dirty="0"/>
                <a:t>মানুষের দিকে সম্পর্ক করা হলে -</a:t>
              </a:r>
              <a:endParaRPr lang="en-US" sz="1400" dirty="0"/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9DE3EFE6-FA28-425B-9DFC-75057801DFA6}"/>
                </a:ext>
              </a:extLst>
            </p:cNvPr>
            <p:cNvSpPr/>
            <p:nvPr/>
          </p:nvSpPr>
          <p:spPr>
            <a:xfrm>
              <a:off x="6095999" y="1547930"/>
              <a:ext cx="1815207" cy="1881070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400" dirty="0"/>
                <a:t>প্রাণীদের প্রতিসর্ম্পক</a:t>
              </a:r>
              <a:r>
                <a:rPr lang="en-US" dirty="0"/>
                <a:t>ক</a:t>
              </a:r>
              <a:r>
                <a:rPr lang="bn-BD" sz="1400" dirty="0"/>
                <a:t>রা হলে-</a:t>
              </a:r>
              <a:endParaRPr lang="en-US" sz="140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A6E1E58-8A14-40CF-9120-EE0CCE974C49}"/>
              </a:ext>
            </a:extLst>
          </p:cNvPr>
          <p:cNvSpPr/>
          <p:nvPr/>
        </p:nvSpPr>
        <p:spPr>
          <a:xfrm>
            <a:off x="993913" y="463826"/>
            <a:ext cx="4664765" cy="145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বিশ্লেষণ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95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7434">
        <p14:shred/>
      </p:transition>
    </mc:Choice>
    <mc:Fallback>
      <p:transition spd="slow" advTm="27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F034E2-59D5-41D2-9F25-07EAEECA3510}"/>
              </a:ext>
            </a:extLst>
          </p:cNvPr>
          <p:cNvSpPr txBox="1"/>
          <p:nvPr/>
        </p:nvSpPr>
        <p:spPr>
          <a:xfrm>
            <a:off x="2358888" y="204580"/>
            <a:ext cx="466476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0" i="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عدد الصلوات اليومية في </a:t>
            </a:r>
            <a:r>
              <a:rPr lang="ar-SA" sz="2400" b="0" i="0" u="none" strike="noStrike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hlinkClick r:id="rId3" tooltip="الإسلا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الإسلام</a:t>
            </a:r>
            <a:r>
              <a:rPr lang="ar-SA" sz="2400" b="0" i="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 هي </a:t>
            </a:r>
            <a:r>
              <a:rPr lang="ar-SA" sz="2400" b="0" i="0" u="none" strike="noStrike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hlinkClick r:id="rId4" tooltip="خمس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خمسة</a:t>
            </a:r>
            <a:r>
              <a:rPr lang="ar-SA" sz="2400" b="0" i="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 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8D7CC1-5CCE-4AF5-B8F6-E864675E382D}"/>
              </a:ext>
            </a:extLst>
          </p:cNvPr>
          <p:cNvGrpSpPr/>
          <p:nvPr/>
        </p:nvGrpSpPr>
        <p:grpSpPr>
          <a:xfrm>
            <a:off x="72887" y="1807109"/>
            <a:ext cx="11191459" cy="1493336"/>
            <a:chOff x="72887" y="1807109"/>
            <a:chExt cx="11191459" cy="147466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52D864-9E5D-4164-94E3-0F1DACACC181}"/>
                </a:ext>
              </a:extLst>
            </p:cNvPr>
            <p:cNvSpPr/>
            <p:nvPr/>
          </p:nvSpPr>
          <p:spPr>
            <a:xfrm>
              <a:off x="8852449" y="1867330"/>
              <a:ext cx="2411897" cy="14144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2060"/>
                  </a:solidFill>
                </a:rPr>
                <a:t>صلاة الظهر</a:t>
              </a:r>
              <a:endPara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3C8BDD-5395-47FF-B0D0-915144A55F46}"/>
                </a:ext>
              </a:extLst>
            </p:cNvPr>
            <p:cNvGrpSpPr/>
            <p:nvPr/>
          </p:nvGrpSpPr>
          <p:grpSpPr>
            <a:xfrm>
              <a:off x="72887" y="1807109"/>
              <a:ext cx="6970644" cy="1352911"/>
              <a:chOff x="122581" y="1860753"/>
              <a:chExt cx="6970644" cy="1325217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4729A471-A8EB-4D7C-BDE4-6B191EEF4244}"/>
                  </a:ext>
                </a:extLst>
              </p:cNvPr>
              <p:cNvSpPr/>
              <p:nvPr/>
            </p:nvSpPr>
            <p:spPr>
              <a:xfrm>
                <a:off x="122581" y="1860753"/>
                <a:ext cx="6970644" cy="1325217"/>
              </a:xfrm>
              <a:prstGeom prst="rightArrow">
                <a:avLst>
                  <a:gd name="adj1" fmla="val 54000"/>
                  <a:gd name="adj2" fmla="val 112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/>
                  <a:t>যোহর</a:t>
                </a:r>
                <a:endParaRPr lang="en-US" dirty="0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ABE1F368-0738-4207-A582-8B4827BE6ADF}"/>
                  </a:ext>
                </a:extLst>
              </p:cNvPr>
              <p:cNvSpPr/>
              <p:nvPr/>
            </p:nvSpPr>
            <p:spPr>
              <a:xfrm rot="5400000">
                <a:off x="151520" y="2139203"/>
                <a:ext cx="738111" cy="795988"/>
              </a:xfrm>
              <a:prstGeom prst="triangle">
                <a:avLst>
                  <a:gd name="adj" fmla="val 4666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60A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٢</a:t>
                </a:r>
                <a:endParaRPr lang="en-US" sz="2400" dirty="0">
                  <a:solidFill>
                    <a:srgbClr val="C60AAB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C75AFA-CA2D-4A80-B708-E7C89DAF39C5}"/>
              </a:ext>
            </a:extLst>
          </p:cNvPr>
          <p:cNvGrpSpPr/>
          <p:nvPr/>
        </p:nvGrpSpPr>
        <p:grpSpPr>
          <a:xfrm>
            <a:off x="39757" y="431961"/>
            <a:ext cx="11224590" cy="1449667"/>
            <a:chOff x="39757" y="542113"/>
            <a:chExt cx="11224590" cy="14496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D3565B0-2EE8-48E8-984D-86570BDAAE30}"/>
                </a:ext>
              </a:extLst>
            </p:cNvPr>
            <p:cNvGrpSpPr/>
            <p:nvPr/>
          </p:nvGrpSpPr>
          <p:grpSpPr>
            <a:xfrm>
              <a:off x="39757" y="792042"/>
              <a:ext cx="6970644" cy="1199738"/>
              <a:chOff x="72888" y="627005"/>
              <a:chExt cx="6970644" cy="1325217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E8B4F63C-AD8E-472B-85AE-600D93F7906A}"/>
                  </a:ext>
                </a:extLst>
              </p:cNvPr>
              <p:cNvSpPr/>
              <p:nvPr/>
            </p:nvSpPr>
            <p:spPr>
              <a:xfrm>
                <a:off x="72888" y="627005"/>
                <a:ext cx="6970644" cy="1325217"/>
              </a:xfrm>
              <a:prstGeom prst="rightArrow">
                <a:avLst>
                  <a:gd name="adj1" fmla="val 54000"/>
                  <a:gd name="adj2" fmla="val 124513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/>
                  <a:t>ফজর</a:t>
                </a:r>
                <a:endParaRPr lang="en-US" dirty="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B72ADAD0-D5A4-4501-A689-27E0DC7F0D6D}"/>
                  </a:ext>
                </a:extLst>
              </p:cNvPr>
              <p:cNvSpPr/>
              <p:nvPr/>
            </p:nvSpPr>
            <p:spPr>
              <a:xfrm rot="5400000">
                <a:off x="-37935" y="1051727"/>
                <a:ext cx="785524" cy="563878"/>
              </a:xfrm>
              <a:prstGeom prst="triangle">
                <a:avLst>
                  <a:gd name="adj" fmla="val 5168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3600" dirty="0">
                    <a:solidFill>
                      <a:srgbClr val="FF0000"/>
                    </a:solidFill>
                  </a:rPr>
                  <a:t>١</a:t>
                </a:r>
                <a:endParaRPr lang="en-US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464D6B4-9723-4F10-9139-EF6CF358A7D1}"/>
                </a:ext>
              </a:extLst>
            </p:cNvPr>
            <p:cNvSpPr/>
            <p:nvPr/>
          </p:nvSpPr>
          <p:spPr>
            <a:xfrm>
              <a:off x="8852450" y="542113"/>
              <a:ext cx="2411897" cy="132521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400" b="1" i="0" u="none" strike="noStrike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صلاة الصبح</a:t>
              </a:r>
              <a:r>
                <a:rPr lang="ar-SA" sz="2400" b="1" i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</a:rPr>
                <a:t> 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D1C32D-24DA-416C-9E1F-E3858A51B1FC}"/>
              </a:ext>
            </a:extLst>
          </p:cNvPr>
          <p:cNvGrpSpPr/>
          <p:nvPr/>
        </p:nvGrpSpPr>
        <p:grpSpPr>
          <a:xfrm>
            <a:off x="72887" y="5587921"/>
            <a:ext cx="11191461" cy="1270079"/>
            <a:chOff x="72887" y="5587921"/>
            <a:chExt cx="11191461" cy="127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CF2C26-8C88-4289-96ED-6FE5CF418117}"/>
                </a:ext>
              </a:extLst>
            </p:cNvPr>
            <p:cNvGrpSpPr/>
            <p:nvPr/>
          </p:nvGrpSpPr>
          <p:grpSpPr>
            <a:xfrm>
              <a:off x="72887" y="5587921"/>
              <a:ext cx="6970644" cy="1248743"/>
              <a:chOff x="53010" y="5377988"/>
              <a:chExt cx="6970644" cy="1325217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8C1DB0D1-7286-4A76-93D9-1C359122A2E2}"/>
                  </a:ext>
                </a:extLst>
              </p:cNvPr>
              <p:cNvSpPr/>
              <p:nvPr/>
            </p:nvSpPr>
            <p:spPr>
              <a:xfrm>
                <a:off x="53010" y="5377988"/>
                <a:ext cx="6970644" cy="1325217"/>
              </a:xfrm>
              <a:prstGeom prst="rightArrow">
                <a:avLst>
                  <a:gd name="adj1" fmla="val 54000"/>
                  <a:gd name="adj2" fmla="val 112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/>
                  <a:t>এশা</a:t>
                </a:r>
                <a:endParaRPr lang="en-US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AFDAE232-2950-4EAB-9AC0-B9621CC173C9}"/>
                  </a:ext>
                </a:extLst>
              </p:cNvPr>
              <p:cNvSpPr/>
              <p:nvPr/>
            </p:nvSpPr>
            <p:spPr>
              <a:xfrm rot="5400000">
                <a:off x="91888" y="5676081"/>
                <a:ext cx="738111" cy="815866"/>
              </a:xfrm>
              <a:prstGeom prst="triangle">
                <a:avLst>
                  <a:gd name="adj" fmla="val 4666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٥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C425BA-64C9-49E7-994F-78D834E9F9E4}"/>
                </a:ext>
              </a:extLst>
            </p:cNvPr>
            <p:cNvSpPr/>
            <p:nvPr/>
          </p:nvSpPr>
          <p:spPr>
            <a:xfrm>
              <a:off x="9024332" y="5855105"/>
              <a:ext cx="2240016" cy="100289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400" b="0" i="0" u="none" strike="noStrike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hlinkClick r:id="rId6" tooltip="صلاة الظهر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صلاة العشاء</a:t>
              </a:r>
              <a:r>
                <a:rPr lang="ar-SA" sz="2400" b="0" i="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</a:rPr>
                <a:t> 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CB7108-A2DD-40EB-BF3B-F520E992D570}"/>
              </a:ext>
            </a:extLst>
          </p:cNvPr>
          <p:cNvGrpSpPr/>
          <p:nvPr/>
        </p:nvGrpSpPr>
        <p:grpSpPr>
          <a:xfrm>
            <a:off x="106017" y="3086990"/>
            <a:ext cx="11330211" cy="1452690"/>
            <a:chOff x="106017" y="3086990"/>
            <a:chExt cx="11330211" cy="145269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D59F462-1EC1-4253-919C-32A0B7746F8C}"/>
                </a:ext>
              </a:extLst>
            </p:cNvPr>
            <p:cNvGrpSpPr/>
            <p:nvPr/>
          </p:nvGrpSpPr>
          <p:grpSpPr>
            <a:xfrm>
              <a:off x="106017" y="3086990"/>
              <a:ext cx="6970644" cy="1248743"/>
              <a:chOff x="72888" y="2977732"/>
              <a:chExt cx="6970644" cy="1325217"/>
            </a:xfrm>
          </p:grpSpPr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06AD2934-AA2A-4E6B-A48C-EDF819E9FA90}"/>
                  </a:ext>
                </a:extLst>
              </p:cNvPr>
              <p:cNvSpPr/>
              <p:nvPr/>
            </p:nvSpPr>
            <p:spPr>
              <a:xfrm>
                <a:off x="72888" y="2977732"/>
                <a:ext cx="6970644" cy="1325217"/>
              </a:xfrm>
              <a:prstGeom prst="rightArrow">
                <a:avLst>
                  <a:gd name="adj1" fmla="val 54000"/>
                  <a:gd name="adj2" fmla="val 121836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/>
                  <a:t>আসর</a:t>
                </a:r>
                <a:endParaRPr lang="en-US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37CEB172-9CB4-42B0-ABFF-99B2B6E71A31}"/>
                  </a:ext>
                </a:extLst>
              </p:cNvPr>
              <p:cNvSpPr/>
              <p:nvPr/>
            </p:nvSpPr>
            <p:spPr>
              <a:xfrm rot="5400000">
                <a:off x="134956" y="3287577"/>
                <a:ext cx="738111" cy="795988"/>
              </a:xfrm>
              <a:prstGeom prst="triangle">
                <a:avLst>
                  <a:gd name="adj" fmla="val 4666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2F5D03-7C3E-4129-B650-FC4FBEE129D8}"/>
                </a:ext>
              </a:extLst>
            </p:cNvPr>
            <p:cNvSpPr/>
            <p:nvPr/>
          </p:nvSpPr>
          <p:spPr>
            <a:xfrm>
              <a:off x="9024331" y="3214463"/>
              <a:ext cx="2411897" cy="132521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400" b="0" i="0" u="none" strike="noStrike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صلاة العصر</a:t>
              </a:r>
              <a:r>
                <a:rPr lang="ar-SA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 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B3312E-99CC-48AD-91A2-5F69FADD578C}"/>
              </a:ext>
            </a:extLst>
          </p:cNvPr>
          <p:cNvGrpSpPr/>
          <p:nvPr/>
        </p:nvGrpSpPr>
        <p:grpSpPr>
          <a:xfrm>
            <a:off x="39757" y="4175087"/>
            <a:ext cx="11445522" cy="1680018"/>
            <a:chOff x="39757" y="4175087"/>
            <a:chExt cx="11445522" cy="16849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14DC86-D2F3-4B20-B061-13F39DBA2DDC}"/>
                </a:ext>
              </a:extLst>
            </p:cNvPr>
            <p:cNvGrpSpPr/>
            <p:nvPr/>
          </p:nvGrpSpPr>
          <p:grpSpPr>
            <a:xfrm>
              <a:off x="39757" y="4175087"/>
              <a:ext cx="6970644" cy="1493336"/>
              <a:chOff x="53010" y="4094255"/>
              <a:chExt cx="6970644" cy="1615465"/>
            </a:xfrm>
          </p:grpSpPr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710C68E3-558D-404E-BC28-CC2556B70C2C}"/>
                  </a:ext>
                </a:extLst>
              </p:cNvPr>
              <p:cNvSpPr/>
              <p:nvPr/>
            </p:nvSpPr>
            <p:spPr>
              <a:xfrm>
                <a:off x="53010" y="4094255"/>
                <a:ext cx="6970644" cy="1615465"/>
              </a:xfrm>
              <a:prstGeom prst="rightArrow">
                <a:avLst>
                  <a:gd name="adj1" fmla="val 40000"/>
                  <a:gd name="adj2" fmla="val 9280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/>
                  <a:t>মাগরিব</a:t>
                </a:r>
                <a:endParaRPr lang="en-US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D638FFB1-20C3-4197-A9AA-4BC5FFCC61D9}"/>
                  </a:ext>
                </a:extLst>
              </p:cNvPr>
              <p:cNvSpPr/>
              <p:nvPr/>
            </p:nvSpPr>
            <p:spPr>
              <a:xfrm rot="5400000">
                <a:off x="115077" y="4518964"/>
                <a:ext cx="738111" cy="795988"/>
              </a:xfrm>
              <a:prstGeom prst="triangle">
                <a:avLst>
                  <a:gd name="adj" fmla="val 4666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٤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714A2F-BFDE-45E4-AC99-05DCF89F8AF0}"/>
                </a:ext>
              </a:extLst>
            </p:cNvPr>
            <p:cNvSpPr/>
            <p:nvPr/>
          </p:nvSpPr>
          <p:spPr>
            <a:xfrm>
              <a:off x="9073382" y="4534784"/>
              <a:ext cx="2411897" cy="132521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4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ar-SA" sz="2400" b="0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hlinkClick r:id="rId8" tooltip="صلاة المغرب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صلاة المغرب</a:t>
              </a:r>
              <a:r>
                <a:rPr lang="ar-SA" sz="2400" b="0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 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5524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6708">
        <p15:prstTrans prst="curtains"/>
      </p:transition>
    </mc:Choice>
    <mc:Fallback>
      <p:transition spd="slow" advTm="56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D82EBB-963C-47A3-BBD6-C51BF9CE8FCB}"/>
              </a:ext>
            </a:extLst>
          </p:cNvPr>
          <p:cNvSpPr txBox="1"/>
          <p:nvPr/>
        </p:nvSpPr>
        <p:spPr>
          <a:xfrm>
            <a:off x="4371975" y="242888"/>
            <a:ext cx="2814638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একক</a:t>
            </a:r>
            <a:r>
              <a:rPr lang="en-US" sz="3600" dirty="0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ln w="28575"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  <a:endParaRPr lang="en-US" sz="3600" dirty="0">
              <a:ln w="28575">
                <a:solidFill>
                  <a:schemeClr val="tx1"/>
                </a:solidFill>
                <a:prstDash val="sysDash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2" name="Picture 4" descr="হুজুরের শিক্ষাদান পদ্ধতি সবাইকে মুগ্ধ করত | প্রথম আলো">
            <a:extLst>
              <a:ext uri="{FF2B5EF4-FFF2-40B4-BE49-F238E27FC236}">
                <a16:creationId xmlns:a16="http://schemas.microsoft.com/office/drawing/2014/main" id="{F0ADECFB-1B22-4626-996E-6CB4E435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39" y="2112064"/>
            <a:ext cx="4333461" cy="273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FBAAEB-467B-48E0-A8CA-02E6A60F10E9}"/>
              </a:ext>
            </a:extLst>
          </p:cNvPr>
          <p:cNvSpPr txBox="1"/>
          <p:nvPr/>
        </p:nvSpPr>
        <p:spPr>
          <a:xfrm>
            <a:off x="384312" y="2188264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১। </a:t>
            </a:r>
            <a:r>
              <a:rPr lang="en-US" sz="3200" dirty="0" err="1"/>
              <a:t>প্রতিদিন</a:t>
            </a:r>
            <a:r>
              <a:rPr lang="en-US" sz="3200" dirty="0"/>
              <a:t> </a:t>
            </a:r>
            <a:r>
              <a:rPr lang="en-US" sz="3200" dirty="0" err="1"/>
              <a:t>প্রত্যেক</a:t>
            </a:r>
            <a:r>
              <a:rPr lang="en-US" sz="3200" dirty="0"/>
              <a:t> </a:t>
            </a:r>
            <a:r>
              <a:rPr lang="en-US" sz="3200" dirty="0" err="1"/>
              <a:t>মুসলিম</a:t>
            </a:r>
            <a:r>
              <a:rPr lang="en-US" sz="3200" dirty="0"/>
              <a:t> – </a:t>
            </a:r>
            <a:r>
              <a:rPr lang="en-US" sz="3200" dirty="0" err="1"/>
              <a:t>নর</a:t>
            </a:r>
            <a:r>
              <a:rPr lang="en-US" sz="3200" dirty="0"/>
              <a:t> ও </a:t>
            </a:r>
            <a:r>
              <a:rPr lang="en-US" sz="3200" dirty="0" err="1"/>
              <a:t>নারীর</a:t>
            </a:r>
            <a:r>
              <a:rPr lang="en-US" sz="3200" dirty="0"/>
              <a:t> </a:t>
            </a:r>
            <a:r>
              <a:rPr lang="en-US" sz="3200" dirty="0" err="1"/>
              <a:t>উপর</a:t>
            </a:r>
            <a:r>
              <a:rPr lang="en-US" sz="3200" dirty="0"/>
              <a:t> </a:t>
            </a:r>
            <a:r>
              <a:rPr lang="en-US" sz="3200" dirty="0" err="1"/>
              <a:t>কত</a:t>
            </a:r>
            <a:r>
              <a:rPr lang="en-US" sz="3200" dirty="0"/>
              <a:t> </a:t>
            </a:r>
            <a:r>
              <a:rPr lang="en-US" sz="3200" dirty="0" err="1"/>
              <a:t>রাকআত</a:t>
            </a:r>
            <a:r>
              <a:rPr lang="en-US" sz="3200" dirty="0"/>
              <a:t> </a:t>
            </a:r>
            <a:r>
              <a:rPr lang="en-US" sz="3200" dirty="0" err="1"/>
              <a:t>নামাজ</a:t>
            </a:r>
            <a:r>
              <a:rPr lang="en-US" sz="3200" dirty="0"/>
              <a:t> </a:t>
            </a:r>
            <a:r>
              <a:rPr lang="en-US" sz="3200" dirty="0" err="1"/>
              <a:t>আল্লাহ</a:t>
            </a:r>
            <a:r>
              <a:rPr lang="en-US" sz="3200" dirty="0"/>
              <a:t> </a:t>
            </a:r>
            <a:r>
              <a:rPr lang="en-US" sz="3200" dirty="0" err="1"/>
              <a:t>ফরজ</a:t>
            </a:r>
            <a:r>
              <a:rPr lang="en-US" sz="3200" dirty="0"/>
              <a:t> </a:t>
            </a:r>
            <a:r>
              <a:rPr lang="en-US" sz="3200" dirty="0" err="1"/>
              <a:t>করেছেন</a:t>
            </a:r>
            <a:r>
              <a:rPr lang="en-US" sz="3200" dirty="0"/>
              <a:t> ? 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ওয়াক্তে</a:t>
            </a:r>
            <a:r>
              <a:rPr lang="en-US" sz="3200" dirty="0"/>
              <a:t> </a:t>
            </a:r>
            <a:r>
              <a:rPr lang="en-US" sz="3200" dirty="0" err="1"/>
              <a:t>কত</a:t>
            </a:r>
            <a:r>
              <a:rPr lang="en-US" sz="3200" dirty="0"/>
              <a:t> </a:t>
            </a:r>
            <a:r>
              <a:rPr lang="en-US" sz="3200" dirty="0" err="1"/>
              <a:t>রাকাত</a:t>
            </a:r>
            <a:r>
              <a:rPr lang="en-US" sz="3200" dirty="0"/>
              <a:t> </a:t>
            </a:r>
            <a:r>
              <a:rPr lang="en-US" sz="3200" dirty="0" err="1"/>
              <a:t>ফরজ</a:t>
            </a:r>
            <a:r>
              <a:rPr lang="en-US" sz="3200" dirty="0"/>
              <a:t> </a:t>
            </a:r>
            <a:r>
              <a:rPr lang="en-US" sz="3200" dirty="0" err="1"/>
              <a:t>তা</a:t>
            </a:r>
            <a:r>
              <a:rPr lang="en-US" sz="3200" dirty="0"/>
              <a:t> </a:t>
            </a:r>
            <a:r>
              <a:rPr lang="en-US" sz="3200" dirty="0" err="1"/>
              <a:t>লিখ</a:t>
            </a:r>
            <a:r>
              <a:rPr lang="en-US" sz="3200" dirty="0"/>
              <a:t> ।</a:t>
            </a:r>
          </a:p>
          <a:p>
            <a:r>
              <a:rPr lang="en-US" sz="3200" dirty="0"/>
              <a:t>২। </a:t>
            </a:r>
            <a:r>
              <a:rPr lang="en-US" sz="3200" dirty="0" err="1"/>
              <a:t>নামাজের</a:t>
            </a:r>
            <a:r>
              <a:rPr lang="en-US" sz="3200" dirty="0"/>
              <a:t>  </a:t>
            </a:r>
            <a:r>
              <a:rPr lang="en-US" sz="3200" dirty="0" err="1"/>
              <a:t>আহকাম</a:t>
            </a:r>
            <a:r>
              <a:rPr lang="en-US" sz="3200" dirty="0"/>
              <a:t> ও </a:t>
            </a:r>
            <a:r>
              <a:rPr lang="en-US" sz="3200" dirty="0" err="1"/>
              <a:t>আরকান</a:t>
            </a:r>
            <a:r>
              <a:rPr lang="en-US" sz="3200" dirty="0"/>
              <a:t> </a:t>
            </a:r>
            <a:r>
              <a:rPr lang="en-US" sz="3200" dirty="0" err="1"/>
              <a:t>কয়টি</a:t>
            </a:r>
            <a:r>
              <a:rPr lang="en-US" sz="3200" dirty="0"/>
              <a:t> ও </a:t>
            </a:r>
            <a:r>
              <a:rPr lang="en-US" sz="3200" dirty="0" err="1"/>
              <a:t>কিকি</a:t>
            </a:r>
            <a:r>
              <a:rPr lang="en-US" sz="3200" dirty="0"/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8FAB8-95C5-47BE-BCC9-D6C42C2829F4}"/>
              </a:ext>
            </a:extLst>
          </p:cNvPr>
          <p:cNvSpPr txBox="1"/>
          <p:nvPr/>
        </p:nvSpPr>
        <p:spPr>
          <a:xfrm>
            <a:off x="384312" y="4493560"/>
            <a:ext cx="719593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৩। </a:t>
            </a:r>
            <a:r>
              <a:rPr lang="en-US" sz="2800" dirty="0" err="1"/>
              <a:t>শুন্য</a:t>
            </a:r>
            <a:r>
              <a:rPr lang="en-US" sz="2800" dirty="0"/>
              <a:t> </a:t>
            </a:r>
            <a:r>
              <a:rPr lang="en-US" sz="2800" dirty="0" err="1"/>
              <a:t>স্থান</a:t>
            </a:r>
            <a:r>
              <a:rPr lang="en-US" sz="2800" dirty="0"/>
              <a:t> </a:t>
            </a:r>
            <a:r>
              <a:rPr lang="en-US" sz="2800" dirty="0" err="1"/>
              <a:t>পূর্ণ</a:t>
            </a:r>
            <a:r>
              <a:rPr lang="en-US" sz="2800" dirty="0"/>
              <a:t> </a:t>
            </a:r>
            <a:r>
              <a:rPr lang="en-US" sz="2800" dirty="0" err="1"/>
              <a:t>করঃ</a:t>
            </a:r>
            <a:r>
              <a:rPr lang="en-US" sz="2800" dirty="0"/>
              <a:t>- </a:t>
            </a:r>
          </a:p>
          <a:p>
            <a:r>
              <a:rPr lang="ar-SA" sz="2800" dirty="0"/>
              <a:t>يا ايها الذين امنوا  اذا قمتم الي</a:t>
            </a:r>
            <a:r>
              <a:rPr lang="ar-SA" sz="2800" dirty="0">
                <a:solidFill>
                  <a:srgbClr val="FF0000"/>
                </a:solidFill>
              </a:rPr>
              <a:t>------</a:t>
            </a:r>
            <a:r>
              <a:rPr lang="ar-SA" sz="2800" dirty="0"/>
              <a:t>فاغسلوا وجوهكم و ايديكم الي  </a:t>
            </a:r>
            <a:r>
              <a:rPr lang="ar-SA" sz="2800" dirty="0">
                <a:solidFill>
                  <a:srgbClr val="FF0000"/>
                </a:solidFill>
              </a:rPr>
              <a:t>------</a:t>
            </a:r>
            <a:r>
              <a:rPr lang="ar-SA" sz="2800" dirty="0"/>
              <a:t> و امسحوا بروسكم و ارجلكم الي </a:t>
            </a:r>
            <a:r>
              <a:rPr lang="ar-SA" sz="2800" dirty="0">
                <a:solidFill>
                  <a:srgbClr val="FF0000"/>
                </a:solidFill>
              </a:rPr>
              <a:t>-------</a:t>
            </a:r>
            <a:r>
              <a:rPr lang="ar-SA" sz="2800" dirty="0"/>
              <a:t>        </a:t>
            </a:r>
            <a:r>
              <a:rPr lang="en-US" sz="2800" dirty="0"/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38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4207">
        <p14:vortex dir="r"/>
      </p:transition>
    </mc:Choice>
    <mc:Fallback>
      <p:transition spd="slow" advTm="34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কম খরচে ৩-৪ রুমের সুন্দর স্বপ্নের একতলা বাড়ির ডিজাইন ও খরচ | One Storey...  | House design, Design, Architect">
            <a:extLst>
              <a:ext uri="{FF2B5EF4-FFF2-40B4-BE49-F238E27FC236}">
                <a16:creationId xmlns:a16="http://schemas.microsoft.com/office/drawing/2014/main" id="{7D1C8741-2B2C-48EC-A028-9BADD2F7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928687"/>
            <a:ext cx="3326088" cy="19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43333-A278-427E-8F9A-932C06E62360}"/>
              </a:ext>
            </a:extLst>
          </p:cNvPr>
          <p:cNvSpPr txBox="1"/>
          <p:nvPr/>
        </p:nvSpPr>
        <p:spPr>
          <a:xfrm>
            <a:off x="4943476" y="1928813"/>
            <a:ext cx="7115174" cy="1077218"/>
          </a:xfrm>
          <a:prstGeom prst="rect">
            <a:avLst/>
          </a:prstGeom>
          <a:ln w="76200">
            <a:solidFill>
              <a:srgbClr val="C60AA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SA" sz="32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 يَا أَيُّهَا الَّذِينَ آمَنُوا إِذَا قُمْتُمْ إِلَى الصَّلَاةِ فَاغْسِلُوا وُجُوهَكُمْ وَأَيْدِيَكُمْ إِلَى الْمَرَافِقِ وَامْسَحُوا بِرُءُوسِكُمْ وَأَرْجُلَكُمْ إِلَى الْكَعْبَيْنِ</a:t>
            </a:r>
            <a:r>
              <a:rPr lang="bn-BD" sz="32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32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D4545-3049-4F2B-9C89-DF9B8AAE38EA}"/>
              </a:ext>
            </a:extLst>
          </p:cNvPr>
          <p:cNvSpPr/>
          <p:nvPr/>
        </p:nvSpPr>
        <p:spPr>
          <a:xfrm>
            <a:off x="4904755" y="134946"/>
            <a:ext cx="2451237" cy="812034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বাড়ির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208E-964D-4D32-B01D-5B5A2F13C9B9}"/>
              </a:ext>
            </a:extLst>
          </p:cNvPr>
          <p:cNvSpPr txBox="1"/>
          <p:nvPr/>
        </p:nvSpPr>
        <p:spPr>
          <a:xfrm>
            <a:off x="100014" y="3250764"/>
            <a:ext cx="367188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তাহক্বিক</a:t>
            </a:r>
            <a:r>
              <a:rPr lang="en-US" sz="3200" dirty="0"/>
              <a:t>(</a:t>
            </a:r>
            <a:r>
              <a:rPr lang="ar-SA" sz="3200" dirty="0"/>
              <a:t>تحقيق</a:t>
            </a:r>
            <a:r>
              <a:rPr lang="en-US" sz="3200" dirty="0"/>
              <a:t>) </a:t>
            </a:r>
            <a:r>
              <a:rPr lang="en-US" sz="3200" dirty="0" err="1"/>
              <a:t>কর</a:t>
            </a:r>
            <a:r>
              <a:rPr lang="bn-BD" sz="3200" dirty="0"/>
              <a:t>ঃ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723449-348C-4D6D-BC0D-6B5AEE7EC293}"/>
              </a:ext>
            </a:extLst>
          </p:cNvPr>
          <p:cNvSpPr/>
          <p:nvPr/>
        </p:nvSpPr>
        <p:spPr>
          <a:xfrm>
            <a:off x="3671888" y="4157663"/>
            <a:ext cx="2157412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قُمْتُمْ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B4DB8-66F9-4249-A7CA-50442FEE737C}"/>
              </a:ext>
            </a:extLst>
          </p:cNvPr>
          <p:cNvSpPr/>
          <p:nvPr/>
        </p:nvSpPr>
        <p:spPr>
          <a:xfrm>
            <a:off x="6272213" y="4157663"/>
            <a:ext cx="1971675" cy="771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فَاغْسِلُوْا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C1B93-6C36-4B4B-8ABD-4872C6AB196F}"/>
              </a:ext>
            </a:extLst>
          </p:cNvPr>
          <p:cNvSpPr/>
          <p:nvPr/>
        </p:nvSpPr>
        <p:spPr>
          <a:xfrm>
            <a:off x="8501063" y="4157663"/>
            <a:ext cx="1971675" cy="771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اَمْسِحُوْا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72EF9C-86FE-464A-A4F1-4E426A34A28B}"/>
              </a:ext>
            </a:extLst>
          </p:cNvPr>
          <p:cNvSpPr/>
          <p:nvPr/>
        </p:nvSpPr>
        <p:spPr>
          <a:xfrm>
            <a:off x="100014" y="5129213"/>
            <a:ext cx="3414712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(</a:t>
            </a:r>
            <a:r>
              <a:rPr lang="ar-SA" sz="3200" dirty="0"/>
              <a:t>تركيب</a:t>
            </a:r>
            <a:r>
              <a:rPr lang="en-US" sz="3200" dirty="0"/>
              <a:t>)</a:t>
            </a:r>
            <a:r>
              <a:rPr lang="en-US" sz="3200" dirty="0" err="1"/>
              <a:t>তারক্বিব</a:t>
            </a:r>
            <a:r>
              <a:rPr lang="en-US" sz="3200" dirty="0"/>
              <a:t> </a:t>
            </a:r>
            <a:r>
              <a:rPr lang="en-US" sz="3200" dirty="0" err="1"/>
              <a:t>করঃ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55AC4D-9644-49F3-B5F0-D466ED33BD87}"/>
              </a:ext>
            </a:extLst>
          </p:cNvPr>
          <p:cNvSpPr txBox="1"/>
          <p:nvPr/>
        </p:nvSpPr>
        <p:spPr>
          <a:xfrm>
            <a:off x="4795838" y="5409515"/>
            <a:ext cx="6896099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200" b="1" i="0" dirty="0">
                <a:solidFill>
                  <a:srgbClr val="008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إِذَا قُمْتُمْ إِلَى الصَّلَاةِ فَاغْسِلُوا وُجُوهَكُمْ وَأَيْدِيَكُمْ إِلَى الْمَرَافِقِ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276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60335">
        <p15:prstTrans prst="peelOff"/>
      </p:transition>
    </mc:Choice>
    <mc:Fallback>
      <p:transition spd="slow" advTm="603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z">
            <a:hlinkClick r:id="" action="ppaction://media"/>
            <a:extLst>
              <a:ext uri="{FF2B5EF4-FFF2-40B4-BE49-F238E27FC236}">
                <a16:creationId xmlns:a16="http://schemas.microsoft.com/office/drawing/2014/main" id="{9F067DC7-FF42-43FB-BC2A-42411A3CD37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08" y="-357809"/>
            <a:ext cx="12085983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A9B6BB-5D70-4BCA-B798-CCCA35D08A28}"/>
              </a:ext>
            </a:extLst>
          </p:cNvPr>
          <p:cNvSpPr/>
          <p:nvPr/>
        </p:nvSpPr>
        <p:spPr>
          <a:xfrm>
            <a:off x="4287079" y="1749287"/>
            <a:ext cx="3120886" cy="20673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60AAB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ন্য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828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3136">
        <p15:prstTrans prst="peelOff"/>
      </p:transition>
    </mc:Choice>
    <mc:Fallback>
      <p:transition spd="slow" advTm="23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  <p:extLst>
    <p:ext uri="{E180D4A7-C9FB-4DFB-919C-405C955672EB}">
      <p14:showEvtLst xmlns:p14="http://schemas.microsoft.com/office/powerpoint/2010/main">
        <p14:playEvt time="2881" objId="4"/>
        <p14:stopEvt time="13723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1C479-EEE9-4880-B9A3-C1E019F3E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74" y="2557670"/>
            <a:ext cx="2213113" cy="428907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94417-1FC1-48E3-8F34-D17E7A604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3890210"/>
            <a:ext cx="2095500" cy="19333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59297DE-1D61-4C3E-979A-F68E5E66D9FD}"/>
              </a:ext>
            </a:extLst>
          </p:cNvPr>
          <p:cNvGrpSpPr/>
          <p:nvPr/>
        </p:nvGrpSpPr>
        <p:grpSpPr>
          <a:xfrm>
            <a:off x="483906" y="11252"/>
            <a:ext cx="11312327" cy="5966668"/>
            <a:chOff x="659407" y="319210"/>
            <a:chExt cx="11138110" cy="5316303"/>
          </a:xfrm>
        </p:grpSpPr>
        <p:sp>
          <p:nvSpPr>
            <p:cNvPr id="12" name="Ribbon: Tilted Up 11">
              <a:extLst>
                <a:ext uri="{FF2B5EF4-FFF2-40B4-BE49-F238E27FC236}">
                  <a16:creationId xmlns:a16="http://schemas.microsoft.com/office/drawing/2014/main" id="{BCE73A36-688D-41AF-9DF0-21C68A93805E}"/>
                </a:ext>
              </a:extLst>
            </p:cNvPr>
            <p:cNvSpPr/>
            <p:nvPr/>
          </p:nvSpPr>
          <p:spPr>
            <a:xfrm>
              <a:off x="659407" y="319210"/>
              <a:ext cx="11138110" cy="2634277"/>
            </a:xfrm>
            <a:prstGeom prst="ribbon2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prstTxWarp prst="textArchUpPour">
                <a:avLst/>
              </a:prstTxWarp>
            </a:bodyPr>
            <a:lstStyle/>
            <a:p>
              <a:pPr algn="ctr"/>
              <a:r>
                <a:rPr lang="en-US" sz="4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পরিচিতি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1316BA-C98E-42BB-835F-897DDDF16B0F}"/>
                </a:ext>
              </a:extLst>
            </p:cNvPr>
            <p:cNvSpPr txBox="1"/>
            <p:nvPr/>
          </p:nvSpPr>
          <p:spPr>
            <a:xfrm>
              <a:off x="1893208" y="1672840"/>
              <a:ext cx="1593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শিক্ষক</a:t>
              </a:r>
              <a:endPara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8493B-1641-4AE1-B77C-D6670D531E28}"/>
                </a:ext>
              </a:extLst>
            </p:cNvPr>
            <p:cNvSpPr txBox="1"/>
            <p:nvPr/>
          </p:nvSpPr>
          <p:spPr>
            <a:xfrm>
              <a:off x="9471644" y="1517642"/>
              <a:ext cx="116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38E8D8-0B24-4D7E-88A9-76A1E5A4A65C}"/>
                </a:ext>
              </a:extLst>
            </p:cNvPr>
            <p:cNvSpPr txBox="1"/>
            <p:nvPr/>
          </p:nvSpPr>
          <p:spPr>
            <a:xfrm>
              <a:off x="8471681" y="3080968"/>
              <a:ext cx="3325836" cy="2056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7030A0"/>
                  </a:solidFill>
                </a:rPr>
                <a:t>শ্রেণিঃ</a:t>
              </a:r>
              <a:r>
                <a:rPr lang="en-US" sz="2400" dirty="0">
                  <a:solidFill>
                    <a:srgbClr val="7030A0"/>
                  </a:solidFill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</a:rPr>
                <a:t>একাদশ</a:t>
              </a:r>
              <a:endParaRPr lang="en-US" sz="2400" dirty="0">
                <a:solidFill>
                  <a:srgbClr val="7030A0"/>
                </a:solidFill>
              </a:endParaRPr>
            </a:p>
            <a:p>
              <a:pPr algn="ctr"/>
              <a:r>
                <a:rPr lang="en-US" sz="2400" dirty="0" err="1">
                  <a:solidFill>
                    <a:srgbClr val="7030A0"/>
                  </a:solidFill>
                </a:rPr>
                <a:t>বিষয়ঃ</a:t>
              </a:r>
              <a:r>
                <a:rPr lang="en-US" sz="2400" dirty="0">
                  <a:solidFill>
                    <a:srgbClr val="7030A0"/>
                  </a:solidFill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</a:rPr>
                <a:t>আল-কুরআনুল</a:t>
              </a:r>
              <a:r>
                <a:rPr lang="en-US" sz="2400" dirty="0">
                  <a:solidFill>
                    <a:srgbClr val="7030A0"/>
                  </a:solidFill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</a:rPr>
                <a:t>কারিম</a:t>
              </a:r>
              <a:r>
                <a:rPr lang="en-US" sz="2400" dirty="0">
                  <a:solidFill>
                    <a:srgbClr val="7030A0"/>
                  </a:solidFill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rgbClr val="7030A0"/>
                  </a:solidFill>
                </a:rPr>
                <a:t>সূরাঃ</a:t>
              </a:r>
              <a:r>
                <a:rPr lang="en-US" sz="2400" dirty="0">
                  <a:solidFill>
                    <a:srgbClr val="7030A0"/>
                  </a:solidFill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</a:rPr>
                <a:t>আল-মায়েদা</a:t>
              </a:r>
              <a:endParaRPr lang="en-US" sz="2400" dirty="0">
                <a:solidFill>
                  <a:srgbClr val="7030A0"/>
                </a:solidFill>
              </a:endParaRPr>
            </a:p>
            <a:p>
              <a:pPr algn="ctr"/>
              <a:r>
                <a:rPr lang="en-US" sz="2400" dirty="0" err="1">
                  <a:solidFill>
                    <a:srgbClr val="7030A0"/>
                  </a:solidFill>
                </a:rPr>
                <a:t>আয়াত</a:t>
              </a:r>
              <a:r>
                <a:rPr lang="en-US" sz="2400" dirty="0">
                  <a:solidFill>
                    <a:srgbClr val="7030A0"/>
                  </a:solidFill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</a:rPr>
                <a:t>নং</a:t>
              </a:r>
              <a:r>
                <a:rPr lang="en-US" sz="2400" dirty="0">
                  <a:solidFill>
                    <a:srgbClr val="7030A0"/>
                  </a:solidFill>
                </a:rPr>
                <a:t>-</a:t>
              </a:r>
              <a:r>
                <a:rPr lang="ar-SA" sz="2400" dirty="0">
                  <a:solidFill>
                    <a:srgbClr val="7030A0"/>
                  </a:solidFill>
                </a:rPr>
                <a:t>০৬</a:t>
              </a:r>
              <a:endParaRPr lang="en-US" sz="2400" dirty="0">
                <a:solidFill>
                  <a:srgbClr val="7030A0"/>
                </a:solidFill>
              </a:endParaRPr>
            </a:p>
            <a:p>
              <a:pPr algn="ctr"/>
              <a:r>
                <a:rPr lang="en-US" sz="2400" dirty="0" err="1">
                  <a:solidFill>
                    <a:srgbClr val="7030A0"/>
                  </a:solidFill>
                </a:rPr>
                <a:t>পিরিয়ডঃ</a:t>
              </a:r>
              <a:r>
                <a:rPr lang="en-US" sz="2400" dirty="0">
                  <a:solidFill>
                    <a:srgbClr val="7030A0"/>
                  </a:solidFill>
                </a:rPr>
                <a:t> ১ম</a:t>
              </a:r>
            </a:p>
            <a:p>
              <a:pPr algn="ctr"/>
              <a:r>
                <a:rPr lang="en-US" sz="2400" dirty="0">
                  <a:solidFill>
                    <a:srgbClr val="7030A0"/>
                  </a:solidFill>
                </a:rPr>
                <a:t>তারিখঃ০১/০৮/২০২১ </a:t>
              </a:r>
              <a:r>
                <a:rPr lang="en-US" sz="2400" dirty="0" err="1">
                  <a:solidFill>
                    <a:srgbClr val="7030A0"/>
                  </a:solidFill>
                </a:rPr>
                <a:t>খ্রিঃ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33AA38-E9C1-40AE-883F-01FF2D883AFF}"/>
                </a:ext>
              </a:extLst>
            </p:cNvPr>
            <p:cNvSpPr txBox="1"/>
            <p:nvPr/>
          </p:nvSpPr>
          <p:spPr>
            <a:xfrm>
              <a:off x="3195536" y="3080968"/>
              <a:ext cx="36576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>
                  <a:ln/>
                  <a:solidFill>
                    <a:srgbClr val="7030A0"/>
                  </a:solidFill>
                </a:rPr>
                <a:t>মোহাম্মদ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আনোয়ারুল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ইসলাম</a:t>
              </a:r>
              <a:endParaRPr lang="en-US" sz="2000" dirty="0">
                <a:ln/>
                <a:solidFill>
                  <a:srgbClr val="7030A0"/>
                </a:solidFill>
              </a:endParaRPr>
            </a:p>
            <a:p>
              <a:pPr algn="ctr"/>
              <a:r>
                <a:rPr lang="en-US" sz="2000" dirty="0">
                  <a:ln/>
                  <a:solidFill>
                    <a:srgbClr val="7030A0"/>
                  </a:solidFill>
                </a:rPr>
                <a:t>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সহকারী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অধ্যাপক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(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আরবি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)</a:t>
              </a:r>
            </a:p>
            <a:p>
              <a:pPr algn="ctr"/>
              <a:r>
                <a:rPr lang="en-US" sz="2000" dirty="0" err="1">
                  <a:ln/>
                  <a:solidFill>
                    <a:srgbClr val="7030A0"/>
                  </a:solidFill>
                </a:rPr>
                <a:t>বালিয়াডাঙ্গা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দারুস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সুন্নাত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ফাযিল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মাদরাসা</a:t>
              </a:r>
              <a:endParaRPr lang="en-US" sz="2000" dirty="0">
                <a:ln/>
                <a:solidFill>
                  <a:srgbClr val="7030A0"/>
                </a:solidFill>
              </a:endParaRPr>
            </a:p>
            <a:p>
              <a:pPr algn="ctr"/>
              <a:r>
                <a:rPr lang="en-US" sz="2000" dirty="0" err="1">
                  <a:ln/>
                  <a:solidFill>
                    <a:srgbClr val="7030A0"/>
                  </a:solidFill>
                </a:rPr>
                <a:t>ডাকঘর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: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বালিয়াডাঙ্গা</a:t>
              </a:r>
              <a:endParaRPr lang="en-US" sz="2000" dirty="0">
                <a:ln/>
                <a:solidFill>
                  <a:srgbClr val="7030A0"/>
                </a:solidFill>
              </a:endParaRPr>
            </a:p>
            <a:p>
              <a:pPr algn="ctr"/>
              <a:r>
                <a:rPr lang="en-US" sz="2000" dirty="0">
                  <a:ln/>
                  <a:solidFill>
                    <a:srgbClr val="7030A0"/>
                  </a:solidFill>
                </a:rPr>
                <a:t>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উপজেলা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: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সদর</a:t>
              </a:r>
              <a:endParaRPr lang="en-US" sz="2000" dirty="0">
                <a:ln/>
                <a:solidFill>
                  <a:srgbClr val="7030A0"/>
                </a:solidFill>
              </a:endParaRPr>
            </a:p>
            <a:p>
              <a:pPr algn="ctr"/>
              <a:r>
                <a:rPr lang="en-US" sz="2000" dirty="0" err="1">
                  <a:ln/>
                  <a:solidFill>
                    <a:srgbClr val="7030A0"/>
                  </a:solidFill>
                </a:rPr>
                <a:t>জেলা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: </a:t>
              </a:r>
              <a:r>
                <a:rPr lang="en-US" sz="2000" dirty="0" err="1">
                  <a:ln/>
                  <a:solidFill>
                    <a:srgbClr val="7030A0"/>
                  </a:solidFill>
                </a:rPr>
                <a:t>চাঁপাইনবাবগঞ্জ</a:t>
              </a:r>
              <a:endParaRPr lang="en-US" sz="2000" dirty="0">
                <a:ln/>
                <a:solidFill>
                  <a:srgbClr val="7030A0"/>
                </a:solidFill>
              </a:endParaRPr>
            </a:p>
            <a:p>
              <a:pPr algn="ctr"/>
              <a:r>
                <a:rPr lang="en-US" sz="2000" dirty="0" err="1">
                  <a:ln/>
                  <a:solidFill>
                    <a:srgbClr val="7030A0"/>
                  </a:solidFill>
                </a:rPr>
                <a:t>মোবাইল</a:t>
              </a:r>
              <a:r>
                <a:rPr lang="en-US" sz="2000" dirty="0">
                  <a:ln/>
                  <a:solidFill>
                    <a:srgbClr val="7030A0"/>
                  </a:solidFill>
                </a:rPr>
                <a:t> নং-০১৭২৬৪৩৪৬৩৪</a:t>
              </a:r>
            </a:p>
            <a:p>
              <a:pPr algn="ctr"/>
              <a:r>
                <a:rPr lang="en-US" sz="2000" dirty="0">
                  <a:ln/>
                  <a:solidFill>
                    <a:srgbClr val="7030A0"/>
                  </a:solidFill>
                </a:rPr>
                <a:t>mdanwarulislam8@gmail.com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6283131-CD25-4F9D-9FE5-F89667A2B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5" y="2956538"/>
            <a:ext cx="2794000" cy="2867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262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4982">
        <p15:prstTrans prst="curtains"/>
      </p:transition>
    </mc:Choice>
    <mc:Fallback>
      <p:transition spd="slow" advTm="249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466C4-2778-44EA-AB8B-0134F3AE430B}"/>
              </a:ext>
            </a:extLst>
          </p:cNvPr>
          <p:cNvSpPr txBox="1"/>
          <p:nvPr/>
        </p:nvSpPr>
        <p:spPr>
          <a:xfrm>
            <a:off x="2543175" y="357187"/>
            <a:ext cx="3552825" cy="52322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পূর্ব জ্ঞান যাচাই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94D4D3-EE4C-4249-B84F-4CE0B8BB4902}"/>
              </a:ext>
            </a:extLst>
          </p:cNvPr>
          <p:cNvGrpSpPr/>
          <p:nvPr/>
        </p:nvGrpSpPr>
        <p:grpSpPr>
          <a:xfrm>
            <a:off x="5891212" y="0"/>
            <a:ext cx="6243638" cy="6829425"/>
            <a:chOff x="5891212" y="0"/>
            <a:chExt cx="6243638" cy="6829425"/>
          </a:xfrm>
        </p:grpSpPr>
        <p:pic>
          <p:nvPicPr>
            <p:cNvPr id="1026" name="Picture 2" descr="Definition of congregational prayer">
              <a:extLst>
                <a:ext uri="{FF2B5EF4-FFF2-40B4-BE49-F238E27FC236}">
                  <a16:creationId xmlns:a16="http://schemas.microsoft.com/office/drawing/2014/main" id="{E75AAA10-4687-4342-95B7-EC1C1B28C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2" y="2578892"/>
              <a:ext cx="3162301" cy="21621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হাট-বাজার - রায়পুর ইউনিয়ন">
              <a:extLst>
                <a:ext uri="{FF2B5EF4-FFF2-40B4-BE49-F238E27FC236}">
                  <a16:creationId xmlns:a16="http://schemas.microsoft.com/office/drawing/2014/main" id="{E746DEBD-81BF-4CC8-B506-F21CD819D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724" y="2505075"/>
              <a:ext cx="2852737" cy="21621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হাট বাজার - ঘুরিদহ ইউনিয়ন">
              <a:extLst>
                <a:ext uri="{FF2B5EF4-FFF2-40B4-BE49-F238E27FC236}">
                  <a16:creationId xmlns:a16="http://schemas.microsoft.com/office/drawing/2014/main" id="{AC0C90F3-5977-4995-8D90-114AF715B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113" y="4667250"/>
              <a:ext cx="2662237" cy="21621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বাজারে মাছের দাম আরও বেড়েছে">
              <a:extLst>
                <a:ext uri="{FF2B5EF4-FFF2-40B4-BE49-F238E27FC236}">
                  <a16:creationId xmlns:a16="http://schemas.microsoft.com/office/drawing/2014/main" id="{EF3D6A15-DF3E-4CB3-A943-E2D92E825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337" y="0"/>
              <a:ext cx="2957513" cy="2505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সবজিতে বাজার ভরা দাম লাগামছাড়া | 851057 | কালের কণ্ঠ | kalerkantho">
              <a:extLst>
                <a:ext uri="{FF2B5EF4-FFF2-40B4-BE49-F238E27FC236}">
                  <a16:creationId xmlns:a16="http://schemas.microsoft.com/office/drawing/2014/main" id="{5AAE1F27-A00D-4348-97EA-6C9313A96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7151"/>
              <a:ext cx="2957513" cy="250507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সরকারের টাকায় ধর্মীয় শিক্ষা নয়!'' অসমে বন্ধ হচ্ছে সরকারি মাদ্রাসা।govrnment  madrasa will be closed in assam very soon">
              <a:extLst>
                <a:ext uri="{FF2B5EF4-FFF2-40B4-BE49-F238E27FC236}">
                  <a16:creationId xmlns:a16="http://schemas.microsoft.com/office/drawing/2014/main" id="{6B62D168-5EFB-4FCE-B136-AEBAE0A78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660105"/>
              <a:ext cx="2769393" cy="214074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50E156-67EA-4D52-8FB2-8F5E0295B62B}"/>
              </a:ext>
            </a:extLst>
          </p:cNvPr>
          <p:cNvGrpSpPr/>
          <p:nvPr/>
        </p:nvGrpSpPr>
        <p:grpSpPr>
          <a:xfrm>
            <a:off x="150018" y="985181"/>
            <a:ext cx="5553074" cy="5515632"/>
            <a:chOff x="57150" y="979763"/>
            <a:chExt cx="5553074" cy="55156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1DAA05-E34E-42D0-B432-4AC5E0CC7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" y="979763"/>
              <a:ext cx="5553074" cy="551563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7851B5-C99E-46E5-A991-2FD4805080B6}"/>
                </a:ext>
              </a:extLst>
            </p:cNvPr>
            <p:cNvSpPr txBox="1"/>
            <p:nvPr/>
          </p:nvSpPr>
          <p:spPr>
            <a:xfrm>
              <a:off x="57150" y="1021763"/>
              <a:ext cx="3386135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আল্লাহর ঘর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9255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084">
        <p15:prstTrans prst="airplane"/>
      </p:transition>
    </mc:Choice>
    <mc:Fallback>
      <p:transition spd="slow" advTm="30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B1AF7EF-47E7-4370-B5DA-A7913CC468F2}"/>
              </a:ext>
            </a:extLst>
          </p:cNvPr>
          <p:cNvSpPr txBox="1"/>
          <p:nvPr/>
        </p:nvSpPr>
        <p:spPr>
          <a:xfrm>
            <a:off x="861950" y="2924084"/>
            <a:ext cx="10468099" cy="310854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ar-SA" sz="4000" b="1" i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 </a:t>
            </a:r>
            <a:r>
              <a:rPr lang="ar-SA" sz="4000" b="1" i="0" dirty="0">
                <a:solidFill>
                  <a:srgbClr val="008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يَا أَيُّهَا الَّذِينَ آمَنُوا إِذَا قُمْتُمْ إِلَى الصَّلَاةِ فَاغْسِلُوا وُجُوهَكُمْ وَأَيْدِيَكُمْ إِلَى الْمَرَافِقِ وَامْسَحُوا بِرُءُوسِكُمْ وَأَرْجُلَكُمْ إِلَى الْكَعْبَيْنِ</a:t>
            </a:r>
            <a:r>
              <a:rPr lang="bn-BD" sz="4000" b="1" i="0" dirty="0">
                <a:solidFill>
                  <a:srgbClr val="008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4000" b="1" i="0" dirty="0">
              <a:solidFill>
                <a:srgbClr val="008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en-US" sz="2800" b="1" i="0" dirty="0">
              <a:solidFill>
                <a:srgbClr val="FF0000"/>
              </a:solidFill>
              <a:effectLst/>
              <a:latin typeface="Alice"/>
            </a:endParaRPr>
          </a:p>
          <a:p>
            <a:r>
              <a:rPr lang="bn-BD" sz="2800" b="1" i="0" dirty="0">
                <a:solidFill>
                  <a:srgbClr val="FF0000"/>
                </a:solidFill>
                <a:effectLst/>
                <a:latin typeface="Alice"/>
              </a:rPr>
              <a:t>সরল বঙ্গানুবাদঃ </a:t>
            </a:r>
            <a:r>
              <a:rPr lang="bn-BD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Alice"/>
              </a:rPr>
              <a:t>হে মুমিনগণ, যখন তোমরা নামাযের জন্যে উঠ, তখন স্বীয় মুখমন্ডল ও হস্তসমূহ কনুই পর্যন্ত ধৌত কর, মাথা</a:t>
            </a:r>
            <a:r>
              <a:rPr lang="en-US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Alice"/>
              </a:rPr>
              <a:t> </a:t>
            </a:r>
            <a:r>
              <a:rPr lang="bn-BD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Alice"/>
              </a:rPr>
              <a:t>কর</a:t>
            </a:r>
            <a:r>
              <a:rPr lang="en-US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Alice"/>
              </a:rPr>
              <a:t> 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Alice"/>
              </a:rPr>
              <a:t>মাসেহ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Alice"/>
              </a:rPr>
              <a:t> </a:t>
            </a:r>
            <a:r>
              <a:rPr lang="en-US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Alice"/>
              </a:rPr>
              <a:t>করা</a:t>
            </a:r>
            <a:r>
              <a:rPr lang="en-US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Alice"/>
              </a:rPr>
              <a:t> </a:t>
            </a:r>
            <a:r>
              <a:rPr lang="bn-BD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Alice"/>
              </a:rPr>
              <a:t>এবং পদযুগল গিটসহ ধৌত কর। আয়াত নং-৬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lice"/>
              </a:rPr>
              <a:t>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33A46-62BD-4FB2-B720-AF45A22D25F2}"/>
              </a:ext>
            </a:extLst>
          </p:cNvPr>
          <p:cNvSpPr txBox="1"/>
          <p:nvPr/>
        </p:nvSpPr>
        <p:spPr>
          <a:xfrm>
            <a:off x="3776870" y="291548"/>
            <a:ext cx="409202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dirty="0">
                <a:ln w="5715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আজকের পাঠ ঘোষনা</a:t>
            </a:r>
            <a:endParaRPr lang="en-US" sz="3200" dirty="0">
              <a:ln w="5715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F795F7-BFF5-4834-B680-B77B4FAC6FA9}"/>
              </a:ext>
            </a:extLst>
          </p:cNvPr>
          <p:cNvSpPr/>
          <p:nvPr/>
        </p:nvSpPr>
        <p:spPr>
          <a:xfrm>
            <a:off x="3776870" y="1278697"/>
            <a:ext cx="4092021" cy="12430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নামাজ ও ওযু প্রসংগে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050" name="Picture 2" descr="আলিয়ার সাথে কওমিকে গুলিয়ে ফেলা ভুল' | আলাপ | DW | 22.01.2021">
            <a:extLst>
              <a:ext uri="{FF2B5EF4-FFF2-40B4-BE49-F238E27FC236}">
                <a16:creationId xmlns:a16="http://schemas.microsoft.com/office/drawing/2014/main" id="{AE185A9B-52C5-44E4-9066-1184D531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714374"/>
            <a:ext cx="2828926" cy="1807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31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4709">
        <p14:ripple/>
      </p:transition>
    </mc:Choice>
    <mc:Fallback>
      <p:transition spd="slow" advTm="347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F400ED-4BD5-44B3-94EF-DDE8E176C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" y="1033671"/>
            <a:ext cx="11889584" cy="5124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84C2E-C041-4366-80A5-92FA05024394}"/>
              </a:ext>
            </a:extLst>
          </p:cNvPr>
          <p:cNvSpPr txBox="1"/>
          <p:nvPr/>
        </p:nvSpPr>
        <p:spPr>
          <a:xfrm>
            <a:off x="3243262" y="142875"/>
            <a:ext cx="5200650" cy="584775"/>
          </a:xfrm>
          <a:prstGeom prst="rect">
            <a:avLst/>
          </a:prstGeom>
          <a:ln w="76200"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পাঠ উপস্থাপন</a:t>
            </a:r>
            <a:endParaRPr lang="en-US" sz="3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E9360-C884-450B-949D-348FB5F3CFE0}"/>
              </a:ext>
            </a:extLst>
          </p:cNvPr>
          <p:cNvSpPr/>
          <p:nvPr/>
        </p:nvSpPr>
        <p:spPr>
          <a:xfrm>
            <a:off x="151208" y="1143001"/>
            <a:ext cx="11832431" cy="800100"/>
          </a:xfrm>
          <a:prstGeom prst="rect">
            <a:avLst/>
          </a:prstGeom>
          <a:noFill/>
          <a:ln w="76200">
            <a:solidFill>
              <a:srgbClr val="C6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endParaRPr lang="ar-SA" sz="2800" dirty="0">
              <a:ln w="28575">
                <a:solidFill>
                  <a:schemeClr val="tx1"/>
                </a:solidFill>
              </a:ln>
            </a:endParaRPr>
          </a:p>
          <a:p>
            <a:pPr algn="ctr">
              <a:buClr>
                <a:srgbClr val="FF0000"/>
              </a:buClr>
            </a:pPr>
            <a:endParaRPr lang="ar-SA" sz="2800" dirty="0">
              <a:ln w="28575">
                <a:solidFill>
                  <a:schemeClr val="tx1"/>
                </a:solidFill>
              </a:ln>
            </a:endParaRPr>
          </a:p>
          <a:p>
            <a:pPr algn="ctr">
              <a:buClr>
                <a:srgbClr val="FF0000"/>
              </a:buClr>
            </a:pPr>
            <a:r>
              <a:rPr lang="ar-SA" sz="2800" dirty="0">
                <a:ln w="28575">
                  <a:solidFill>
                    <a:schemeClr val="tx1"/>
                  </a:solidFill>
                </a:ln>
              </a:rPr>
              <a:t>(١)ما معني الصلاة لغة واصطلاحا ؟ كم اوقات الصلاة فرض للمسلمين و مسلمات في اليوم و ليلة- بين- </a:t>
            </a:r>
          </a:p>
          <a:p>
            <a:pPr algn="ctr">
              <a:buClr>
                <a:srgbClr val="FF0000"/>
              </a:buClr>
            </a:pPr>
            <a:endParaRPr lang="ar-SA" dirty="0">
              <a:ln w="28575">
                <a:solidFill>
                  <a:schemeClr val="tx1"/>
                </a:solidFill>
              </a:ln>
            </a:endParaRPr>
          </a:p>
          <a:p>
            <a:pPr algn="ctr">
              <a:buClr>
                <a:srgbClr val="FF0000"/>
              </a:buClr>
            </a:pPr>
            <a:endParaRPr lang="en-US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8F63F-7DAC-4261-9C7F-7E68A3785C8F}"/>
              </a:ext>
            </a:extLst>
          </p:cNvPr>
          <p:cNvSpPr/>
          <p:nvPr/>
        </p:nvSpPr>
        <p:spPr>
          <a:xfrm>
            <a:off x="0" y="3886200"/>
            <a:ext cx="12134849" cy="68579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r>
              <a:rPr lang="ar-SA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(٢)كم فرضا  للوضوء ؟ و ما هي ؟ بيًن-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9FF05-95E1-4F3D-BA17-8012417880F8}"/>
              </a:ext>
            </a:extLst>
          </p:cNvPr>
          <p:cNvSpPr/>
          <p:nvPr/>
        </p:nvSpPr>
        <p:spPr>
          <a:xfrm>
            <a:off x="28575" y="2586038"/>
            <a:ext cx="12134849" cy="1000125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(১) সালাত শব্দের শাব্দিক ও পারিভাষিক অর্থ কি? দিন-রাত্রের মধ্যে কত ওয়াক্ত নামাজ মুসলিম নর-নারীর উপর ফরজ? বর্ননা কর 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759BD-4DD5-41DA-B81A-BD9A9762E350}"/>
              </a:ext>
            </a:extLst>
          </p:cNvPr>
          <p:cNvSpPr/>
          <p:nvPr/>
        </p:nvSpPr>
        <p:spPr>
          <a:xfrm>
            <a:off x="9525" y="4900610"/>
            <a:ext cx="11983641" cy="12573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(২)  </a:t>
            </a:r>
            <a:r>
              <a:rPr lang="en-US" sz="3200" dirty="0" err="1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ওযুর</a:t>
            </a:r>
            <a:r>
              <a:rPr lang="en-US" sz="3200" dirty="0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ফরজ</a:t>
            </a:r>
            <a:r>
              <a:rPr lang="en-US" sz="3200" dirty="0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কয়টি</a:t>
            </a:r>
            <a:r>
              <a:rPr lang="en-US" sz="3200" dirty="0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‍ </a:t>
            </a:r>
            <a:r>
              <a:rPr lang="en-US" sz="3200" dirty="0" err="1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200" dirty="0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200" dirty="0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r>
              <a:rPr lang="en-US" sz="3200" dirty="0" err="1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বর্ননা</a:t>
            </a:r>
            <a:r>
              <a:rPr lang="en-US" sz="3200" dirty="0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3200" dirty="0">
                <a:ln w="7620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240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1689">
        <p15:prstTrans prst="curtains"/>
      </p:transition>
    </mc:Choice>
    <mc:Fallback>
      <p:transition spd="slow" advTm="31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C47C3F-B61B-4B7F-ABC8-52BFE99A6204}"/>
              </a:ext>
            </a:extLst>
          </p:cNvPr>
          <p:cNvSpPr/>
          <p:nvPr/>
        </p:nvSpPr>
        <p:spPr>
          <a:xfrm>
            <a:off x="3405810" y="159027"/>
            <a:ext cx="4002156" cy="104692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7030A0"/>
                </a:solidFill>
              </a:rPr>
              <a:t>পাঠ</a:t>
            </a:r>
            <a:r>
              <a:rPr lang="en-US" sz="3200" b="1" dirty="0">
                <a:ln/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7030A0"/>
                </a:solidFill>
              </a:rPr>
              <a:t>মূল্যায়ণ</a:t>
            </a:r>
            <a:endParaRPr lang="en-US" sz="3200" b="1" dirty="0">
              <a:ln/>
              <a:solidFill>
                <a:srgbClr val="7030A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CF28B3-7950-4C8C-B656-968A98DBF288}"/>
              </a:ext>
            </a:extLst>
          </p:cNvPr>
          <p:cNvGrpSpPr/>
          <p:nvPr/>
        </p:nvGrpSpPr>
        <p:grpSpPr>
          <a:xfrm>
            <a:off x="297759" y="1379172"/>
            <a:ext cx="2207017" cy="528636"/>
            <a:chOff x="169172" y="1750648"/>
            <a:chExt cx="2207017" cy="5286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4CD4CA-D179-4410-9F17-3A95B9B92620}"/>
                </a:ext>
              </a:extLst>
            </p:cNvPr>
            <p:cNvSpPr txBox="1"/>
            <p:nvPr/>
          </p:nvSpPr>
          <p:spPr>
            <a:xfrm>
              <a:off x="169172" y="1817618"/>
              <a:ext cx="1745353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/>
                <a:t>সঠিক</a:t>
              </a:r>
              <a:r>
                <a:rPr lang="en-US" sz="2400" dirty="0"/>
                <a:t> </a:t>
              </a:r>
              <a:r>
                <a:rPr lang="en-US" sz="2400" dirty="0" err="1"/>
                <a:t>উত্তর</a:t>
              </a:r>
              <a:r>
                <a:rPr lang="en-US" sz="2400" dirty="0"/>
                <a:t> </a:t>
              </a:r>
              <a:r>
                <a:rPr lang="en-US" sz="2400" dirty="0" err="1"/>
                <a:t>দাওঃ</a:t>
              </a:r>
              <a:endParaRPr lang="en-US" sz="2400" dirty="0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580C4F17-3B6E-4061-9465-207DE4E4BF3C}"/>
                </a:ext>
              </a:extLst>
            </p:cNvPr>
            <p:cNvSpPr/>
            <p:nvPr/>
          </p:nvSpPr>
          <p:spPr>
            <a:xfrm rot="5400000">
              <a:off x="1881039" y="1784133"/>
              <a:ext cx="528636" cy="461665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A2BE3F-5D0E-4CF4-83D3-8DBA5CCA5B51}"/>
              </a:ext>
            </a:extLst>
          </p:cNvPr>
          <p:cNvSpPr txBox="1"/>
          <p:nvPr/>
        </p:nvSpPr>
        <p:spPr>
          <a:xfrm>
            <a:off x="383485" y="2287071"/>
            <a:ext cx="250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১।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ওযুর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ফরজ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কয়টি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B5D828-EE12-4844-8EF2-4136ABB1ED37}"/>
              </a:ext>
            </a:extLst>
          </p:cNvPr>
          <p:cNvGrpSpPr/>
          <p:nvPr/>
        </p:nvGrpSpPr>
        <p:grpSpPr>
          <a:xfrm>
            <a:off x="5331670" y="2309038"/>
            <a:ext cx="5332186" cy="417730"/>
            <a:chOff x="6690538" y="2287072"/>
            <a:chExt cx="5332186" cy="4177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5B5958-5B4A-4A35-B35B-92D47BB06184}"/>
                </a:ext>
              </a:extLst>
            </p:cNvPr>
            <p:cNvSpPr txBox="1"/>
            <p:nvPr/>
          </p:nvSpPr>
          <p:spPr>
            <a:xfrm>
              <a:off x="6690538" y="2333238"/>
              <a:ext cx="12144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২টি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27FC4-E4C3-432B-85A9-38B74447C194}"/>
                </a:ext>
              </a:extLst>
            </p:cNvPr>
            <p:cNvSpPr txBox="1"/>
            <p:nvPr/>
          </p:nvSpPr>
          <p:spPr>
            <a:xfrm>
              <a:off x="8063121" y="2335470"/>
              <a:ext cx="12144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৪টি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BB41B-B158-48B3-BBD2-1F059371581F}"/>
                </a:ext>
              </a:extLst>
            </p:cNvPr>
            <p:cNvSpPr txBox="1"/>
            <p:nvPr/>
          </p:nvSpPr>
          <p:spPr>
            <a:xfrm>
              <a:off x="9435704" y="2320112"/>
              <a:ext cx="12144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৬টি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330617-1616-4774-ACB8-B18FF18F4E99}"/>
                </a:ext>
              </a:extLst>
            </p:cNvPr>
            <p:cNvSpPr txBox="1"/>
            <p:nvPr/>
          </p:nvSpPr>
          <p:spPr>
            <a:xfrm>
              <a:off x="10808287" y="2287072"/>
              <a:ext cx="12144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৮টি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03D9E75-642A-4F24-B767-06BF3C31A3E8}"/>
              </a:ext>
            </a:extLst>
          </p:cNvPr>
          <p:cNvSpPr txBox="1"/>
          <p:nvPr/>
        </p:nvSpPr>
        <p:spPr>
          <a:xfrm>
            <a:off x="337911" y="3538616"/>
            <a:ext cx="496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২।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ওযু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ফরজ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হওয়ার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দলীল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কোন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সূরার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মধ্যে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আছে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38CD02-FF05-4B73-9203-AAEE507E389C}"/>
              </a:ext>
            </a:extLst>
          </p:cNvPr>
          <p:cNvGrpSpPr/>
          <p:nvPr/>
        </p:nvGrpSpPr>
        <p:grpSpPr>
          <a:xfrm>
            <a:off x="5406888" y="3484840"/>
            <a:ext cx="6668537" cy="512677"/>
            <a:chOff x="5452025" y="3273291"/>
            <a:chExt cx="6668537" cy="5126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D61768-8099-40FB-949D-FA29B794EE0C}"/>
                </a:ext>
              </a:extLst>
            </p:cNvPr>
            <p:cNvSpPr/>
            <p:nvPr/>
          </p:nvSpPr>
          <p:spPr>
            <a:xfrm>
              <a:off x="5452025" y="3324303"/>
              <a:ext cx="1539062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সূরা</a:t>
              </a:r>
              <a:r>
                <a:rPr lang="en-US" dirty="0"/>
                <a:t>- </a:t>
              </a:r>
              <a:r>
                <a:rPr lang="en-US" dirty="0" err="1"/>
                <a:t>আল-ফাতিহা</a:t>
              </a:r>
              <a:r>
                <a:rPr lang="en-US" dirty="0"/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E55664-2344-4D25-91A1-D43D5893E9F5}"/>
                </a:ext>
              </a:extLst>
            </p:cNvPr>
            <p:cNvSpPr/>
            <p:nvPr/>
          </p:nvSpPr>
          <p:spPr>
            <a:xfrm>
              <a:off x="7260715" y="3307784"/>
              <a:ext cx="1539062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সূরা</a:t>
              </a:r>
              <a:r>
                <a:rPr lang="en-US" dirty="0"/>
                <a:t>- </a:t>
              </a:r>
              <a:r>
                <a:rPr lang="en-US" dirty="0" err="1"/>
                <a:t>আত</a:t>
              </a:r>
              <a:r>
                <a:rPr lang="en-US" dirty="0"/>
                <a:t>-</a:t>
              </a:r>
              <a:r>
                <a:rPr lang="bn-BD" sz="1400" dirty="0"/>
                <a:t>তাও</a:t>
              </a:r>
              <a:r>
                <a:rPr lang="en-US" dirty="0" err="1"/>
                <a:t>বাহ</a:t>
              </a:r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91BB5B-00BA-4C64-930C-F04E5FE12D78}"/>
                </a:ext>
              </a:extLst>
            </p:cNvPr>
            <p:cNvSpPr/>
            <p:nvPr/>
          </p:nvSpPr>
          <p:spPr>
            <a:xfrm>
              <a:off x="8890038" y="3273291"/>
              <a:ext cx="1539062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সূরা</a:t>
              </a:r>
              <a:r>
                <a:rPr lang="en-US" dirty="0"/>
                <a:t>- </a:t>
              </a:r>
              <a:r>
                <a:rPr lang="en-US" dirty="0" err="1"/>
                <a:t>আল-মায়িদাহ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1B0280-4F53-4B6C-88C4-753782408682}"/>
                </a:ext>
              </a:extLst>
            </p:cNvPr>
            <p:cNvSpPr/>
            <p:nvPr/>
          </p:nvSpPr>
          <p:spPr>
            <a:xfrm>
              <a:off x="10581500" y="3276211"/>
              <a:ext cx="1539062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সূরা</a:t>
              </a:r>
              <a:r>
                <a:rPr lang="en-US" dirty="0"/>
                <a:t>- </a:t>
              </a:r>
              <a:r>
                <a:rPr lang="en-US" dirty="0" err="1"/>
                <a:t>আত-তাহরিম</a:t>
              </a:r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296444-3EBC-4EEE-B009-94CB7D90CDEF}"/>
              </a:ext>
            </a:extLst>
          </p:cNvPr>
          <p:cNvSpPr txBox="1"/>
          <p:nvPr/>
        </p:nvSpPr>
        <p:spPr>
          <a:xfrm>
            <a:off x="142876" y="4427498"/>
            <a:ext cx="423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৩।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দিনে-রাতে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কত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ওয়াক্ত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নামাজ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ফরজ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439BE9-26CF-41D2-B066-617E489E9F98}"/>
              </a:ext>
            </a:extLst>
          </p:cNvPr>
          <p:cNvGrpSpPr/>
          <p:nvPr/>
        </p:nvGrpSpPr>
        <p:grpSpPr>
          <a:xfrm>
            <a:off x="5406888" y="4400253"/>
            <a:ext cx="5602979" cy="373310"/>
            <a:chOff x="6815809" y="4218151"/>
            <a:chExt cx="5304753" cy="3733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04F4DD-0B9C-4B81-85C1-CEBE30A2AB2E}"/>
                </a:ext>
              </a:extLst>
            </p:cNvPr>
            <p:cNvSpPr txBox="1"/>
            <p:nvPr/>
          </p:nvSpPr>
          <p:spPr>
            <a:xfrm>
              <a:off x="6815809" y="4222129"/>
              <a:ext cx="1214437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60AAB"/>
                  </a:solidFill>
                </a:rPr>
                <a:t>২ </a:t>
              </a:r>
              <a:r>
                <a:rPr lang="en-US" dirty="0" err="1">
                  <a:solidFill>
                    <a:srgbClr val="C60AAB"/>
                  </a:solidFill>
                </a:rPr>
                <a:t>ওয়াক্ত</a:t>
              </a:r>
              <a:endParaRPr lang="en-US" dirty="0">
                <a:solidFill>
                  <a:srgbClr val="C60AAB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0E1C80-7C32-4B4F-B424-6382846C59D9}"/>
                </a:ext>
              </a:extLst>
            </p:cNvPr>
            <p:cNvSpPr txBox="1"/>
            <p:nvPr/>
          </p:nvSpPr>
          <p:spPr>
            <a:xfrm>
              <a:off x="8192558" y="4218151"/>
              <a:ext cx="1214437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60AAB"/>
                  </a:solidFill>
                </a:rPr>
                <a:t>৩ </a:t>
              </a:r>
              <a:r>
                <a:rPr lang="en-US" dirty="0" err="1">
                  <a:solidFill>
                    <a:srgbClr val="C60AAB"/>
                  </a:solidFill>
                </a:rPr>
                <a:t>ওয়াক্ত</a:t>
              </a:r>
              <a:endParaRPr lang="en-US" dirty="0">
                <a:solidFill>
                  <a:srgbClr val="C60AAB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F57F92-7543-4CFC-9B1B-BDC2B426659B}"/>
                </a:ext>
              </a:extLst>
            </p:cNvPr>
            <p:cNvSpPr txBox="1"/>
            <p:nvPr/>
          </p:nvSpPr>
          <p:spPr>
            <a:xfrm>
              <a:off x="9551658" y="4218151"/>
              <a:ext cx="1214437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60AAB"/>
                  </a:solidFill>
                </a:rPr>
                <a:t>৪ </a:t>
              </a:r>
              <a:r>
                <a:rPr lang="en-US" dirty="0" err="1">
                  <a:solidFill>
                    <a:srgbClr val="C60AAB"/>
                  </a:solidFill>
                </a:rPr>
                <a:t>ওয়াক্ত</a:t>
              </a:r>
              <a:r>
                <a:rPr lang="en-US" dirty="0">
                  <a:solidFill>
                    <a:srgbClr val="C60AAB"/>
                  </a:solidFill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050DBF-8DF8-4813-8585-2753946A2C97}"/>
                </a:ext>
              </a:extLst>
            </p:cNvPr>
            <p:cNvSpPr txBox="1"/>
            <p:nvPr/>
          </p:nvSpPr>
          <p:spPr>
            <a:xfrm>
              <a:off x="10906125" y="4218151"/>
              <a:ext cx="1214437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60AAB"/>
                  </a:solidFill>
                </a:rPr>
                <a:t>৫ </a:t>
              </a:r>
              <a:r>
                <a:rPr lang="en-US" dirty="0" err="1">
                  <a:solidFill>
                    <a:srgbClr val="C60AAB"/>
                  </a:solidFill>
                </a:rPr>
                <a:t>ওয়াক্ত</a:t>
              </a:r>
              <a:endParaRPr lang="en-US" dirty="0">
                <a:solidFill>
                  <a:srgbClr val="C60AAB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EFA57E2-AD56-442E-822B-F5EDBA41F131}"/>
              </a:ext>
            </a:extLst>
          </p:cNvPr>
          <p:cNvSpPr txBox="1"/>
          <p:nvPr/>
        </p:nvSpPr>
        <p:spPr>
          <a:xfrm>
            <a:off x="142875" y="5411858"/>
            <a:ext cx="636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৪।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আল্লাহর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সাথে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বান্দা-বান্দির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কথা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বলার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জন্য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মোবাইল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নং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কোনটি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904E26-6DC4-4F92-9AF0-784FD80350EF}"/>
              </a:ext>
            </a:extLst>
          </p:cNvPr>
          <p:cNvGrpSpPr/>
          <p:nvPr/>
        </p:nvGrpSpPr>
        <p:grpSpPr>
          <a:xfrm>
            <a:off x="6365183" y="5282798"/>
            <a:ext cx="5657541" cy="495101"/>
            <a:chOff x="6365183" y="5282798"/>
            <a:chExt cx="5657541" cy="49510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C5079C-738A-4040-ABAC-4B874C4CAEF9}"/>
                </a:ext>
              </a:extLst>
            </p:cNvPr>
            <p:cNvSpPr/>
            <p:nvPr/>
          </p:nvSpPr>
          <p:spPr>
            <a:xfrm>
              <a:off x="6365183" y="5316234"/>
              <a:ext cx="1355805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২৪৪৩৪</a:t>
              </a:r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D5E675-84BB-4F5F-A5C1-28F46C6DFD7F}"/>
                </a:ext>
              </a:extLst>
            </p:cNvPr>
            <p:cNvSpPr/>
            <p:nvPr/>
          </p:nvSpPr>
          <p:spPr>
            <a:xfrm>
              <a:off x="7759521" y="5282798"/>
              <a:ext cx="1343874" cy="4616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৪২৪৩৪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B1F9A3-19A3-448B-808C-AFE21B3AC6FD}"/>
                </a:ext>
              </a:extLst>
            </p:cNvPr>
            <p:cNvSpPr/>
            <p:nvPr/>
          </p:nvSpPr>
          <p:spPr>
            <a:xfrm>
              <a:off x="9191117" y="5293612"/>
              <a:ext cx="1502020" cy="4400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১২৩৪৫</a:t>
              </a:r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7AA3CB-AB92-4545-AB1B-E0369308A5C0}"/>
                </a:ext>
              </a:extLst>
            </p:cNvPr>
            <p:cNvSpPr/>
            <p:nvPr/>
          </p:nvSpPr>
          <p:spPr>
            <a:xfrm>
              <a:off x="10762333" y="5293612"/>
              <a:ext cx="1260391" cy="4508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৮৬৪২১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875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8211">
        <p:checker/>
      </p:transition>
    </mc:Choice>
    <mc:Fallback>
      <p:transition spd="slow" advTm="6821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4" grpId="0"/>
      <p:bldP spid="20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মুখের সৌন্দর্যে যোগব্যায়াম | প্রথম আলো">
            <a:extLst>
              <a:ext uri="{FF2B5EF4-FFF2-40B4-BE49-F238E27FC236}">
                <a16:creationId xmlns:a16="http://schemas.microsoft.com/office/drawing/2014/main" id="{2A0E68D1-B628-4FDD-B1AB-F5B76320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59" y="25718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7F531AB-510C-4FBD-B8CE-275390CCA594}"/>
              </a:ext>
            </a:extLst>
          </p:cNvPr>
          <p:cNvSpPr/>
          <p:nvPr/>
        </p:nvSpPr>
        <p:spPr>
          <a:xfrm>
            <a:off x="5765483" y="3643733"/>
            <a:ext cx="661033" cy="2610105"/>
          </a:xfrm>
          <a:prstGeom prst="upArrow">
            <a:avLst>
              <a:gd name="adj1" fmla="val 23750"/>
              <a:gd name="adj2" fmla="val 12244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C9423453-D27C-4239-8C0E-205CA4C26EE7}"/>
              </a:ext>
            </a:extLst>
          </p:cNvPr>
          <p:cNvSpPr/>
          <p:nvPr/>
        </p:nvSpPr>
        <p:spPr>
          <a:xfrm>
            <a:off x="6533321" y="2916325"/>
            <a:ext cx="3074505" cy="780741"/>
          </a:xfrm>
          <a:prstGeom prst="leftArrow">
            <a:avLst>
              <a:gd name="adj1" fmla="val 50000"/>
              <a:gd name="adj2" fmla="val 12129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ADD76C9-8E79-43F4-969B-7498BB6145A0}"/>
              </a:ext>
            </a:extLst>
          </p:cNvPr>
          <p:cNvSpPr/>
          <p:nvPr/>
        </p:nvSpPr>
        <p:spPr>
          <a:xfrm>
            <a:off x="2002432" y="2916325"/>
            <a:ext cx="3757622" cy="780741"/>
          </a:xfrm>
          <a:prstGeom prst="rightArrow">
            <a:avLst>
              <a:gd name="adj1" fmla="val 50000"/>
              <a:gd name="adj2" fmla="val 1145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5EC4A10-5A88-4189-897C-82DAF411CB21}"/>
              </a:ext>
            </a:extLst>
          </p:cNvPr>
          <p:cNvSpPr/>
          <p:nvPr/>
        </p:nvSpPr>
        <p:spPr>
          <a:xfrm>
            <a:off x="5760054" y="507291"/>
            <a:ext cx="661032" cy="2101679"/>
          </a:xfrm>
          <a:prstGeom prst="downArrow">
            <a:avLst>
              <a:gd name="adj1" fmla="val 50000"/>
              <a:gd name="adj2" fmla="val 12155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9D69DC-A6C7-47E1-B25F-69870171AAC0}"/>
              </a:ext>
            </a:extLst>
          </p:cNvPr>
          <p:cNvSpPr txBox="1"/>
          <p:nvPr/>
        </p:nvSpPr>
        <p:spPr>
          <a:xfrm>
            <a:off x="1150993" y="430136"/>
            <a:ext cx="2471549" cy="40011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حد الوجه للوضوع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B9D58-09D9-44A2-850E-39E4B291FC35}"/>
              </a:ext>
            </a:extLst>
          </p:cNvPr>
          <p:cNvSpPr txBox="1"/>
          <p:nvPr/>
        </p:nvSpPr>
        <p:spPr>
          <a:xfrm>
            <a:off x="119269" y="1420090"/>
            <a:ext cx="5009322" cy="58477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9050">
                  <a:solidFill>
                    <a:schemeClr val="tx1"/>
                  </a:solidFill>
                </a:ln>
              </a:rPr>
              <a:t>ওযুর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 w="19050">
                  <a:solidFill>
                    <a:schemeClr val="tx1"/>
                  </a:solidFill>
                </a:ln>
              </a:rPr>
              <a:t>প্রথম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 w="19050">
                  <a:solidFill>
                    <a:schemeClr val="tx1"/>
                  </a:solidFill>
                </a:ln>
              </a:rPr>
              <a:t>ফরজঃ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 w="19050">
                  <a:solidFill>
                    <a:schemeClr val="tx1"/>
                  </a:solidFill>
                </a:ln>
              </a:rPr>
              <a:t>মুখ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 w="19050">
                  <a:solidFill>
                    <a:schemeClr val="tx1"/>
                  </a:solidFill>
                </a:ln>
              </a:rPr>
              <a:t>মন্ডল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 w="19050">
                  <a:solidFill>
                    <a:schemeClr val="tx1"/>
                  </a:solidFill>
                </a:ln>
              </a:rPr>
              <a:t>ধৌত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en-US" sz="3200" dirty="0" err="1">
                <a:ln w="19050">
                  <a:solidFill>
                    <a:schemeClr val="tx1"/>
                  </a:solidFill>
                </a:ln>
              </a:rPr>
              <a:t>করা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9C02C-DF0C-4605-B07C-942BCBC64B79}"/>
              </a:ext>
            </a:extLst>
          </p:cNvPr>
          <p:cNvSpPr txBox="1"/>
          <p:nvPr/>
        </p:nvSpPr>
        <p:spPr>
          <a:xfrm>
            <a:off x="0" y="5306133"/>
            <a:ext cx="5128591" cy="707886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সীমাঃ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কপোলের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চুল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গজানোর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স্থান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হতে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থুতনির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নিচ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পর্যন্ত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এক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কানের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লতি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হতে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অপর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কানের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লতি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পর্যন্ত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সমস্ত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যায়গা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ধৌত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করা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49A21-7600-456E-89EE-56EC78A93BEA}"/>
              </a:ext>
            </a:extLst>
          </p:cNvPr>
          <p:cNvSpPr/>
          <p:nvPr/>
        </p:nvSpPr>
        <p:spPr>
          <a:xfrm>
            <a:off x="7195930" y="251791"/>
            <a:ext cx="4293705" cy="927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ওজুর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বর্ণনা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ar-S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بيان الوضوء-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990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4826">
        <p15:prstTrans prst="curtains"/>
      </p:transition>
    </mc:Choice>
    <mc:Fallback>
      <p:transition spd="slow" advTm="448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1" grpId="0" animBg="1"/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خطأ في الوضوء : هناك من يبدء غسل اليد من المرفق ولا يبدء من أطراف الأصابع ◁  قال الشيخ بن باز رحمه الله الواجب غسل اليد من أطراف الأصابع إلى المرفق في">
            <a:extLst>
              <a:ext uri="{FF2B5EF4-FFF2-40B4-BE49-F238E27FC236}">
                <a16:creationId xmlns:a16="http://schemas.microsoft.com/office/drawing/2014/main" id="{6AAB5736-580E-4E03-ACAC-239D83B8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79" y="3155744"/>
            <a:ext cx="5314122" cy="345936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كم عدد فروض الوضوء - حروف عربي">
            <a:extLst>
              <a:ext uri="{FF2B5EF4-FFF2-40B4-BE49-F238E27FC236}">
                <a16:creationId xmlns:a16="http://schemas.microsoft.com/office/drawing/2014/main" id="{80E6049A-5350-47B9-A6CF-D3493FB1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42" y="3155744"/>
            <a:ext cx="5314122" cy="345936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E71702-5F98-4812-9BA7-8A4EB3B8A10C}"/>
              </a:ext>
            </a:extLst>
          </p:cNvPr>
          <p:cNvSpPr txBox="1"/>
          <p:nvPr/>
        </p:nvSpPr>
        <p:spPr>
          <a:xfrm>
            <a:off x="1771649" y="414338"/>
            <a:ext cx="772953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accent4"/>
                </a:solidFill>
              </a:rPr>
              <a:t>ওযুর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২য় 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ফরজঃ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কনুই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সহ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দুই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হাত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ধৌত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করা</a:t>
            </a:r>
            <a:r>
              <a:rPr lang="en-US" sz="4000" b="1" dirty="0">
                <a:ln/>
                <a:solidFill>
                  <a:schemeClr val="accent4"/>
                </a:solidFill>
              </a:rPr>
              <a:t>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791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3829">
        <p15:prstTrans prst="peelOff"/>
      </p:transition>
    </mc:Choice>
    <mc:Fallback>
      <p:transition spd="slow" advTm="238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الصلاة عماد الدين : 02 - أحكام الوضوء. - موسوعة النابلسي للعلوم الإسلامية">
            <a:extLst>
              <a:ext uri="{FF2B5EF4-FFF2-40B4-BE49-F238E27FC236}">
                <a16:creationId xmlns:a16="http://schemas.microsoft.com/office/drawing/2014/main" id="{BD40F78D-8459-45D0-9653-EEBDF71D9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508" y="735710"/>
            <a:ext cx="4777492" cy="5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কেন আপনার পায়ে খারাপ গন্ধ - এবং এটি সম্পর্কে কি করতে হবে 2021 - Healthy  pasty">
            <a:extLst>
              <a:ext uri="{FF2B5EF4-FFF2-40B4-BE49-F238E27FC236}">
                <a16:creationId xmlns:a16="http://schemas.microsoft.com/office/drawing/2014/main" id="{F20D60D1-35D8-457B-ADD7-49941011E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কেন আপনার পায়ে খারাপ গন্ধ - এবং এটি সম্পর্কে কি করতে হবে 2021 - Healthy  pasty">
            <a:extLst>
              <a:ext uri="{FF2B5EF4-FFF2-40B4-BE49-F238E27FC236}">
                <a16:creationId xmlns:a16="http://schemas.microsoft.com/office/drawing/2014/main" id="{78A61A7C-FFFF-4876-9430-3B5DADFCF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2415291"/>
            <a:ext cx="1318509" cy="13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কেন আপনার পায়ে খারাপ গন্ধ - এবং এটি সম্পর্কে কি করতে হবে 2021 - Healthy  pasty">
            <a:extLst>
              <a:ext uri="{FF2B5EF4-FFF2-40B4-BE49-F238E27FC236}">
                <a16:creationId xmlns:a16="http://schemas.microsoft.com/office/drawing/2014/main" id="{BEA7FBEA-1F18-4A42-B715-90D20D63EB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9000"/>
            <a:ext cx="214488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3582F3-05B8-4007-9828-F709CF80502C}"/>
              </a:ext>
            </a:extLst>
          </p:cNvPr>
          <p:cNvSpPr txBox="1"/>
          <p:nvPr/>
        </p:nvSpPr>
        <p:spPr>
          <a:xfrm>
            <a:off x="568766" y="749998"/>
            <a:ext cx="5943600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ওযুর</a:t>
            </a:r>
            <a:r>
              <a:rPr lang="en-US" sz="4000" dirty="0"/>
              <a:t>  ৩য় </a:t>
            </a:r>
            <a:r>
              <a:rPr lang="en-US" sz="4000" dirty="0" err="1"/>
              <a:t>ফরজঃ</a:t>
            </a:r>
            <a:r>
              <a:rPr lang="en-US" sz="4000" dirty="0"/>
              <a:t> </a:t>
            </a:r>
            <a:r>
              <a:rPr lang="en-US" sz="4000" dirty="0" err="1"/>
              <a:t>মাথা</a:t>
            </a:r>
            <a:r>
              <a:rPr lang="en-US" sz="4000" dirty="0"/>
              <a:t> </a:t>
            </a:r>
            <a:r>
              <a:rPr lang="en-US" sz="4000" dirty="0" err="1"/>
              <a:t>মাসেহ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-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CF0F8-9F3F-45B2-81DE-0D658B1237B5}"/>
              </a:ext>
            </a:extLst>
          </p:cNvPr>
          <p:cNvSpPr txBox="1"/>
          <p:nvPr/>
        </p:nvSpPr>
        <p:spPr>
          <a:xfrm>
            <a:off x="576264" y="5205949"/>
            <a:ext cx="5367336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dirty="0" err="1"/>
              <a:t>মাথা</a:t>
            </a:r>
            <a:r>
              <a:rPr lang="en-US" sz="4000" dirty="0"/>
              <a:t> </a:t>
            </a:r>
            <a:r>
              <a:rPr lang="en-US" sz="4000" dirty="0" err="1"/>
              <a:t>মাসেহ</a:t>
            </a:r>
            <a:r>
              <a:rPr lang="en-US" sz="4000" dirty="0"/>
              <a:t> </a:t>
            </a:r>
            <a:r>
              <a:rPr lang="en-US" sz="4000" dirty="0" err="1"/>
              <a:t>করার</a:t>
            </a:r>
            <a:r>
              <a:rPr lang="en-US" sz="4000" dirty="0"/>
              <a:t> </a:t>
            </a:r>
            <a:r>
              <a:rPr lang="en-US" sz="4000" dirty="0" err="1"/>
              <a:t>সীমাঃ</a:t>
            </a:r>
            <a:r>
              <a:rPr lang="en-US" sz="4000" dirty="0"/>
              <a:t>  </a:t>
            </a:r>
            <a:r>
              <a:rPr lang="en-US" sz="4000" dirty="0" err="1"/>
              <a:t>মাথার</a:t>
            </a:r>
            <a:r>
              <a:rPr lang="en-US" sz="4000" dirty="0"/>
              <a:t> </a:t>
            </a:r>
            <a:r>
              <a:rPr lang="en-US" sz="4000" dirty="0" err="1"/>
              <a:t>চার</a:t>
            </a:r>
            <a:r>
              <a:rPr lang="en-US" sz="4000" dirty="0"/>
              <a:t> </a:t>
            </a:r>
            <a:r>
              <a:rPr lang="en-US" sz="4000" dirty="0" err="1"/>
              <a:t>ভাগের</a:t>
            </a:r>
            <a:r>
              <a:rPr lang="en-US" sz="4000" dirty="0"/>
              <a:t>  </a:t>
            </a:r>
            <a:r>
              <a:rPr lang="en-US" sz="4000" dirty="0" err="1"/>
              <a:t>এক</a:t>
            </a:r>
            <a:r>
              <a:rPr lang="en-US" sz="4000" dirty="0"/>
              <a:t> </a:t>
            </a:r>
            <a:r>
              <a:rPr lang="en-US" sz="4000" dirty="0" err="1"/>
              <a:t>ভাগ</a:t>
            </a:r>
            <a:r>
              <a:rPr lang="en-US" sz="4000" dirty="0"/>
              <a:t> </a:t>
            </a:r>
            <a:r>
              <a:rPr lang="en-US" sz="4000" dirty="0" err="1"/>
              <a:t>মাসেহ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 ।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397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9350">
        <p15:prstTrans prst="wind"/>
      </p:transition>
    </mc:Choice>
    <mc:Fallback>
      <p:transition spd="slow" advTm="19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.5|6.6|5.3|4.4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4.9|7.1|10.2|21|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7|9.7|6.9|13.9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|6.8|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2.2|4.8|4.9|11.7|2.6|4.2|4.4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1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3|2.2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4|7.7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4|5.3|1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8|7.1|5.2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6|4.8|7.2|8.6|6.5|8.4|1.6|8.8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1|4.7|6.6|6.9|4.8|4.5|3.9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3|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6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564</Words>
  <Application>Microsoft Office PowerPoint</Application>
  <PresentationFormat>Widescreen</PresentationFormat>
  <Paragraphs>114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Alice</vt:lpstr>
      <vt:lpstr>Arial</vt:lpstr>
      <vt:lpstr>Calibri</vt:lpstr>
      <vt:lpstr>Calibri Light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 Islam</dc:creator>
  <cp:lastModifiedBy>Anwarul Islam</cp:lastModifiedBy>
  <cp:revision>101</cp:revision>
  <dcterms:created xsi:type="dcterms:W3CDTF">2021-07-13T05:18:22Z</dcterms:created>
  <dcterms:modified xsi:type="dcterms:W3CDTF">2021-08-01T04:40:24Z</dcterms:modified>
</cp:coreProperties>
</file>