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02" r:id="rId2"/>
    <p:sldId id="303" r:id="rId3"/>
    <p:sldId id="304" r:id="rId4"/>
    <p:sldId id="305" r:id="rId5"/>
    <p:sldId id="274" r:id="rId6"/>
    <p:sldId id="285" r:id="rId7"/>
    <p:sldId id="283" r:id="rId8"/>
    <p:sldId id="289" r:id="rId9"/>
    <p:sldId id="306" r:id="rId10"/>
    <p:sldId id="290" r:id="rId11"/>
    <p:sldId id="284" r:id="rId12"/>
    <p:sldId id="286" r:id="rId13"/>
    <p:sldId id="307" r:id="rId14"/>
    <p:sldId id="257" r:id="rId15"/>
    <p:sldId id="287" r:id="rId16"/>
    <p:sldId id="259" r:id="rId17"/>
    <p:sldId id="258" r:id="rId18"/>
    <p:sldId id="260" r:id="rId19"/>
    <p:sldId id="296" r:id="rId20"/>
    <p:sldId id="295" r:id="rId21"/>
    <p:sldId id="298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43AEFF"/>
    <a:srgbClr val="C5EAF3"/>
    <a:srgbClr val="28A5C2"/>
    <a:srgbClr val="5893D4"/>
    <a:srgbClr val="3B20E0"/>
    <a:srgbClr val="8DEF57"/>
    <a:srgbClr val="8ACFF6"/>
    <a:srgbClr val="B6CBE4"/>
    <a:srgbClr val="82A5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6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8A8EF-1120-4447-B121-B45835B4BAFB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3B140-3FEB-4EA0-9B40-868A4B56B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268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8551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411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429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862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62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911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921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BADBF-3A30-4811-BBEC-69C70DD170B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39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5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10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51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97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262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6969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21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13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87EB2-EEB3-4AAE-9338-43FA52B3F189}" type="datetimeFigureOut">
              <a:rPr lang="en-US" smtClean="0"/>
              <a:pPr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AC06-3EEA-4C5B-BF27-D39E15757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3.gif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E6147BE-8A26-40CF-9D07-2598237EC98A}"/>
              </a:ext>
            </a:extLst>
          </p:cNvPr>
          <p:cNvSpPr txBox="1"/>
          <p:nvPr/>
        </p:nvSpPr>
        <p:spPr>
          <a:xfrm>
            <a:off x="2286000" y="914400"/>
            <a:ext cx="510540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 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শুভেচ্ছা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LOWE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124200"/>
            <a:ext cx="4236803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1219200"/>
            <a:ext cx="7772400" cy="4838700"/>
            <a:chOff x="609600" y="1219200"/>
            <a:chExt cx="7772400" cy="4838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9600" y="1219200"/>
              <a:ext cx="7772400" cy="41148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9600" y="5372100"/>
              <a:ext cx="7772400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বলবি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3400" y="1219200"/>
            <a:ext cx="8534400" cy="5143501"/>
            <a:chOff x="3505199" y="571499"/>
            <a:chExt cx="5111296" cy="39960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05200" y="571499"/>
              <a:ext cx="5111295" cy="33193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05199" y="3881762"/>
              <a:ext cx="5111295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তাপগতি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3404" y="1219200"/>
            <a:ext cx="8534396" cy="5105400"/>
            <a:chOff x="304802" y="990600"/>
            <a:chExt cx="8534396" cy="5105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2" y="990600"/>
              <a:ext cx="8534396" cy="447486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04802" y="5410200"/>
              <a:ext cx="8534396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শব্দবিজ্ঞান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" y="1371600"/>
            <a:ext cx="8458200" cy="4816813"/>
            <a:chOff x="114300" y="1503891"/>
            <a:chExt cx="8458200" cy="31443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2400" y="1503891"/>
              <a:ext cx="8382000" cy="2895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4300" y="3962400"/>
              <a:ext cx="8458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আলোকবিজ্ঞান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1371600"/>
            <a:ext cx="8458200" cy="4851780"/>
            <a:chOff x="304800" y="1066799"/>
            <a:chExt cx="8458200" cy="451485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1066799"/>
              <a:ext cx="8458200" cy="443187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04800" y="4895850"/>
              <a:ext cx="838199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চুম্বকবিজ্ঞান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590800" y="304800"/>
            <a:ext cx="41910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পদার্থবিজ্ঞানের শ্রেণি বিভাগ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09600" y="1219200"/>
            <a:ext cx="8305785" cy="4887217"/>
            <a:chOff x="-5327650" y="-457200"/>
            <a:chExt cx="7613636" cy="5627703"/>
          </a:xfrm>
        </p:grpSpPr>
        <p:pic>
          <p:nvPicPr>
            <p:cNvPr id="32" name="Picture 31" descr="telegraph-machine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5257800" y="-457200"/>
              <a:ext cx="7543786" cy="4800600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34" name="TextBox 33"/>
            <p:cNvSpPr txBox="1"/>
            <p:nvPr/>
          </p:nvSpPr>
          <p:spPr>
            <a:xfrm>
              <a:off x="-5327650" y="3930070"/>
              <a:ext cx="7543800" cy="124043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dirty="0" smtClean="0"/>
            </a:p>
            <a:p>
              <a:pPr algn="ctr"/>
              <a:r>
                <a:rPr lang="en-US" sz="4400" dirty="0" err="1" smtClean="0"/>
                <a:t>কঠিন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অবস্থার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4400" dirty="0" smtClean="0"/>
                <a:t> </a:t>
              </a:r>
              <a:endParaRPr lang="en-US" sz="4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400" y="1143000"/>
            <a:ext cx="8382000" cy="5181600"/>
            <a:chOff x="304800" y="1219197"/>
            <a:chExt cx="8382000" cy="518160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0" y="1219197"/>
              <a:ext cx="8381998" cy="459702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04802" y="5714997"/>
              <a:ext cx="8381998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পারমাণিবক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57200" y="1447800"/>
            <a:ext cx="8686800" cy="4848347"/>
            <a:chOff x="-6553200" y="-2133600"/>
            <a:chExt cx="8382000" cy="5838947"/>
          </a:xfrm>
        </p:grpSpPr>
        <p:pic>
          <p:nvPicPr>
            <p:cNvPr id="49" name="Picture 1" descr="C:\Users\USER~1.TTT\AppData\Local\Temp\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-6553200" y="-2133600"/>
              <a:ext cx="8382000" cy="5838947"/>
            </a:xfrm>
            <a:prstGeom prst="rect">
              <a:avLst/>
            </a:prstGeom>
            <a:noFill/>
          </p:spPr>
        </p:pic>
        <p:sp>
          <p:nvSpPr>
            <p:cNvPr id="51" name="TextBox 50"/>
            <p:cNvSpPr txBox="1"/>
            <p:nvPr/>
          </p:nvSpPr>
          <p:spPr>
            <a:xfrm>
              <a:off x="-6400800" y="-1828800"/>
              <a:ext cx="5791200" cy="123110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r>
                <a:rPr lang="en-US" sz="5400" dirty="0" err="1" smtClean="0"/>
                <a:t>নিউক্লিয়</a:t>
              </a:r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পদার্থবিজ্ঞান</a:t>
              </a:r>
              <a:r>
                <a:rPr lang="en-US" sz="5400" dirty="0" smtClean="0"/>
                <a:t> </a:t>
              </a:r>
              <a:endParaRPr lang="en-US" sz="5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" y="1371600"/>
            <a:ext cx="7848600" cy="5221508"/>
            <a:chOff x="-8382000" y="457200"/>
            <a:chExt cx="7848600" cy="5451538"/>
          </a:xfrm>
        </p:grpSpPr>
        <p:grpSp>
          <p:nvGrpSpPr>
            <p:cNvPr id="39" name="Group 38"/>
            <p:cNvGrpSpPr/>
            <p:nvPr/>
          </p:nvGrpSpPr>
          <p:grpSpPr>
            <a:xfrm>
              <a:off x="-8382000" y="457200"/>
              <a:ext cx="7848600" cy="4953000"/>
              <a:chOff x="762000" y="838201"/>
              <a:chExt cx="7239000" cy="4496803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838201"/>
                <a:ext cx="7239000" cy="3962399"/>
              </a:xfrm>
              <a:prstGeom prst="rect">
                <a:avLst/>
              </a:prstGeom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762000" y="4800601"/>
                <a:ext cx="7239000" cy="5344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-8382000" y="5105400"/>
              <a:ext cx="7848600" cy="80333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/>
                <a:t>কোয়ান্টাম</a:t>
              </a:r>
              <a:r>
                <a:rPr lang="en-US" sz="4400" dirty="0" smtClean="0"/>
                <a:t> </a:t>
              </a:r>
              <a:r>
                <a:rPr lang="en-US" sz="4400" dirty="0" err="1" smtClean="0"/>
                <a:t>বিজ্ঞান</a:t>
              </a:r>
              <a:endParaRPr lang="en-US" sz="4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62000" y="1219200"/>
            <a:ext cx="7924800" cy="5351224"/>
            <a:chOff x="140449" y="1219199"/>
            <a:chExt cx="8546351" cy="5220123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4802" y="1219199"/>
              <a:ext cx="8381998" cy="4597021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140449" y="5753522"/>
              <a:ext cx="8381998" cy="685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ইলেকট্রনিকস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legraph-machine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815" y="1143000"/>
            <a:ext cx="7238985" cy="4419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2794337"/>
            <a:ext cx="7162800" cy="11079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3B20E0"/>
                </a:solidFill>
                <a:latin typeface="NikoshBAN" pitchFamily="2" charset="0"/>
                <a:cs typeface="NikoshBAN" pitchFamily="2" charset="0"/>
              </a:rPr>
              <a:t>পদার্থবিজ্ঞানের ক্রমবিকাশ</a:t>
            </a:r>
            <a:endParaRPr lang="en-US" sz="6600" dirty="0">
              <a:solidFill>
                <a:srgbClr val="3B20E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475741"/>
              </p:ext>
            </p:extLst>
          </p:nvPr>
        </p:nvGraphicFramePr>
        <p:xfrm>
          <a:off x="2057400" y="2438400"/>
          <a:ext cx="4495800" cy="2057400"/>
        </p:xfrm>
        <a:graphic>
          <a:graphicData uri="http://schemas.openxmlformats.org/presentationml/2006/ole">
            <p:oleObj spid="_x0000_s1035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Down Arrow Callout 2"/>
          <p:cNvSpPr/>
          <p:nvPr/>
        </p:nvSpPr>
        <p:spPr>
          <a:xfrm>
            <a:off x="2057401" y="914400"/>
            <a:ext cx="4724399" cy="1295400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029200"/>
            <a:ext cx="8382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কালের বিবর্তণে এক কোষী জীব থেকে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পাথর-লাঠির পরির্বতে কামান-রকেট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 পিয়নের পরির্বতে ই-মেইল ব্যবহৃত হচ্ছে। এরুপ পরিবর্তনেই ক্রমবিকাশ।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609600"/>
            <a:ext cx="220925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43200"/>
            <a:ext cx="806342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পদার্থ বিজ্ঞানের ৩টি শাখার সংক্ষিপ্ত বর্ণনা লিখ।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পদার্থ বিজ্ঞানের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ক্রমবিকাশ এর উপর  ৫টি বাক্য লিখ।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685800"/>
            <a:ext cx="2231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সময়- ১০ মিনিট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472" y="4617184"/>
            <a:ext cx="80841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3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থেলিস (খ্রিস্টপূর্ব ৬২৪-৫</a:t>
            </a:r>
            <a:r>
              <a:rPr lang="en-US" sz="3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সূর্যগ্রহণ সম্পর্কিত ভবিষ্যদবাণীর জন্য বিখ্যাত। তিনি লোডস্টোনের চৌম্বক ধর্ম সম্পর্কেও জানতেন।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4724400" y="838200"/>
            <a:ext cx="2057400" cy="19812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glow rad="228600">
              <a:srgbClr val="FFC00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24600" y="914400"/>
            <a:ext cx="1828800" cy="1981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70666"/>
            <a:ext cx="3429000" cy="39489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36648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থেলিস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8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4061E-7 L -0.09167 -8.14061E-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100" y="1066800"/>
            <a:ext cx="8267700" cy="4953000"/>
            <a:chOff x="883108" y="1219200"/>
            <a:chExt cx="7162800" cy="2667000"/>
          </a:xfrm>
        </p:grpSpPr>
        <p:pic>
          <p:nvPicPr>
            <p:cNvPr id="3" name="Picture 2" descr="güneş tutulması 2.jpg"/>
            <p:cNvPicPr>
              <a:picLocks noChangeAspect="1"/>
            </p:cNvPicPr>
            <p:nvPr/>
          </p:nvPicPr>
          <p:blipFill>
            <a:blip r:embed="rId3" cstate="print"/>
            <a:srcRect t="19666" b="13963"/>
            <a:stretch>
              <a:fillRect/>
            </a:stretch>
          </p:blipFill>
          <p:spPr>
            <a:xfrm>
              <a:off x="883108" y="1219200"/>
              <a:ext cx="7162800" cy="2667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510266" y="2450123"/>
              <a:ext cx="762000" cy="37372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978400" y="1328057"/>
              <a:ext cx="838200" cy="37372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ছায়া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44104" y="3450771"/>
              <a:ext cx="1357420" cy="26930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প্রতিছায়া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31427" y="1998785"/>
              <a:ext cx="1254315" cy="31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পৃথিবী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rot="10800000">
            <a:off x="6172200" y="3581400"/>
            <a:ext cx="685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3733800"/>
            <a:ext cx="1371600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সূর্য গ্রহণ এলাকা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91000" y="3581400"/>
            <a:ext cx="806608" cy="1513820"/>
            <a:chOff x="4030133" y="2938042"/>
            <a:chExt cx="812803" cy="1607504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4069628" y="3169482"/>
              <a:ext cx="1004747" cy="5418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30133" y="3989946"/>
              <a:ext cx="762000" cy="555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চাঁদ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105400"/>
            <a:ext cx="8284029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গ্রিক দার্শনিক ডেমোক্রিটাস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(খ্রিস্টপূর্ব ৪৬০-৩৭০)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ধারণা দেন যে পদার্থের অবিভাজ্য একক রয়েছে।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তিনি একে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 দেন এটম বা পরমাণু।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14"/>
          <a:stretch/>
        </p:blipFill>
        <p:spPr>
          <a:xfrm>
            <a:off x="533400" y="685800"/>
            <a:ext cx="3581400" cy="3979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685800"/>
            <a:ext cx="3657600" cy="40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2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648200"/>
            <a:ext cx="8001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পিথাগোরাস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(খ্রিস্টপূর্ব ৫২৭-৪৯৩)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বিভিন্ন জ্যামিতিক উপপাদ্য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ড়াও কম্পমান তারের উপর তাঁর কাজ অধিক স্থায়ী অবদান রাখতে সক্ষম হয়েছে।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SHARIF\PICTURE\babyblues gitar rockwe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3886200" cy="22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SHARIF\PICTURE\max pelA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23986"/>
            <a:ext cx="3657600" cy="309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32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572000"/>
            <a:ext cx="80772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গ্রিক বিজ্ঞানি আর্কিমিডিস (খ্রিস্টপূর্ব ২৮৭-২১২)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লিভারের নীতি  ও তরলে নিমজ্জিত বস্তুর উপর ক্রিয়াশীল উর্ধবমুখী বলের সূত্র আবিষ্কার করে ধাতুর ভেজাল নির্ণয়ে সক্ষম হন।  তিনি গোলীয় দর্পণের সাহায্যে সূর্যের রশ্মি কেন্দ্রভূত করে আগুন ধরানোর কৌশলও জানতেন। 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3352799" y="1651874"/>
            <a:ext cx="2590801" cy="2006443"/>
            <a:chOff x="4343400" y="1773116"/>
            <a:chExt cx="3003176" cy="2231605"/>
          </a:xfrm>
        </p:grpSpPr>
        <p:sp>
          <p:nvSpPr>
            <p:cNvPr id="11" name="Rectangle 10"/>
            <p:cNvSpPr/>
            <p:nvPr/>
          </p:nvSpPr>
          <p:spPr>
            <a:xfrm>
              <a:off x="4343400" y="3234167"/>
              <a:ext cx="1326777" cy="770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isometricOffAxis1Left">
                <a:rot lat="240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36024" y="1773116"/>
              <a:ext cx="1326777" cy="770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isometricLeftDown">
                <a:rot lat="2100000" lon="1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48425" y="1998278"/>
              <a:ext cx="1326777" cy="770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19800" y="3124200"/>
              <a:ext cx="1326776" cy="770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isometricRightUp">
                <a:rot lat="2100000" lon="18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un 16"/>
          <p:cNvSpPr/>
          <p:nvPr/>
        </p:nvSpPr>
        <p:spPr>
          <a:xfrm>
            <a:off x="2819400" y="381000"/>
            <a:ext cx="1447800" cy="1066800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640466" y="2667000"/>
            <a:ext cx="158542" cy="19963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29430" y="1219200"/>
            <a:ext cx="1099770" cy="6351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>
          <a:xfrm>
            <a:off x="3543300" y="1447800"/>
            <a:ext cx="1828004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29430" y="914400"/>
            <a:ext cx="109170" cy="2298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33800" y="1219200"/>
            <a:ext cx="205150" cy="8445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" idx="1"/>
          </p:cNvCxnSpPr>
          <p:nvPr/>
        </p:nvCxnSpPr>
        <p:spPr>
          <a:xfrm flipH="1">
            <a:off x="4663684" y="1854318"/>
            <a:ext cx="365518" cy="8419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2" name="Straight Arrow Connector 4101"/>
          <p:cNvCxnSpPr/>
          <p:nvPr/>
        </p:nvCxnSpPr>
        <p:spPr>
          <a:xfrm>
            <a:off x="3938950" y="2063720"/>
            <a:ext cx="738589" cy="6325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Straight Arrow Connector 4103"/>
          <p:cNvCxnSpPr>
            <a:endCxn id="18" idx="1"/>
          </p:cNvCxnSpPr>
          <p:nvPr/>
        </p:nvCxnSpPr>
        <p:spPr>
          <a:xfrm flipV="1">
            <a:off x="3929430" y="2696236"/>
            <a:ext cx="734254" cy="5168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Straight Arrow Connector 4105"/>
          <p:cNvCxnSpPr>
            <a:endCxn id="18" idx="1"/>
          </p:cNvCxnSpPr>
          <p:nvPr/>
        </p:nvCxnSpPr>
        <p:spPr>
          <a:xfrm flipH="1" flipV="1">
            <a:off x="4663684" y="2696236"/>
            <a:ext cx="707620" cy="4279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2" name="Group 4111"/>
          <p:cNvGrpSpPr/>
          <p:nvPr/>
        </p:nvGrpSpPr>
        <p:grpSpPr>
          <a:xfrm>
            <a:off x="4308244" y="2072738"/>
            <a:ext cx="672045" cy="822862"/>
            <a:chOff x="4114800" y="2225138"/>
            <a:chExt cx="672045" cy="822862"/>
          </a:xfrm>
        </p:grpSpPr>
        <p:sp>
          <p:nvSpPr>
            <p:cNvPr id="4109" name="Freeform 4108"/>
            <p:cNvSpPr/>
            <p:nvPr/>
          </p:nvSpPr>
          <p:spPr>
            <a:xfrm>
              <a:off x="4201571" y="2239192"/>
              <a:ext cx="239087" cy="795944"/>
            </a:xfrm>
            <a:custGeom>
              <a:avLst/>
              <a:gdLst>
                <a:gd name="connsiteX0" fmla="*/ 487925 w 487961"/>
                <a:gd name="connsiteY0" fmla="*/ 2253144 h 2253144"/>
                <a:gd name="connsiteX1" fmla="*/ 58434 w 487961"/>
                <a:gd name="connsiteY1" fmla="*/ 1976053 h 2253144"/>
                <a:gd name="connsiteX2" fmla="*/ 487925 w 487961"/>
                <a:gd name="connsiteY2" fmla="*/ 1491144 h 2253144"/>
                <a:gd name="connsiteX3" fmla="*/ 30725 w 487961"/>
                <a:gd name="connsiteY3" fmla="*/ 1158635 h 2253144"/>
                <a:gd name="connsiteX4" fmla="*/ 418652 w 487961"/>
                <a:gd name="connsiteY4" fmla="*/ 756853 h 2253144"/>
                <a:gd name="connsiteX5" fmla="*/ 3016 w 487961"/>
                <a:gd name="connsiteY5" fmla="*/ 493617 h 2253144"/>
                <a:gd name="connsiteX6" fmla="*/ 224689 w 487961"/>
                <a:gd name="connsiteY6" fmla="*/ 202672 h 2253144"/>
                <a:gd name="connsiteX7" fmla="*/ 99998 w 487961"/>
                <a:gd name="connsiteY7" fmla="*/ 22562 h 2253144"/>
                <a:gd name="connsiteX8" fmla="*/ 113852 w 487961"/>
                <a:gd name="connsiteY8" fmla="*/ 8708 h 22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961" h="2253144">
                  <a:moveTo>
                    <a:pt x="487925" y="2253144"/>
                  </a:moveTo>
                  <a:cubicBezTo>
                    <a:pt x="273179" y="2178098"/>
                    <a:pt x="58434" y="2103053"/>
                    <a:pt x="58434" y="1976053"/>
                  </a:cubicBezTo>
                  <a:cubicBezTo>
                    <a:pt x="58434" y="1849053"/>
                    <a:pt x="492543" y="1627380"/>
                    <a:pt x="487925" y="1491144"/>
                  </a:cubicBezTo>
                  <a:cubicBezTo>
                    <a:pt x="483307" y="1354908"/>
                    <a:pt x="42270" y="1281017"/>
                    <a:pt x="30725" y="1158635"/>
                  </a:cubicBezTo>
                  <a:cubicBezTo>
                    <a:pt x="19180" y="1036253"/>
                    <a:pt x="423270" y="867689"/>
                    <a:pt x="418652" y="756853"/>
                  </a:cubicBezTo>
                  <a:cubicBezTo>
                    <a:pt x="414034" y="646017"/>
                    <a:pt x="35343" y="585980"/>
                    <a:pt x="3016" y="493617"/>
                  </a:cubicBezTo>
                  <a:cubicBezTo>
                    <a:pt x="-29311" y="401254"/>
                    <a:pt x="208525" y="281181"/>
                    <a:pt x="224689" y="202672"/>
                  </a:cubicBezTo>
                  <a:cubicBezTo>
                    <a:pt x="240853" y="124163"/>
                    <a:pt x="118471" y="54889"/>
                    <a:pt x="99998" y="22562"/>
                  </a:cubicBezTo>
                  <a:cubicBezTo>
                    <a:pt x="81525" y="-9765"/>
                    <a:pt x="97688" y="-529"/>
                    <a:pt x="113852" y="8708"/>
                  </a:cubicBezTo>
                </a:path>
              </a:pathLst>
            </a:custGeom>
            <a:ln w="12700">
              <a:solidFill>
                <a:srgbClr val="FFC000"/>
              </a:solidFill>
            </a:ln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47758" y="2225138"/>
              <a:ext cx="239087" cy="795944"/>
            </a:xfrm>
            <a:custGeom>
              <a:avLst/>
              <a:gdLst>
                <a:gd name="connsiteX0" fmla="*/ 487925 w 487961"/>
                <a:gd name="connsiteY0" fmla="*/ 2253144 h 2253144"/>
                <a:gd name="connsiteX1" fmla="*/ 58434 w 487961"/>
                <a:gd name="connsiteY1" fmla="*/ 1976053 h 2253144"/>
                <a:gd name="connsiteX2" fmla="*/ 487925 w 487961"/>
                <a:gd name="connsiteY2" fmla="*/ 1491144 h 2253144"/>
                <a:gd name="connsiteX3" fmla="*/ 30725 w 487961"/>
                <a:gd name="connsiteY3" fmla="*/ 1158635 h 2253144"/>
                <a:gd name="connsiteX4" fmla="*/ 418652 w 487961"/>
                <a:gd name="connsiteY4" fmla="*/ 756853 h 2253144"/>
                <a:gd name="connsiteX5" fmla="*/ 3016 w 487961"/>
                <a:gd name="connsiteY5" fmla="*/ 493617 h 2253144"/>
                <a:gd name="connsiteX6" fmla="*/ 224689 w 487961"/>
                <a:gd name="connsiteY6" fmla="*/ 202672 h 2253144"/>
                <a:gd name="connsiteX7" fmla="*/ 99998 w 487961"/>
                <a:gd name="connsiteY7" fmla="*/ 22562 h 2253144"/>
                <a:gd name="connsiteX8" fmla="*/ 113852 w 487961"/>
                <a:gd name="connsiteY8" fmla="*/ 8708 h 22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961" h="2253144">
                  <a:moveTo>
                    <a:pt x="487925" y="2253144"/>
                  </a:moveTo>
                  <a:cubicBezTo>
                    <a:pt x="273179" y="2178098"/>
                    <a:pt x="58434" y="2103053"/>
                    <a:pt x="58434" y="1976053"/>
                  </a:cubicBezTo>
                  <a:cubicBezTo>
                    <a:pt x="58434" y="1849053"/>
                    <a:pt x="492543" y="1627380"/>
                    <a:pt x="487925" y="1491144"/>
                  </a:cubicBezTo>
                  <a:cubicBezTo>
                    <a:pt x="483307" y="1354908"/>
                    <a:pt x="42270" y="1281017"/>
                    <a:pt x="30725" y="1158635"/>
                  </a:cubicBezTo>
                  <a:cubicBezTo>
                    <a:pt x="19180" y="1036253"/>
                    <a:pt x="423270" y="867689"/>
                    <a:pt x="418652" y="756853"/>
                  </a:cubicBezTo>
                  <a:cubicBezTo>
                    <a:pt x="414034" y="646017"/>
                    <a:pt x="35343" y="585980"/>
                    <a:pt x="3016" y="493617"/>
                  </a:cubicBezTo>
                  <a:cubicBezTo>
                    <a:pt x="-29311" y="401254"/>
                    <a:pt x="208525" y="281181"/>
                    <a:pt x="224689" y="202672"/>
                  </a:cubicBezTo>
                  <a:cubicBezTo>
                    <a:pt x="240853" y="124163"/>
                    <a:pt x="118471" y="54889"/>
                    <a:pt x="99998" y="22562"/>
                  </a:cubicBezTo>
                  <a:cubicBezTo>
                    <a:pt x="81525" y="-9765"/>
                    <a:pt x="97688" y="-529"/>
                    <a:pt x="113852" y="8708"/>
                  </a:cubicBezTo>
                </a:path>
              </a:pathLst>
            </a:custGeom>
            <a:ln w="12700">
              <a:solidFill>
                <a:srgbClr val="FFC000"/>
              </a:solidFill>
            </a:ln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4473086" y="2225138"/>
              <a:ext cx="239087" cy="795944"/>
            </a:xfrm>
            <a:custGeom>
              <a:avLst/>
              <a:gdLst>
                <a:gd name="connsiteX0" fmla="*/ 487925 w 487961"/>
                <a:gd name="connsiteY0" fmla="*/ 2253144 h 2253144"/>
                <a:gd name="connsiteX1" fmla="*/ 58434 w 487961"/>
                <a:gd name="connsiteY1" fmla="*/ 1976053 h 2253144"/>
                <a:gd name="connsiteX2" fmla="*/ 487925 w 487961"/>
                <a:gd name="connsiteY2" fmla="*/ 1491144 h 2253144"/>
                <a:gd name="connsiteX3" fmla="*/ 30725 w 487961"/>
                <a:gd name="connsiteY3" fmla="*/ 1158635 h 2253144"/>
                <a:gd name="connsiteX4" fmla="*/ 418652 w 487961"/>
                <a:gd name="connsiteY4" fmla="*/ 756853 h 2253144"/>
                <a:gd name="connsiteX5" fmla="*/ 3016 w 487961"/>
                <a:gd name="connsiteY5" fmla="*/ 493617 h 2253144"/>
                <a:gd name="connsiteX6" fmla="*/ 224689 w 487961"/>
                <a:gd name="connsiteY6" fmla="*/ 202672 h 2253144"/>
                <a:gd name="connsiteX7" fmla="*/ 99998 w 487961"/>
                <a:gd name="connsiteY7" fmla="*/ 22562 h 2253144"/>
                <a:gd name="connsiteX8" fmla="*/ 113852 w 487961"/>
                <a:gd name="connsiteY8" fmla="*/ 8708 h 22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961" h="2253144">
                  <a:moveTo>
                    <a:pt x="487925" y="2253144"/>
                  </a:moveTo>
                  <a:cubicBezTo>
                    <a:pt x="273179" y="2178098"/>
                    <a:pt x="58434" y="2103053"/>
                    <a:pt x="58434" y="1976053"/>
                  </a:cubicBezTo>
                  <a:cubicBezTo>
                    <a:pt x="58434" y="1849053"/>
                    <a:pt x="492543" y="1627380"/>
                    <a:pt x="487925" y="1491144"/>
                  </a:cubicBezTo>
                  <a:cubicBezTo>
                    <a:pt x="483307" y="1354908"/>
                    <a:pt x="42270" y="1281017"/>
                    <a:pt x="30725" y="1158635"/>
                  </a:cubicBezTo>
                  <a:cubicBezTo>
                    <a:pt x="19180" y="1036253"/>
                    <a:pt x="423270" y="867689"/>
                    <a:pt x="418652" y="756853"/>
                  </a:cubicBezTo>
                  <a:cubicBezTo>
                    <a:pt x="414034" y="646017"/>
                    <a:pt x="35343" y="585980"/>
                    <a:pt x="3016" y="493617"/>
                  </a:cubicBezTo>
                  <a:cubicBezTo>
                    <a:pt x="-29311" y="401254"/>
                    <a:pt x="208525" y="281181"/>
                    <a:pt x="224689" y="202672"/>
                  </a:cubicBezTo>
                  <a:cubicBezTo>
                    <a:pt x="240853" y="124163"/>
                    <a:pt x="118471" y="54889"/>
                    <a:pt x="99998" y="22562"/>
                  </a:cubicBezTo>
                  <a:cubicBezTo>
                    <a:pt x="81525" y="-9765"/>
                    <a:pt x="97688" y="-529"/>
                    <a:pt x="113852" y="8708"/>
                  </a:cubicBezTo>
                </a:path>
              </a:pathLst>
            </a:custGeom>
            <a:ln w="12700">
              <a:solidFill>
                <a:srgbClr val="FFC000"/>
              </a:solidFill>
            </a:ln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174400" y="2252056"/>
              <a:ext cx="239087" cy="795944"/>
            </a:xfrm>
            <a:custGeom>
              <a:avLst/>
              <a:gdLst>
                <a:gd name="connsiteX0" fmla="*/ 487925 w 487961"/>
                <a:gd name="connsiteY0" fmla="*/ 2253144 h 2253144"/>
                <a:gd name="connsiteX1" fmla="*/ 58434 w 487961"/>
                <a:gd name="connsiteY1" fmla="*/ 1976053 h 2253144"/>
                <a:gd name="connsiteX2" fmla="*/ 487925 w 487961"/>
                <a:gd name="connsiteY2" fmla="*/ 1491144 h 2253144"/>
                <a:gd name="connsiteX3" fmla="*/ 30725 w 487961"/>
                <a:gd name="connsiteY3" fmla="*/ 1158635 h 2253144"/>
                <a:gd name="connsiteX4" fmla="*/ 418652 w 487961"/>
                <a:gd name="connsiteY4" fmla="*/ 756853 h 2253144"/>
                <a:gd name="connsiteX5" fmla="*/ 3016 w 487961"/>
                <a:gd name="connsiteY5" fmla="*/ 493617 h 2253144"/>
                <a:gd name="connsiteX6" fmla="*/ 224689 w 487961"/>
                <a:gd name="connsiteY6" fmla="*/ 202672 h 2253144"/>
                <a:gd name="connsiteX7" fmla="*/ 99998 w 487961"/>
                <a:gd name="connsiteY7" fmla="*/ 22562 h 2253144"/>
                <a:gd name="connsiteX8" fmla="*/ 113852 w 487961"/>
                <a:gd name="connsiteY8" fmla="*/ 8708 h 22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961" h="2253144">
                  <a:moveTo>
                    <a:pt x="487925" y="2253144"/>
                  </a:moveTo>
                  <a:cubicBezTo>
                    <a:pt x="273179" y="2178098"/>
                    <a:pt x="58434" y="2103053"/>
                    <a:pt x="58434" y="1976053"/>
                  </a:cubicBezTo>
                  <a:cubicBezTo>
                    <a:pt x="58434" y="1849053"/>
                    <a:pt x="492543" y="1627380"/>
                    <a:pt x="487925" y="1491144"/>
                  </a:cubicBezTo>
                  <a:cubicBezTo>
                    <a:pt x="483307" y="1354908"/>
                    <a:pt x="42270" y="1281017"/>
                    <a:pt x="30725" y="1158635"/>
                  </a:cubicBezTo>
                  <a:cubicBezTo>
                    <a:pt x="19180" y="1036253"/>
                    <a:pt x="423270" y="867689"/>
                    <a:pt x="418652" y="756853"/>
                  </a:cubicBezTo>
                  <a:cubicBezTo>
                    <a:pt x="414034" y="646017"/>
                    <a:pt x="35343" y="585980"/>
                    <a:pt x="3016" y="493617"/>
                  </a:cubicBezTo>
                  <a:cubicBezTo>
                    <a:pt x="-29311" y="401254"/>
                    <a:pt x="208525" y="281181"/>
                    <a:pt x="224689" y="202672"/>
                  </a:cubicBezTo>
                  <a:cubicBezTo>
                    <a:pt x="240853" y="124163"/>
                    <a:pt x="118471" y="54889"/>
                    <a:pt x="99998" y="22562"/>
                  </a:cubicBezTo>
                  <a:cubicBezTo>
                    <a:pt x="81525" y="-9765"/>
                    <a:pt x="97688" y="-529"/>
                    <a:pt x="113852" y="8708"/>
                  </a:cubicBezTo>
                </a:path>
              </a:pathLst>
            </a:custGeom>
            <a:ln w="12700">
              <a:solidFill>
                <a:srgbClr val="FFC000"/>
              </a:solidFill>
            </a:ln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114800" y="2252056"/>
              <a:ext cx="239087" cy="795944"/>
            </a:xfrm>
            <a:custGeom>
              <a:avLst/>
              <a:gdLst>
                <a:gd name="connsiteX0" fmla="*/ 487925 w 487961"/>
                <a:gd name="connsiteY0" fmla="*/ 2253144 h 2253144"/>
                <a:gd name="connsiteX1" fmla="*/ 58434 w 487961"/>
                <a:gd name="connsiteY1" fmla="*/ 1976053 h 2253144"/>
                <a:gd name="connsiteX2" fmla="*/ 487925 w 487961"/>
                <a:gd name="connsiteY2" fmla="*/ 1491144 h 2253144"/>
                <a:gd name="connsiteX3" fmla="*/ 30725 w 487961"/>
                <a:gd name="connsiteY3" fmla="*/ 1158635 h 2253144"/>
                <a:gd name="connsiteX4" fmla="*/ 418652 w 487961"/>
                <a:gd name="connsiteY4" fmla="*/ 756853 h 2253144"/>
                <a:gd name="connsiteX5" fmla="*/ 3016 w 487961"/>
                <a:gd name="connsiteY5" fmla="*/ 493617 h 2253144"/>
                <a:gd name="connsiteX6" fmla="*/ 224689 w 487961"/>
                <a:gd name="connsiteY6" fmla="*/ 202672 h 2253144"/>
                <a:gd name="connsiteX7" fmla="*/ 99998 w 487961"/>
                <a:gd name="connsiteY7" fmla="*/ 22562 h 2253144"/>
                <a:gd name="connsiteX8" fmla="*/ 113852 w 487961"/>
                <a:gd name="connsiteY8" fmla="*/ 8708 h 22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961" h="2253144">
                  <a:moveTo>
                    <a:pt x="487925" y="2253144"/>
                  </a:moveTo>
                  <a:cubicBezTo>
                    <a:pt x="273179" y="2178098"/>
                    <a:pt x="58434" y="2103053"/>
                    <a:pt x="58434" y="1976053"/>
                  </a:cubicBezTo>
                  <a:cubicBezTo>
                    <a:pt x="58434" y="1849053"/>
                    <a:pt x="492543" y="1627380"/>
                    <a:pt x="487925" y="1491144"/>
                  </a:cubicBezTo>
                  <a:cubicBezTo>
                    <a:pt x="483307" y="1354908"/>
                    <a:pt x="42270" y="1281017"/>
                    <a:pt x="30725" y="1158635"/>
                  </a:cubicBezTo>
                  <a:cubicBezTo>
                    <a:pt x="19180" y="1036253"/>
                    <a:pt x="423270" y="867689"/>
                    <a:pt x="418652" y="756853"/>
                  </a:cubicBezTo>
                  <a:cubicBezTo>
                    <a:pt x="414034" y="646017"/>
                    <a:pt x="35343" y="585980"/>
                    <a:pt x="3016" y="493617"/>
                  </a:cubicBezTo>
                  <a:cubicBezTo>
                    <a:pt x="-29311" y="401254"/>
                    <a:pt x="208525" y="281181"/>
                    <a:pt x="224689" y="202672"/>
                  </a:cubicBezTo>
                  <a:cubicBezTo>
                    <a:pt x="240853" y="124163"/>
                    <a:pt x="118471" y="54889"/>
                    <a:pt x="99998" y="22562"/>
                  </a:cubicBezTo>
                  <a:cubicBezTo>
                    <a:pt x="81525" y="-9765"/>
                    <a:pt x="97688" y="-529"/>
                    <a:pt x="113852" y="8708"/>
                  </a:cubicBezTo>
                </a:path>
              </a:pathLst>
            </a:custGeom>
            <a:ln w="12700">
              <a:solidFill>
                <a:srgbClr val="FFC000"/>
              </a:solidFill>
            </a:ln>
            <a:effectLst>
              <a:glow rad="228600">
                <a:srgbClr val="FFC0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lowchart: Magnetic Disk 6"/>
          <p:cNvSpPr/>
          <p:nvPr/>
        </p:nvSpPr>
        <p:spPr>
          <a:xfrm>
            <a:off x="526473" y="819400"/>
            <a:ext cx="2286000" cy="2946499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Magnetic Disk 29"/>
          <p:cNvSpPr/>
          <p:nvPr/>
        </p:nvSpPr>
        <p:spPr>
          <a:xfrm>
            <a:off x="533400" y="1799676"/>
            <a:ext cx="2279073" cy="1955899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4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83338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43000" y="2452125"/>
            <a:ext cx="833383" cy="1263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SHARIF\PICTURE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0"/>
            <a:ext cx="2445356" cy="26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2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00382 0.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45 L -0.00382 0.3166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19812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924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বিজ্ঞানী থেলিস ও পিথাগোরাস এর আবিস্কার সম্পর্কে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   আলোচনা কর।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657600"/>
            <a:ext cx="7772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- ডেমোক্রিটাস ও আর্কিমিডিস এর আবিস্কার সম্পর্কে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   আলোচনা কর।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609600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সময়-৭ মিনিট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971800"/>
            <a:ext cx="36576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বিলাস কান্তি দাস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উরকিরচর উচ্চ বিদ্যালয়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রাউজান, চট্টগ্রাম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6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bilashm1967@gmail.com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029200" y="2971800"/>
            <a:ext cx="3593911" cy="2369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৯ম ও ১০ম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বিষয়-পদার্থ বিজ্ঞান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অধ্যায়- ১ম, পরিসর ও ক্রমবিকাশ।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সংখ্যা-১, সময়-৫০ মিনিট।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14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43000"/>
            <a:ext cx="1331976" cy="1590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457200"/>
            <a:ext cx="19050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43AE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5410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7086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7315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অবিভাজ্য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6503703" cy="584775"/>
          </a:xfrm>
          <a:prstGeom prst="rect">
            <a:avLst/>
          </a:prstGeom>
          <a:solidFill>
            <a:srgbClr val="C5EAF3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সূর্য্যগ্রহণের ভবিষ্যৎবানী করেন কোন্‌ বিজ্ঞানী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2667000"/>
            <a:ext cx="73152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পদার্থ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বিজ্ঞানের ক্রমবিকাশে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বিজ্ঞানীদের অবদান সংক্রান্ত একটি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প্রতিবেদন তৈরী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09600"/>
            <a:ext cx="199125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4600" y="1981200"/>
            <a:ext cx="4038600" cy="1877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সবাইকে </a:t>
            </a:r>
          </a:p>
          <a:p>
            <a:pPr algn="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2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381000"/>
            <a:ext cx="499688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প্রশ্ন গুলির উত্তর দেয়ার চেষ্টা কর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71600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বিজ্ঞানের কয়েকটি শাখার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57400"/>
            <a:ext cx="6203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 : পদার্থ বিজ্ঞান, রসায়ন, জীব বিজ্ঞান  ইত্যাদি-----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7954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 তাপ , শক্তি , আলো , বিদুৎ -- বিষয় গুলি কোন্‌ বিজ্ঞানের অন্তর্ভুক্ত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581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 : পদার্থ বিজ্ঞানের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343400"/>
            <a:ext cx="519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কয়েকজন পদার্থ বিজ্ঞানীর নাম বল দেখি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181600"/>
            <a:ext cx="695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467A"/>
                </a:solidFill>
                <a:latin typeface="NikoshBAN" pitchFamily="2" charset="0"/>
                <a:cs typeface="NikoshBAN" pitchFamily="2" charset="0"/>
              </a:rPr>
              <a:t>উত্তর : আর্কিমিডিস, থেলিস, আইনস্টাইন আরো অনেক আছেন।</a:t>
            </a:r>
            <a:endParaRPr lang="en-US" sz="2800" b="1" dirty="0">
              <a:solidFill>
                <a:srgbClr val="00467A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BFD51C0-F02C-4994-840C-3DC31B33A4BC}"/>
              </a:ext>
            </a:extLst>
          </p:cNvPr>
          <p:cNvSpPr txBox="1"/>
          <p:nvPr/>
        </p:nvSpPr>
        <p:spPr>
          <a:xfrm>
            <a:off x="3352800" y="609600"/>
            <a:ext cx="2286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5893D4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819400"/>
            <a:ext cx="4661854" cy="1569660"/>
          </a:xfrm>
          <a:prstGeom prst="rect">
            <a:avLst/>
          </a:prstGeom>
          <a:solidFill>
            <a:srgbClr val="C5EAF3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পদার্থ বিজ্ঞানের পরিসর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ক্রমবিকাশ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438400"/>
            <a:ext cx="8153400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28A5C2"/>
            </a:solidFill>
          </a:ln>
        </p:spPr>
        <p:txBody>
          <a:bodyPr wrap="square" rtlCol="0" anchor="ctr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বিজ্ঞানের পরিসর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বিজ্ঞানের ক্রমবিকাশ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জ্ঞা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অবদান ব্যাখ্যা করতে পারবে।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0" y="609600"/>
            <a:ext cx="2895600" cy="685800"/>
          </a:xfrm>
          <a:prstGeom prst="roundRect">
            <a:avLst>
              <a:gd name="adj" fmla="val 0"/>
            </a:avLst>
          </a:prstGeom>
          <a:solidFill>
            <a:srgbClr val="0046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415851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358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847671"/>
            <a:ext cx="8534400" cy="954107"/>
          </a:xfrm>
          <a:prstGeom prst="rect">
            <a:avLst/>
          </a:prstGeom>
          <a:solidFill>
            <a:srgbClr val="28A5C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শাখাকে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2895600"/>
            <a:ext cx="4114800" cy="990600"/>
          </a:xfrm>
          <a:prstGeom prst="rightArrow">
            <a:avLst/>
          </a:prstGeom>
          <a:solidFill>
            <a:srgbClr val="28A5C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886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পর্যবেক্ষণ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পরীক্ষণ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বিশ্লেষণের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আলোকে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শক্তির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রূপান্তর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উদঘাটন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715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 প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রি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মাণগতভাবে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  <a:sym typeface="Wingdings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457200"/>
            <a:ext cx="219162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পদার্থ বিজ্ঞান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52600" y="685800"/>
            <a:ext cx="6019800" cy="99060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3AE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876800"/>
            <a:ext cx="6553200" cy="646331"/>
          </a:xfrm>
          <a:prstGeom prst="rect">
            <a:avLst/>
          </a:prstGeom>
          <a:solidFill>
            <a:srgbClr val="C5EAF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চাবিকাঠি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বিজ্ঞান।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6858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352800"/>
            <a:ext cx="6781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নীতিগুলোই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শাখাসমূহের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8200" y="1143000"/>
            <a:ext cx="7848600" cy="5715000"/>
            <a:chOff x="762000" y="838201"/>
            <a:chExt cx="7239000" cy="44968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2000" y="838201"/>
              <a:ext cx="7239000" cy="396239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2000" y="4800601"/>
              <a:ext cx="7239000" cy="534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95400" y="1447800"/>
            <a:ext cx="7010400" cy="3733800"/>
            <a:chOff x="1952625" y="1219200"/>
            <a:chExt cx="5543550" cy="4114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2625" y="1219200"/>
              <a:ext cx="5543550" cy="352137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952625" y="4740574"/>
              <a:ext cx="5543550" cy="5934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133600" y="5410200"/>
            <a:ext cx="5105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অণু-পরমাণুর গঠন 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. . .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6248400"/>
            <a:ext cx="6477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ঝড়-বৃষ্টির পূর্বাভাষ পর্যন্ত পদার্থবিজ্ঞান বিস্তৃত।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2200" y="304800"/>
            <a:ext cx="41910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090637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457200"/>
            <a:ext cx="150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৫ মিনিট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514600"/>
            <a:ext cx="627768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পদার্থ বিজ্ঞানের মূল লক্ষ্য কি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বিজ্ঞানের মৌলিক শাখা  কোনটি 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পদার্থ বিজ্ঞানের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পরিসর কতদুর বিস্তৃত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568</Words>
  <Application>Microsoft Office PowerPoint</Application>
  <PresentationFormat>On-screen Show (4:3)</PresentationFormat>
  <Paragraphs>113</Paragraphs>
  <Slides>22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Azam corporation</cp:lastModifiedBy>
  <cp:revision>244</cp:revision>
  <dcterms:created xsi:type="dcterms:W3CDTF">2006-08-16T00:00:00Z</dcterms:created>
  <dcterms:modified xsi:type="dcterms:W3CDTF">2021-08-01T15:17:21Z</dcterms:modified>
</cp:coreProperties>
</file>