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8F"/>
    <a:srgbClr val="E74BE7"/>
    <a:srgbClr val="F197F1"/>
    <a:srgbClr val="FF6969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4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E693-D4E2-4FB0-A034-7760B7CFE1E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4FFD-C7EC-4CD5-8C0C-42819489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0" y="450573"/>
            <a:ext cx="11353799" cy="60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88973"/>
              </p:ext>
            </p:extLst>
          </p:nvPr>
        </p:nvGraphicFramePr>
        <p:xfrm>
          <a:off x="4667536" y="869792"/>
          <a:ext cx="6952775" cy="412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555"/>
                <a:gridCol w="1483701"/>
                <a:gridCol w="1297409"/>
                <a:gridCol w="1246495"/>
                <a:gridCol w="1534615"/>
              </a:tblGrid>
              <a:tr h="96364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627" y="887104"/>
            <a:ext cx="38213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নম্বরগুলো হলো- </a:t>
            </a:r>
          </a:p>
          <a:p>
            <a:pPr lvl="0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৩৪, ৩৭, ৪০, ৪৩, ৪০, ৪৩, ৪৪, ৪৩, ৪৪, ৪৬, ৪৫, ৪৮, ৫০, ৬৪, ৫০, ৬০, ৫৫, ৬২,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৪৮। </a:t>
            </a:r>
            <a:endParaRPr lang="bn-I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9849" y="982638"/>
            <a:ext cx="125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ব্যাপ্তি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48298" y="975815"/>
                <a:ext cx="1182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bn-IN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298" y="975815"/>
                <a:ext cx="118280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2564" t="-6618" r="-8718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581331" y="978089"/>
            <a:ext cx="111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0" y="980364"/>
                <a:ext cx="13420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80364"/>
                <a:ext cx="134203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6618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58649" y="943970"/>
                <a:ext cx="1251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649" y="943970"/>
                <a:ext cx="12510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858603" y="1787857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 - ৩৮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3583" y="2131326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৩৯ - ৪৩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1" y="2543034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৪৪ - ৪৮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2724" y="2967335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 - ৫৩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7703" y="3325508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৫৪ - ৫৮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0922" y="3696274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৫৯ - ৬৩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5902" y="4121629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৬৪ - ৬৮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3896" y="1790135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2522" y="2201843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9387" y="2586255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1662" y="2967335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7583" y="3327783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5266" y="3753138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৬১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1188" y="4110254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6939" y="1801505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560396" y="3537045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25690" y="3525672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639404" y="2859206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18348" y="2888776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84025" y="2627194"/>
            <a:ext cx="336644" cy="34801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72270" y="2893325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560395" y="2895600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12043" y="2897875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557519" y="2272352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49990" y="2270078"/>
            <a:ext cx="325270" cy="309349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38736" y="2263253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172270" y="2238233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19452" y="2267803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25691" y="2270078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639405" y="1671851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000236" y="1674126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347418" y="1649104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653657" y="1651379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91658" y="1640006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59087" y="2226860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215951" y="1806053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122693" y="1808329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193206" y="2588526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277367" y="2590800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47880" y="2634018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159087" y="3019568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11487" y="4180765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259171" y="3019568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343332" y="3352802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113594" y="2604448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222777" y="3750862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443422" y="2210921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47881" y="3753136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350155" y="2226853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256895" y="2201839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529852" y="2597626"/>
            <a:ext cx="1" cy="40943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693995" y="3527947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931995" y="3429000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279177" y="3532496"/>
            <a:ext cx="461748" cy="4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916541" y="1737820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32464" y="2176823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843749" y="2588532"/>
            <a:ext cx="12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37014" y="2967335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939289" y="3319818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27917" y="3769067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71135" y="4153480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167581" y="1801505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১০৮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483754" y="2185917"/>
            <a:ext cx="69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২০৫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199427" y="2583977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২৭৬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88054" y="2980983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১০২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190328" y="3374408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178954" y="3737212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১২২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263114" y="4148919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49576" y="4551539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21092" y="4567461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315437" y="4528792"/>
            <a:ext cx="107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৯৩৫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05218" y="4967786"/>
                <a:ext cx="10795379" cy="134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গাণিতিক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গড়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BD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bn-BD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𝒊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bn-BD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bn-IN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২০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bn-BD" sz="2800" b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BD" sz="2800" b="1" i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BD" sz="2800" b="1" i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৯৩৫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৪৬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৭৫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18" y="4967786"/>
                <a:ext cx="10795379" cy="1349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8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3" fill="hold">
                      <p:stCondLst>
                        <p:cond delay="indefinite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1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2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7" fill="hold">
                      <p:stCondLst>
                        <p:cond delay="indefinite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3" fill="hold">
                      <p:stCondLst>
                        <p:cond delay="indefinite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5" grpId="0"/>
      <p:bldP spid="96" grpId="0"/>
      <p:bldP spid="97" grpId="0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Ribbon 1"/>
          <p:cNvSpPr/>
          <p:nvPr/>
        </p:nvSpPr>
        <p:spPr>
          <a:xfrm>
            <a:off x="4320208" y="569845"/>
            <a:ext cx="3551583" cy="980660"/>
          </a:xfrm>
          <a:prstGeom prst="ribbon2">
            <a:avLst>
              <a:gd name="adj1" fmla="val 16667"/>
              <a:gd name="adj2" fmla="val 7228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10435" r="15289" b="18647"/>
          <a:stretch/>
        </p:blipFill>
        <p:spPr>
          <a:xfrm>
            <a:off x="4207565" y="1706217"/>
            <a:ext cx="3776870" cy="212366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67408" y="3657601"/>
            <a:ext cx="10257183" cy="2716696"/>
          </a:xfrm>
          <a:prstGeom prst="horizontalScroll">
            <a:avLst>
              <a:gd name="adj" fmla="val 11984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জন শিক্ষার্থীর বার্ষিক পরীক্ষায় প্রাপ্ত নম্বর নিচে দেওয়া হলোঃ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৭২, ৮৫, ৭৮, ৮৪, ৭৮, ৭৫, ৬৯, ৬৭, ৮৮, ৮০, ৭৪, ৭৭, ৭৯, ৬৯, ৭৪, ৭৩, 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৮৩, ৬৫, ৭৫, ৬৯, ৬৩, ৭৫, ৮৬, ৬৬, ৭১। 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৫ নিয়ে গণসংখ্যা নিবেশন সারণি তৈরি করে গড় নির্ণয় কর।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2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88026" y="596348"/>
            <a:ext cx="5015948" cy="59634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উপাত্তের গাণিতিক গড়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861" y="1656522"/>
            <a:ext cx="657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জন শিক্ষার্থীর দৈনিক সঞ্চয় নিচে দেওয়া হলোঃ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12913"/>
              </p:ext>
            </p:extLst>
          </p:nvPr>
        </p:nvGraphicFramePr>
        <p:xfrm>
          <a:off x="678070" y="2386126"/>
          <a:ext cx="1083586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6191"/>
                <a:gridCol w="1311965"/>
                <a:gridCol w="1391478"/>
                <a:gridCol w="1470992"/>
                <a:gridCol w="1338469"/>
                <a:gridCol w="1457739"/>
                <a:gridCol w="1429026"/>
              </a:tblGrid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সঞ্চয়</a:t>
                      </a:r>
                      <a:r>
                        <a:rPr lang="bn-IN" sz="3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(টাকায়)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 - ৫০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৫১ - ৬০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 - ৭০</a:t>
                      </a:r>
                      <a:endParaRPr lang="en-US" sz="3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৭১ - ৮০</a:t>
                      </a:r>
                      <a:r>
                        <a:rPr lang="bn-IN" sz="2400" dirty="0" smtClean="0"/>
                        <a:t>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 – ৯০</a:t>
                      </a:r>
                      <a:endParaRPr lang="en-US" sz="3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 - ১০০</a:t>
                      </a:r>
                      <a:endParaRPr lang="en-US" sz="3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882886"/>
            <a:ext cx="9621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ক্রমযোজিত গণসংখ্যার সারণি তৈরি কর। </a:t>
            </a: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সারণি থেকে গাণিতিক গড় নির্ণয় কর।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88026" y="596348"/>
            <a:ext cx="5015948" cy="59634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গণসংখ্যার সারণি তৈরি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88082"/>
              </p:ext>
            </p:extLst>
          </p:nvPr>
        </p:nvGraphicFramePr>
        <p:xfrm>
          <a:off x="2151270" y="2184070"/>
          <a:ext cx="8127999" cy="3911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4956"/>
                <a:gridCol w="2266122"/>
                <a:gridCol w="3586921"/>
              </a:tblGrid>
              <a:tr h="558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8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3357" y="2213113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 (টাকায়)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481" y="2749823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 – ৫০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5" y="3286533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৬০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233" y="3876251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৭০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861" y="4452717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৮০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237" y="4989427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৯০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6865" y="5552641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১০০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6227" y="2213110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598" y="2763074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2969" y="3313038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592" y="3876254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6215" y="4439470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586" y="4989434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2957" y="5512894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2348" y="2206484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2345" y="2760008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8971" y="3323225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+ ৮ = ১২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597" y="3886442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+ ১৭ = ২৯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2223" y="4449659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+ ১১ = ৪০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8849" y="5012876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+ ৭ = ৪৭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5475" y="5576093"/>
            <a:ext cx="356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 + ৩ = ৫০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1079" y="1563756"/>
            <a:ext cx="465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গণসংখ্যার </a:t>
            </a:r>
            <a:r>
              <a:rPr lang="bn-I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সারণিঃ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287617" y="2782957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8918712" y="3922645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5294242" y="4419602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8799443" y="3313045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307494" y="3863010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nut 35"/>
          <p:cNvSpPr/>
          <p:nvPr/>
        </p:nvSpPr>
        <p:spPr>
          <a:xfrm>
            <a:off x="8229599" y="2769706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5294242" y="3319671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8878955" y="5035828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5280990" y="5532784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8931964" y="4465983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>
            <a:off x="5307494" y="5002697"/>
            <a:ext cx="503583" cy="490331"/>
          </a:xfrm>
          <a:prstGeom prst="donut">
            <a:avLst>
              <a:gd name="adj" fmla="val 8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21" grpId="0" animBg="1"/>
      <p:bldP spid="2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88026" y="596348"/>
            <a:ext cx="5015948" cy="59634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গণসংখ্যার সারণি </a:t>
            </a:r>
            <a:r>
              <a:rPr lang="bn-I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গড় নির্ণয়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19042"/>
              </p:ext>
            </p:extLst>
          </p:nvPr>
        </p:nvGraphicFramePr>
        <p:xfrm>
          <a:off x="2427787" y="1763821"/>
          <a:ext cx="8128000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191"/>
                <a:gridCol w="1856095"/>
                <a:gridCol w="1992573"/>
                <a:gridCol w="259914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61983" y="1696773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 (টাকায়)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01164" y="2028764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 – ৫০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22233" y="2442643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৬০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42509" y="2786700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৭০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35490" y="3198167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৮০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69810" y="3585974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৯০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49141" y="3903526"/>
            <a:ext cx="225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– ১০০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080681" y="1726343"/>
                <a:ext cx="18424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81" y="1726343"/>
                <a:ext cx="1842447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023211" y="1714970"/>
                <a:ext cx="18424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11" y="1714970"/>
                <a:ext cx="184244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15481" y="1712836"/>
                <a:ext cx="22528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I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bn-IN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𝒊</m:t>
                        </m:r>
                      </m:sub>
                    </m:sSub>
                    <m:r>
                      <a:rPr lang="bn-IN" sz="24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481" y="1712836"/>
                <a:ext cx="225286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4082953" y="2083463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85225" y="2440583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87497" y="2824999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89769" y="3195767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৭৫.৫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92041" y="3580183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৮৫.৫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94313" y="3950951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৯৫.৫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96585" y="4321719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82266" y="2099385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84538" y="2456505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86810" y="2840921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89082" y="3211689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91354" y="3596105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93626" y="3966873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95898" y="4283049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18307" y="2060716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20579" y="2417836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৪৪৪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22851" y="2802252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১১১৩.৫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25123" y="3173020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৮৩০.৫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27395" y="3557436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৫৯৮.৫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43315" y="3914556"/>
            <a:ext cx="18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২৮৬.৫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31939" y="4298972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৩৪৫৫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756012" y="4885899"/>
                <a:ext cx="8679976" cy="134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গাণিতিক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গড়</m:t>
                      </m:r>
                      <m:r>
                        <a:rPr lang="bn-BD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BD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bn-BD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𝒊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𝒌</m:t>
                          </m:r>
                        </m:sup>
                        <m:e>
                          <m:sSub>
                            <m:sSubPr>
                              <m:ctrlPr>
                                <a:rPr lang="bn-BD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bn-BD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bn-IN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IN" sz="2800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  <m:r>
                                <a:rPr lang="bn-BD" sz="2800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০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bn-BD" sz="2800" b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BD" sz="2800" b="1" i="1" dirty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৩৪৫৫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৬৯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bn-IN" sz="2800" b="1" i="1" dirty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012" y="4885899"/>
                <a:ext cx="8679976" cy="1349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3583" y="1775792"/>
                <a:ext cx="1722782" cy="1979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 মধ্যমান</a:t>
                </a:r>
              </a:p>
              <a:p>
                <a:r>
                  <a:rPr lang="bn-IN" sz="2400" dirty="0" smtClean="0">
                    <a:cs typeface="NikoshBAN" panose="02000000000000000000" pitchFamily="2" charset="0"/>
                  </a:rPr>
                  <a:t>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৪১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৯১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i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৪৫</m:t>
                      </m:r>
                      <m:r>
                        <a:rPr lang="bn-IN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IN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IN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" y="1775792"/>
                <a:ext cx="1722782" cy="1979132"/>
              </a:xfrm>
              <a:prstGeom prst="rect">
                <a:avLst/>
              </a:prstGeom>
              <a:blipFill rotWithShape="0">
                <a:blip r:embed="rId6"/>
                <a:stretch>
                  <a:fillRect l="-567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6374296" y="2107095"/>
            <a:ext cx="1007165" cy="424069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4446105" y="2100469"/>
            <a:ext cx="1007165" cy="424069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8776915" y="2067951"/>
            <a:ext cx="1007165" cy="2349304"/>
          </a:xfrm>
          <a:prstGeom prst="frame">
            <a:avLst>
              <a:gd name="adj1" fmla="val 831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2" grpId="0" animBg="1"/>
      <p:bldP spid="2" grpId="1" animBg="1"/>
      <p:bldP spid="5" grpId="0" animBg="1"/>
      <p:bldP spid="5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Ribbon 1"/>
          <p:cNvSpPr/>
          <p:nvPr/>
        </p:nvSpPr>
        <p:spPr>
          <a:xfrm>
            <a:off x="3988904" y="596348"/>
            <a:ext cx="4214192" cy="795130"/>
          </a:xfrm>
          <a:prstGeom prst="ribbon2">
            <a:avLst>
              <a:gd name="adj1" fmla="val 16667"/>
              <a:gd name="adj2" fmla="val 57059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35" y="1876010"/>
            <a:ext cx="4681331" cy="18673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42051" y="3922644"/>
            <a:ext cx="657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জন শিক্ষার্থীর গণিত পরীক্ষার নম্বর নিচে দেওয়া হলোঃ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8228"/>
              </p:ext>
            </p:extLst>
          </p:nvPr>
        </p:nvGraphicFramePr>
        <p:xfrm>
          <a:off x="1949174" y="4453465"/>
          <a:ext cx="829365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635"/>
                <a:gridCol w="1004164"/>
                <a:gridCol w="1065022"/>
                <a:gridCol w="1125882"/>
                <a:gridCol w="1024450"/>
                <a:gridCol w="1115738"/>
                <a:gridCol w="1093761"/>
              </a:tblGrid>
              <a:tr h="330937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সঞ্চয়</a:t>
                      </a:r>
                      <a:r>
                        <a:rPr lang="bn-IN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(টাকায়)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 - ৪৫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৪৬ - ৫০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 - ৫৫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৫৬ - ৬০</a:t>
                      </a:r>
                      <a:r>
                        <a:rPr lang="bn-IN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৬১– ৬৫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 – ৭০</a:t>
                      </a:r>
                      <a:endParaRPr lang="en-US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30937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5478" y="5512903"/>
            <a:ext cx="962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ক্রমযোজিত গণসংখ্যার সারণি তৈরি কর। </a:t>
            </a:r>
          </a:p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সারণি থেকে গাণিতিক গড় নির্ণয় কর।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Ribbon 1"/>
          <p:cNvSpPr/>
          <p:nvPr/>
        </p:nvSpPr>
        <p:spPr>
          <a:xfrm>
            <a:off x="4101547" y="556591"/>
            <a:ext cx="3988905" cy="755374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861" y="1497496"/>
            <a:ext cx="10853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প্রবণতার পরিমাপ কয়টি?</a:t>
            </a:r>
          </a:p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২টি 		(খ) ৩টি 		(গ) ৪টি 			(ঘ) ৫টি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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” প্রতীক দ্বারা কী বোঝায়?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(গ)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        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64146"/>
              </p:ext>
            </p:extLst>
          </p:nvPr>
        </p:nvGraphicFramePr>
        <p:xfrm>
          <a:off x="940905" y="3296478"/>
          <a:ext cx="1031019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365"/>
                <a:gridCol w="1718365"/>
                <a:gridCol w="1718365"/>
                <a:gridCol w="1718365"/>
                <a:gridCol w="1718365"/>
                <a:gridCol w="1718365"/>
              </a:tblGrid>
              <a:tr h="352839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শ্রেণিব্যাপ্তি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</a:t>
                      </a:r>
                      <a:r>
                        <a:rPr lang="bn-IN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৫০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 – ৬০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 – ৭০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 – ৮০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 - ৯০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52839"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235" y="4280453"/>
            <a:ext cx="10853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সারণির আলোকে নিচের দুইটি প্রশ্নের উত্তর দাওঃ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উপাত্তগুলোর শ্রেণিব্যাপ্তি কোনটি? </a:t>
            </a:r>
          </a:p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২	 	 (খ) ৫		           (গ) ১০			(ঘ) ১৫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শ্রেণির শ্রেণিমধ্যমান কোনটি? </a:t>
            </a:r>
            <a:endParaRPr lang="bn-I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৫৪.৫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            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৫৫.৫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306" y="1989283"/>
            <a:ext cx="976520" cy="546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8332" y="6051074"/>
            <a:ext cx="976520" cy="546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662" y="2882149"/>
            <a:ext cx="976520" cy="546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636" y="5202935"/>
            <a:ext cx="976520" cy="5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9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662609" y="2782957"/>
            <a:ext cx="10906539" cy="3591340"/>
          </a:xfrm>
          <a:prstGeom prst="horizontalScroll">
            <a:avLst>
              <a:gd name="adj" fmla="val 10759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শ্রেণির ৩০ জন শিক্ষার্থীর গণিত বিষয়ে প্রাপ্ত নম্বর নিচে দেওয়া হলোঃ 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৪৫, ৪২, ৬০, ৬১, ৫৮, ৫৩, ৪৮, ৫২, ৫১, ৪৯, ৭৩, ৫২, ৫৭, ৭১, ৬৪, ৪৯, ৫৬, ৪৮, ৬৭,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৬৩, ৭০, ৫৯, ৫৪, ৪৬, ৪৩, ৫৬, ৫৯, ৪৩, ৬৮, ৫২।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শ্রেণিব্যবধান ৫ ধরে শ্রেণিসংখ্যা কত?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(খ)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শ্রেণিব্যবধান ৫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গণসংখ্যা নিবেশন সারণি তৈরি কর।  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(গ) সারণি থেকে গাণিতিক গড় নির্ণয় কর।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10" y="636105"/>
            <a:ext cx="5565913" cy="2319130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4207565" y="1881810"/>
            <a:ext cx="3776870" cy="1020416"/>
          </a:xfrm>
          <a:prstGeom prst="ribbon2">
            <a:avLst>
              <a:gd name="adj1" fmla="val 28667"/>
              <a:gd name="adj2" fmla="val 5643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1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437322"/>
            <a:ext cx="11304104" cy="5989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888" y="516834"/>
            <a:ext cx="10707756" cy="45089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8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28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8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52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8" y="483911"/>
            <a:ext cx="11227284" cy="5877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476" y="476475"/>
            <a:ext cx="11277600" cy="6003838"/>
          </a:xfrm>
          <a:custGeom>
            <a:avLst/>
            <a:gdLst/>
            <a:ahLst/>
            <a:cxnLst/>
            <a:rect l="l" t="t" r="r" b="b"/>
            <a:pathLst>
              <a:path w="11277600" h="5883966">
                <a:moveTo>
                  <a:pt x="2213445" y="3275690"/>
                </a:moveTo>
                <a:cubicBezTo>
                  <a:pt x="2212987" y="3702338"/>
                  <a:pt x="2212530" y="4128986"/>
                  <a:pt x="2212072" y="4555635"/>
                </a:cubicBezTo>
                <a:cubicBezTo>
                  <a:pt x="2173489" y="4454604"/>
                  <a:pt x="2134905" y="4353573"/>
                  <a:pt x="2096321" y="4252542"/>
                </a:cubicBezTo>
                <a:cubicBezTo>
                  <a:pt x="2051331" y="4234631"/>
                  <a:pt x="2006341" y="4216718"/>
                  <a:pt x="1961351" y="4198806"/>
                </a:cubicBezTo>
                <a:cubicBezTo>
                  <a:pt x="1962869" y="4198806"/>
                  <a:pt x="1964386" y="4198806"/>
                  <a:pt x="1965904" y="4198806"/>
                </a:cubicBezTo>
                <a:cubicBezTo>
                  <a:pt x="1940663" y="4082024"/>
                  <a:pt x="1920070" y="4023634"/>
                  <a:pt x="1904126" y="4023634"/>
                </a:cubicBezTo>
                <a:cubicBezTo>
                  <a:pt x="1896490" y="4052010"/>
                  <a:pt x="1888854" y="4080386"/>
                  <a:pt x="1881219" y="4108762"/>
                </a:cubicBezTo>
                <a:cubicBezTo>
                  <a:pt x="1799597" y="4012312"/>
                  <a:pt x="1717976" y="3915862"/>
                  <a:pt x="1636353" y="3819411"/>
                </a:cubicBezTo>
                <a:cubicBezTo>
                  <a:pt x="1828718" y="3638171"/>
                  <a:pt x="2021081" y="3456931"/>
                  <a:pt x="2213445" y="3275690"/>
                </a:cubicBezTo>
                <a:close/>
                <a:moveTo>
                  <a:pt x="9412698" y="1560121"/>
                </a:moveTo>
                <a:cubicBezTo>
                  <a:pt x="9733110" y="1560121"/>
                  <a:pt x="10053522" y="1560121"/>
                  <a:pt x="10373933" y="1560121"/>
                </a:cubicBezTo>
                <a:cubicBezTo>
                  <a:pt x="10373933" y="2317856"/>
                  <a:pt x="10373933" y="3075590"/>
                  <a:pt x="10373933" y="3833325"/>
                </a:cubicBezTo>
                <a:cubicBezTo>
                  <a:pt x="10372388" y="3822671"/>
                  <a:pt x="10370843" y="3812018"/>
                  <a:pt x="10369299" y="3801364"/>
                </a:cubicBezTo>
                <a:cubicBezTo>
                  <a:pt x="10359225" y="3745945"/>
                  <a:pt x="10340624" y="3687959"/>
                  <a:pt x="10313492" y="3627407"/>
                </a:cubicBezTo>
                <a:cubicBezTo>
                  <a:pt x="10259230" y="3506303"/>
                  <a:pt x="10191516" y="3393054"/>
                  <a:pt x="10110351" y="3287659"/>
                </a:cubicBezTo>
                <a:cubicBezTo>
                  <a:pt x="10119599" y="3201382"/>
                  <a:pt x="10124223" y="3115520"/>
                  <a:pt x="10124223" y="3030074"/>
                </a:cubicBezTo>
                <a:cubicBezTo>
                  <a:pt x="10124223" y="2827598"/>
                  <a:pt x="10102560" y="2643262"/>
                  <a:pt x="10059230" y="2477066"/>
                </a:cubicBezTo>
                <a:cubicBezTo>
                  <a:pt x="10015902" y="2310870"/>
                  <a:pt x="9956389" y="2162441"/>
                  <a:pt x="9880692" y="2031778"/>
                </a:cubicBezTo>
                <a:cubicBezTo>
                  <a:pt x="9804994" y="1901116"/>
                  <a:pt x="9715387" y="1784355"/>
                  <a:pt x="9611871" y="1681495"/>
                </a:cubicBezTo>
                <a:cubicBezTo>
                  <a:pt x="9547174" y="1617208"/>
                  <a:pt x="9483935" y="1577297"/>
                  <a:pt x="9422154" y="1561761"/>
                </a:cubicBezTo>
                <a:cubicBezTo>
                  <a:pt x="9419002" y="1561214"/>
                  <a:pt x="9415850" y="1560668"/>
                  <a:pt x="9412698" y="1560121"/>
                </a:cubicBezTo>
                <a:close/>
                <a:moveTo>
                  <a:pt x="1526672" y="1560121"/>
                </a:moveTo>
                <a:cubicBezTo>
                  <a:pt x="1744937" y="1560121"/>
                  <a:pt x="1963201" y="1560121"/>
                  <a:pt x="2181466" y="1560121"/>
                </a:cubicBezTo>
                <a:cubicBezTo>
                  <a:pt x="2188341" y="1574289"/>
                  <a:pt x="2195215" y="1588457"/>
                  <a:pt x="2202090" y="1602625"/>
                </a:cubicBezTo>
                <a:cubicBezTo>
                  <a:pt x="2229054" y="1659268"/>
                  <a:pt x="2248723" y="1704093"/>
                  <a:pt x="2261096" y="1737102"/>
                </a:cubicBezTo>
                <a:cubicBezTo>
                  <a:pt x="2277594" y="1781113"/>
                  <a:pt x="2285843" y="1847379"/>
                  <a:pt x="2285843" y="1935901"/>
                </a:cubicBezTo>
                <a:cubicBezTo>
                  <a:pt x="2285843" y="1959423"/>
                  <a:pt x="2285843" y="1982946"/>
                  <a:pt x="2285843" y="2006468"/>
                </a:cubicBezTo>
                <a:cubicBezTo>
                  <a:pt x="2285843" y="2068558"/>
                  <a:pt x="2277040" y="2123624"/>
                  <a:pt x="2259435" y="2171667"/>
                </a:cubicBezTo>
                <a:cubicBezTo>
                  <a:pt x="2241829" y="2219710"/>
                  <a:pt x="2219538" y="2260458"/>
                  <a:pt x="2192563" y="2293914"/>
                </a:cubicBezTo>
                <a:cubicBezTo>
                  <a:pt x="2165589" y="2327369"/>
                  <a:pt x="2135941" y="2353073"/>
                  <a:pt x="2103619" y="2371027"/>
                </a:cubicBezTo>
                <a:cubicBezTo>
                  <a:pt x="2071298" y="2388981"/>
                  <a:pt x="2040373" y="2397957"/>
                  <a:pt x="2010845" y="2397957"/>
                </a:cubicBezTo>
                <a:cubicBezTo>
                  <a:pt x="1964603" y="2397957"/>
                  <a:pt x="1914699" y="2372378"/>
                  <a:pt x="1861135" y="2321218"/>
                </a:cubicBezTo>
                <a:cubicBezTo>
                  <a:pt x="1807571" y="2270058"/>
                  <a:pt x="1755922" y="2202545"/>
                  <a:pt x="1706187" y="2118679"/>
                </a:cubicBezTo>
                <a:cubicBezTo>
                  <a:pt x="1656452" y="2034812"/>
                  <a:pt x="1616544" y="1947787"/>
                  <a:pt x="1586462" y="1857603"/>
                </a:cubicBezTo>
                <a:cubicBezTo>
                  <a:pt x="1556380" y="1767419"/>
                  <a:pt x="1541340" y="1683552"/>
                  <a:pt x="1541340" y="1606003"/>
                </a:cubicBezTo>
                <a:cubicBezTo>
                  <a:pt x="1541340" y="1583810"/>
                  <a:pt x="1541665" y="1570615"/>
                  <a:pt x="1542315" y="1566417"/>
                </a:cubicBezTo>
                <a:cubicBezTo>
                  <a:pt x="1542965" y="1562220"/>
                  <a:pt x="1537751" y="1560121"/>
                  <a:pt x="1526672" y="1560121"/>
                </a:cubicBezTo>
                <a:close/>
                <a:moveTo>
                  <a:pt x="5399301" y="267460"/>
                </a:moveTo>
                <a:cubicBezTo>
                  <a:pt x="5399301" y="835160"/>
                  <a:pt x="5399301" y="1402860"/>
                  <a:pt x="5399301" y="1970561"/>
                </a:cubicBezTo>
                <a:cubicBezTo>
                  <a:pt x="5393374" y="1942486"/>
                  <a:pt x="5387447" y="1914412"/>
                  <a:pt x="5381520" y="1886338"/>
                </a:cubicBezTo>
                <a:cubicBezTo>
                  <a:pt x="5372908" y="1855243"/>
                  <a:pt x="5362084" y="1823369"/>
                  <a:pt x="5349049" y="1790713"/>
                </a:cubicBezTo>
                <a:cubicBezTo>
                  <a:pt x="5296905" y="1660092"/>
                  <a:pt x="5239296" y="1544516"/>
                  <a:pt x="5176218" y="1443984"/>
                </a:cubicBezTo>
                <a:cubicBezTo>
                  <a:pt x="5113140" y="1343452"/>
                  <a:pt x="5042512" y="1259522"/>
                  <a:pt x="4964333" y="1192197"/>
                </a:cubicBezTo>
                <a:cubicBezTo>
                  <a:pt x="4886154" y="1124870"/>
                  <a:pt x="4813757" y="1114522"/>
                  <a:pt x="4747138" y="1161152"/>
                </a:cubicBezTo>
                <a:cubicBezTo>
                  <a:pt x="4747138" y="1134554"/>
                  <a:pt x="4747138" y="1107956"/>
                  <a:pt x="4747138" y="1081358"/>
                </a:cubicBezTo>
                <a:cubicBezTo>
                  <a:pt x="4721102" y="1081358"/>
                  <a:pt x="4695067" y="1081358"/>
                  <a:pt x="4669031" y="1081358"/>
                </a:cubicBezTo>
                <a:cubicBezTo>
                  <a:pt x="4644079" y="1081358"/>
                  <a:pt x="4606652" y="1086906"/>
                  <a:pt x="4556749" y="1098002"/>
                </a:cubicBezTo>
                <a:cubicBezTo>
                  <a:pt x="4506846" y="1109099"/>
                  <a:pt x="4450740" y="1132538"/>
                  <a:pt x="4388433" y="1168321"/>
                </a:cubicBezTo>
                <a:cubicBezTo>
                  <a:pt x="4326127" y="1204103"/>
                  <a:pt x="4260966" y="1259668"/>
                  <a:pt x="4192951" y="1335015"/>
                </a:cubicBezTo>
                <a:cubicBezTo>
                  <a:pt x="4124936" y="1410362"/>
                  <a:pt x="4059329" y="1542376"/>
                  <a:pt x="3996131" y="1731055"/>
                </a:cubicBezTo>
                <a:cubicBezTo>
                  <a:pt x="3959860" y="1769871"/>
                  <a:pt x="3932632" y="1837696"/>
                  <a:pt x="3914448" y="1934529"/>
                </a:cubicBezTo>
                <a:cubicBezTo>
                  <a:pt x="3896265" y="2031362"/>
                  <a:pt x="3887172" y="2122918"/>
                  <a:pt x="3887172" y="2209195"/>
                </a:cubicBezTo>
                <a:cubicBezTo>
                  <a:pt x="3887172" y="2268043"/>
                  <a:pt x="3891387" y="2333894"/>
                  <a:pt x="3899816" y="2406747"/>
                </a:cubicBezTo>
                <a:cubicBezTo>
                  <a:pt x="3908246" y="2479601"/>
                  <a:pt x="3924793" y="2548008"/>
                  <a:pt x="3949455" y="2611967"/>
                </a:cubicBezTo>
                <a:cubicBezTo>
                  <a:pt x="3974118" y="2675927"/>
                  <a:pt x="4007716" y="2729372"/>
                  <a:pt x="4050249" y="2772303"/>
                </a:cubicBezTo>
                <a:cubicBezTo>
                  <a:pt x="4092783" y="2815234"/>
                  <a:pt x="4148851" y="2836699"/>
                  <a:pt x="4218456" y="2836699"/>
                </a:cubicBezTo>
                <a:cubicBezTo>
                  <a:pt x="4257522" y="2836699"/>
                  <a:pt x="4299032" y="2816980"/>
                  <a:pt x="4342986" y="2777540"/>
                </a:cubicBezTo>
                <a:cubicBezTo>
                  <a:pt x="4386940" y="2738099"/>
                  <a:pt x="4433460" y="2698390"/>
                  <a:pt x="4482544" y="2658410"/>
                </a:cubicBezTo>
                <a:cubicBezTo>
                  <a:pt x="4533989" y="2620258"/>
                  <a:pt x="4572825" y="2590876"/>
                  <a:pt x="4599053" y="2570262"/>
                </a:cubicBezTo>
                <a:cubicBezTo>
                  <a:pt x="4625281" y="2549649"/>
                  <a:pt x="4638684" y="2539342"/>
                  <a:pt x="4639263" y="2539342"/>
                </a:cubicBezTo>
                <a:cubicBezTo>
                  <a:pt x="4671777" y="2539342"/>
                  <a:pt x="4688034" y="2554470"/>
                  <a:pt x="4688034" y="2584725"/>
                </a:cubicBezTo>
                <a:cubicBezTo>
                  <a:pt x="4688034" y="2612320"/>
                  <a:pt x="4674510" y="2667013"/>
                  <a:pt x="4647463" y="2748801"/>
                </a:cubicBezTo>
                <a:cubicBezTo>
                  <a:pt x="4620416" y="2830590"/>
                  <a:pt x="4587360" y="2924015"/>
                  <a:pt x="4548295" y="3029077"/>
                </a:cubicBezTo>
                <a:cubicBezTo>
                  <a:pt x="4470887" y="3136383"/>
                  <a:pt x="4412085" y="3218567"/>
                  <a:pt x="4371887" y="3275628"/>
                </a:cubicBezTo>
                <a:cubicBezTo>
                  <a:pt x="4331690" y="3332689"/>
                  <a:pt x="4298297" y="3378508"/>
                  <a:pt x="4271707" y="3413086"/>
                </a:cubicBezTo>
                <a:cubicBezTo>
                  <a:pt x="4255137" y="3438146"/>
                  <a:pt x="4238566" y="3463206"/>
                  <a:pt x="4221996" y="3488266"/>
                </a:cubicBezTo>
                <a:cubicBezTo>
                  <a:pt x="4332521" y="3709196"/>
                  <a:pt x="4443045" y="3930125"/>
                  <a:pt x="4553569" y="4151055"/>
                </a:cubicBezTo>
                <a:cubicBezTo>
                  <a:pt x="4730351" y="3843765"/>
                  <a:pt x="4854616" y="3566086"/>
                  <a:pt x="4926364" y="3318019"/>
                </a:cubicBezTo>
                <a:cubicBezTo>
                  <a:pt x="4998112" y="3069951"/>
                  <a:pt x="5033986" y="2882913"/>
                  <a:pt x="5033986" y="2756905"/>
                </a:cubicBezTo>
                <a:cubicBezTo>
                  <a:pt x="5033986" y="2532485"/>
                  <a:pt x="4991850" y="2354839"/>
                  <a:pt x="4907577" y="2223969"/>
                </a:cubicBezTo>
                <a:cubicBezTo>
                  <a:pt x="4823305" y="2093099"/>
                  <a:pt x="4684108" y="2027664"/>
                  <a:pt x="4489986" y="2027664"/>
                </a:cubicBezTo>
                <a:cubicBezTo>
                  <a:pt x="4426162" y="2027664"/>
                  <a:pt x="4385796" y="2040713"/>
                  <a:pt x="4368888" y="2066813"/>
                </a:cubicBezTo>
                <a:cubicBezTo>
                  <a:pt x="4404437" y="1989263"/>
                  <a:pt x="4455003" y="1918238"/>
                  <a:pt x="4520585" y="1853738"/>
                </a:cubicBezTo>
                <a:cubicBezTo>
                  <a:pt x="4586168" y="1789238"/>
                  <a:pt x="4656556" y="1756988"/>
                  <a:pt x="4731748" y="1756988"/>
                </a:cubicBezTo>
                <a:cubicBezTo>
                  <a:pt x="4776689" y="1756988"/>
                  <a:pt x="4825858" y="1775129"/>
                  <a:pt x="4879254" y="1811410"/>
                </a:cubicBezTo>
                <a:cubicBezTo>
                  <a:pt x="4932650" y="1847691"/>
                  <a:pt x="4983528" y="1895193"/>
                  <a:pt x="5031890" y="1953917"/>
                </a:cubicBezTo>
                <a:cubicBezTo>
                  <a:pt x="5080252" y="2012640"/>
                  <a:pt x="5122822" y="2074855"/>
                  <a:pt x="5159599" y="2140560"/>
                </a:cubicBezTo>
                <a:cubicBezTo>
                  <a:pt x="5196376" y="2206265"/>
                  <a:pt x="5221918" y="2268625"/>
                  <a:pt x="5236224" y="2327639"/>
                </a:cubicBezTo>
                <a:cubicBezTo>
                  <a:pt x="5296532" y="2457553"/>
                  <a:pt x="5338788" y="2580050"/>
                  <a:pt x="5362993" y="2695128"/>
                </a:cubicBezTo>
                <a:cubicBezTo>
                  <a:pt x="5387199" y="2810205"/>
                  <a:pt x="5399301" y="2890768"/>
                  <a:pt x="5399301" y="2936816"/>
                </a:cubicBezTo>
                <a:cubicBezTo>
                  <a:pt x="5399301" y="3694692"/>
                  <a:pt x="5399301" y="4452567"/>
                  <a:pt x="5399301" y="5210444"/>
                </a:cubicBezTo>
                <a:cubicBezTo>
                  <a:pt x="5511824" y="5350166"/>
                  <a:pt x="5624348" y="5489889"/>
                  <a:pt x="5736871" y="5629611"/>
                </a:cubicBezTo>
                <a:cubicBezTo>
                  <a:pt x="5736871" y="4273114"/>
                  <a:pt x="5736871" y="2916618"/>
                  <a:pt x="5736871" y="1560121"/>
                </a:cubicBezTo>
                <a:cubicBezTo>
                  <a:pt x="5837144" y="1560121"/>
                  <a:pt x="5937416" y="1560121"/>
                  <a:pt x="6037689" y="1560121"/>
                </a:cubicBezTo>
                <a:cubicBezTo>
                  <a:pt x="6052941" y="1560121"/>
                  <a:pt x="6068193" y="1560121"/>
                  <a:pt x="6083445" y="1560121"/>
                </a:cubicBezTo>
                <a:cubicBezTo>
                  <a:pt x="6090972" y="1620173"/>
                  <a:pt x="6098499" y="1680224"/>
                  <a:pt x="6106026" y="1740275"/>
                </a:cubicBezTo>
                <a:cubicBezTo>
                  <a:pt x="6169810" y="2228476"/>
                  <a:pt x="6241310" y="2633599"/>
                  <a:pt x="6320527" y="2955642"/>
                </a:cubicBezTo>
                <a:cubicBezTo>
                  <a:pt x="6411061" y="3323691"/>
                  <a:pt x="6506460" y="3632768"/>
                  <a:pt x="6606724" y="3882872"/>
                </a:cubicBezTo>
                <a:cubicBezTo>
                  <a:pt x="6706989" y="4132976"/>
                  <a:pt x="6808493" y="4331568"/>
                  <a:pt x="6911238" y="4478646"/>
                </a:cubicBezTo>
                <a:cubicBezTo>
                  <a:pt x="7013983" y="4625725"/>
                  <a:pt x="7112104" y="4737332"/>
                  <a:pt x="7205601" y="4813469"/>
                </a:cubicBezTo>
                <a:cubicBezTo>
                  <a:pt x="7299097" y="4889605"/>
                  <a:pt x="7383682" y="4938272"/>
                  <a:pt x="7459357" y="4959467"/>
                </a:cubicBezTo>
                <a:cubicBezTo>
                  <a:pt x="7535030" y="4980662"/>
                  <a:pt x="7598180" y="4991260"/>
                  <a:pt x="7648806" y="4991260"/>
                </a:cubicBezTo>
                <a:cubicBezTo>
                  <a:pt x="7793698" y="4991260"/>
                  <a:pt x="7918782" y="4943861"/>
                  <a:pt x="8024056" y="4849065"/>
                </a:cubicBezTo>
                <a:cubicBezTo>
                  <a:pt x="8129330" y="4754268"/>
                  <a:pt x="8217190" y="4631024"/>
                  <a:pt x="8287638" y="4479332"/>
                </a:cubicBezTo>
                <a:cubicBezTo>
                  <a:pt x="8358086" y="4327640"/>
                  <a:pt x="8409880" y="4159263"/>
                  <a:pt x="8443020" y="3974199"/>
                </a:cubicBezTo>
                <a:cubicBezTo>
                  <a:pt x="8476160" y="3789136"/>
                  <a:pt x="8492730" y="3602097"/>
                  <a:pt x="8492730" y="3413086"/>
                </a:cubicBezTo>
                <a:cubicBezTo>
                  <a:pt x="8492730" y="3052018"/>
                  <a:pt x="8454014" y="2757051"/>
                  <a:pt x="8376583" y="2528184"/>
                </a:cubicBezTo>
                <a:cubicBezTo>
                  <a:pt x="8299150" y="2299316"/>
                  <a:pt x="8207821" y="2118907"/>
                  <a:pt x="8102596" y="1986956"/>
                </a:cubicBezTo>
                <a:cubicBezTo>
                  <a:pt x="7997370" y="1855005"/>
                  <a:pt x="7890338" y="1764178"/>
                  <a:pt x="7781500" y="1714472"/>
                </a:cubicBezTo>
                <a:cubicBezTo>
                  <a:pt x="7672661" y="1664768"/>
                  <a:pt x="7588063" y="1639915"/>
                  <a:pt x="7527708" y="1639915"/>
                </a:cubicBezTo>
                <a:cubicBezTo>
                  <a:pt x="7427901" y="1639915"/>
                  <a:pt x="7339547" y="1671022"/>
                  <a:pt x="7262645" y="1733237"/>
                </a:cubicBezTo>
                <a:cubicBezTo>
                  <a:pt x="7185743" y="1795451"/>
                  <a:pt x="7120991" y="1873458"/>
                  <a:pt x="7068391" y="1967257"/>
                </a:cubicBezTo>
                <a:cubicBezTo>
                  <a:pt x="7015790" y="2061057"/>
                  <a:pt x="6976447" y="2161526"/>
                  <a:pt x="6950364" y="2268666"/>
                </a:cubicBezTo>
                <a:cubicBezTo>
                  <a:pt x="6924281" y="2375806"/>
                  <a:pt x="6911238" y="2479746"/>
                  <a:pt x="6911238" y="2580486"/>
                </a:cubicBezTo>
                <a:cubicBezTo>
                  <a:pt x="6911238" y="2810392"/>
                  <a:pt x="6955506" y="3007674"/>
                  <a:pt x="7044041" y="3172332"/>
                </a:cubicBezTo>
                <a:cubicBezTo>
                  <a:pt x="7132575" y="3336991"/>
                  <a:pt x="7253072" y="3419320"/>
                  <a:pt x="7405527" y="3419320"/>
                </a:cubicBezTo>
                <a:cubicBezTo>
                  <a:pt x="7450372" y="3419320"/>
                  <a:pt x="7499421" y="3406373"/>
                  <a:pt x="7552672" y="3380482"/>
                </a:cubicBezTo>
                <a:cubicBezTo>
                  <a:pt x="7605923" y="3354591"/>
                  <a:pt x="7655020" y="3313260"/>
                  <a:pt x="7699961" y="3256490"/>
                </a:cubicBezTo>
                <a:cubicBezTo>
                  <a:pt x="7744904" y="3199720"/>
                  <a:pt x="7782680" y="3125724"/>
                  <a:pt x="7813292" y="3034501"/>
                </a:cubicBezTo>
                <a:cubicBezTo>
                  <a:pt x="7843903" y="2943278"/>
                  <a:pt x="7859209" y="2833665"/>
                  <a:pt x="7859209" y="2705663"/>
                </a:cubicBezTo>
                <a:cubicBezTo>
                  <a:pt x="7859209" y="2626617"/>
                  <a:pt x="7850728" y="2549628"/>
                  <a:pt x="7833766" y="2474697"/>
                </a:cubicBezTo>
                <a:cubicBezTo>
                  <a:pt x="7829101" y="2457192"/>
                  <a:pt x="7824435" y="2439687"/>
                  <a:pt x="7819770" y="2422182"/>
                </a:cubicBezTo>
                <a:cubicBezTo>
                  <a:pt x="7831501" y="2423584"/>
                  <a:pt x="7843233" y="2424986"/>
                  <a:pt x="7854964" y="2426388"/>
                </a:cubicBezTo>
                <a:cubicBezTo>
                  <a:pt x="7891849" y="2435372"/>
                  <a:pt x="7926621" y="2457834"/>
                  <a:pt x="7959280" y="2493773"/>
                </a:cubicBezTo>
                <a:cubicBezTo>
                  <a:pt x="8002826" y="2541691"/>
                  <a:pt x="8041011" y="2604632"/>
                  <a:pt x="8073838" y="2682597"/>
                </a:cubicBezTo>
                <a:cubicBezTo>
                  <a:pt x="8106666" y="2760563"/>
                  <a:pt x="8133052" y="2846279"/>
                  <a:pt x="8152993" y="2939746"/>
                </a:cubicBezTo>
                <a:cubicBezTo>
                  <a:pt x="8172935" y="3033212"/>
                  <a:pt x="8182906" y="3118097"/>
                  <a:pt x="8182906" y="3194400"/>
                </a:cubicBezTo>
                <a:cubicBezTo>
                  <a:pt x="8182906" y="3290569"/>
                  <a:pt x="8171586" y="3398436"/>
                  <a:pt x="8148947" y="3518002"/>
                </a:cubicBezTo>
                <a:cubicBezTo>
                  <a:pt x="8126307" y="3637568"/>
                  <a:pt x="8091878" y="3749280"/>
                  <a:pt x="8045660" y="3853137"/>
                </a:cubicBezTo>
                <a:cubicBezTo>
                  <a:pt x="7999441" y="3956993"/>
                  <a:pt x="7940230" y="4043645"/>
                  <a:pt x="7868024" y="4113090"/>
                </a:cubicBezTo>
                <a:cubicBezTo>
                  <a:pt x="7795818" y="4182536"/>
                  <a:pt x="7707621" y="4217258"/>
                  <a:pt x="7603430" y="4217258"/>
                </a:cubicBezTo>
                <a:cubicBezTo>
                  <a:pt x="7490906" y="4217258"/>
                  <a:pt x="7378552" y="4180520"/>
                  <a:pt x="7266367" y="4107043"/>
                </a:cubicBezTo>
                <a:cubicBezTo>
                  <a:pt x="7154179" y="4033566"/>
                  <a:pt x="7044390" y="3902946"/>
                  <a:pt x="6936997" y="3715180"/>
                </a:cubicBezTo>
                <a:cubicBezTo>
                  <a:pt x="6829603" y="3527416"/>
                  <a:pt x="6725305" y="3272989"/>
                  <a:pt x="6624101" y="2951902"/>
                </a:cubicBezTo>
                <a:cubicBezTo>
                  <a:pt x="6522898" y="2630814"/>
                  <a:pt x="6428511" y="2214057"/>
                  <a:pt x="6340939" y="1701631"/>
                </a:cubicBezTo>
                <a:cubicBezTo>
                  <a:pt x="6270649" y="1654461"/>
                  <a:pt x="6200359" y="1607291"/>
                  <a:pt x="6130069" y="1560121"/>
                </a:cubicBezTo>
                <a:lnTo>
                  <a:pt x="8710721" y="1560121"/>
                </a:lnTo>
                <a:lnTo>
                  <a:pt x="8734348" y="1560121"/>
                </a:lnTo>
                <a:cubicBezTo>
                  <a:pt x="8757349" y="1669214"/>
                  <a:pt x="8780350" y="1778308"/>
                  <a:pt x="8803351" y="1887401"/>
                </a:cubicBezTo>
                <a:cubicBezTo>
                  <a:pt x="8851182" y="1917407"/>
                  <a:pt x="8895619" y="1939205"/>
                  <a:pt x="8936659" y="1952795"/>
                </a:cubicBezTo>
                <a:cubicBezTo>
                  <a:pt x="8977699" y="1966385"/>
                  <a:pt x="9020907" y="1981034"/>
                  <a:pt x="9066282" y="1996744"/>
                </a:cubicBezTo>
                <a:cubicBezTo>
                  <a:pt x="9141811" y="2022760"/>
                  <a:pt x="9222098" y="2054740"/>
                  <a:pt x="9307141" y="2092683"/>
                </a:cubicBezTo>
                <a:cubicBezTo>
                  <a:pt x="9392184" y="2130627"/>
                  <a:pt x="9470277" y="2181496"/>
                  <a:pt x="9541423" y="2245289"/>
                </a:cubicBezTo>
                <a:cubicBezTo>
                  <a:pt x="9612569" y="2309083"/>
                  <a:pt x="9670457" y="2388773"/>
                  <a:pt x="9715086" y="2484359"/>
                </a:cubicBezTo>
                <a:cubicBezTo>
                  <a:pt x="9759715" y="2579946"/>
                  <a:pt x="9782029" y="2698722"/>
                  <a:pt x="9782029" y="2840689"/>
                </a:cubicBezTo>
                <a:cubicBezTo>
                  <a:pt x="9782029" y="2883495"/>
                  <a:pt x="9779789" y="2920358"/>
                  <a:pt x="9775310" y="2951278"/>
                </a:cubicBezTo>
                <a:cubicBezTo>
                  <a:pt x="9774190" y="2959008"/>
                  <a:pt x="9773484" y="2965564"/>
                  <a:pt x="9773191" y="2970946"/>
                </a:cubicBezTo>
                <a:cubicBezTo>
                  <a:pt x="9773308" y="2974987"/>
                  <a:pt x="9773426" y="2979028"/>
                  <a:pt x="9773542" y="2983070"/>
                </a:cubicBezTo>
                <a:cubicBezTo>
                  <a:pt x="9770482" y="2981347"/>
                  <a:pt x="9767421" y="2979624"/>
                  <a:pt x="9764360" y="2977901"/>
                </a:cubicBezTo>
                <a:cubicBezTo>
                  <a:pt x="9745715" y="2968869"/>
                  <a:pt x="9723269" y="2962095"/>
                  <a:pt x="9697022" y="2957574"/>
                </a:cubicBezTo>
                <a:cubicBezTo>
                  <a:pt x="9662028" y="2951548"/>
                  <a:pt x="9628707" y="2948535"/>
                  <a:pt x="9597059" y="2948535"/>
                </a:cubicBezTo>
                <a:cubicBezTo>
                  <a:pt x="9508283" y="2948535"/>
                  <a:pt x="9432127" y="2976006"/>
                  <a:pt x="9368592" y="3030948"/>
                </a:cubicBezTo>
                <a:cubicBezTo>
                  <a:pt x="9305057" y="3085889"/>
                  <a:pt x="9252505" y="3152197"/>
                  <a:pt x="9210934" y="3229871"/>
                </a:cubicBezTo>
                <a:cubicBezTo>
                  <a:pt x="9169365" y="3307546"/>
                  <a:pt x="9139319" y="3392950"/>
                  <a:pt x="9120797" y="3486085"/>
                </a:cubicBezTo>
                <a:cubicBezTo>
                  <a:pt x="9102276" y="3579219"/>
                  <a:pt x="9093016" y="3664436"/>
                  <a:pt x="9093016" y="3741736"/>
                </a:cubicBezTo>
                <a:cubicBezTo>
                  <a:pt x="9093016" y="3937980"/>
                  <a:pt x="9136874" y="4106191"/>
                  <a:pt x="9224591" y="4246371"/>
                </a:cubicBezTo>
                <a:cubicBezTo>
                  <a:pt x="9312307" y="4386551"/>
                  <a:pt x="9416665" y="4456640"/>
                  <a:pt x="9537666" y="4456640"/>
                </a:cubicBezTo>
                <a:cubicBezTo>
                  <a:pt x="9587281" y="4456640"/>
                  <a:pt x="9637436" y="4439124"/>
                  <a:pt x="9688135" y="4404088"/>
                </a:cubicBezTo>
                <a:cubicBezTo>
                  <a:pt x="9738833" y="4369055"/>
                  <a:pt x="9785545" y="4321739"/>
                  <a:pt x="9828272" y="4262142"/>
                </a:cubicBezTo>
                <a:cubicBezTo>
                  <a:pt x="9870998" y="4202547"/>
                  <a:pt x="9909749" y="4131252"/>
                  <a:pt x="9944527" y="4048258"/>
                </a:cubicBezTo>
                <a:cubicBezTo>
                  <a:pt x="9979305" y="3965264"/>
                  <a:pt x="10000259" y="3892763"/>
                  <a:pt x="10007389" y="3830757"/>
                </a:cubicBezTo>
                <a:cubicBezTo>
                  <a:pt x="10044286" y="3870404"/>
                  <a:pt x="10094032" y="3954147"/>
                  <a:pt x="10156628" y="4081983"/>
                </a:cubicBezTo>
                <a:cubicBezTo>
                  <a:pt x="10219225" y="4209820"/>
                  <a:pt x="10273764" y="4351537"/>
                  <a:pt x="10320247" y="4507135"/>
                </a:cubicBezTo>
                <a:cubicBezTo>
                  <a:pt x="10366731" y="4662734"/>
                  <a:pt x="10403208" y="4815464"/>
                  <a:pt x="10429676" y="4965327"/>
                </a:cubicBezTo>
                <a:cubicBezTo>
                  <a:pt x="10456146" y="5115190"/>
                  <a:pt x="10469380" y="5237665"/>
                  <a:pt x="10469380" y="5332753"/>
                </a:cubicBezTo>
                <a:cubicBezTo>
                  <a:pt x="10548546" y="5437025"/>
                  <a:pt x="10627712" y="5541297"/>
                  <a:pt x="10706879" y="5645570"/>
                </a:cubicBezTo>
                <a:cubicBezTo>
                  <a:pt x="10706879" y="4283753"/>
                  <a:pt x="10706879" y="2921937"/>
                  <a:pt x="10706879" y="1560121"/>
                </a:cubicBezTo>
                <a:cubicBezTo>
                  <a:pt x="10868607" y="1560121"/>
                  <a:pt x="11030334" y="1560121"/>
                  <a:pt x="11192063" y="1560121"/>
                </a:cubicBezTo>
                <a:cubicBezTo>
                  <a:pt x="11127781" y="1381915"/>
                  <a:pt x="11063500" y="1203708"/>
                  <a:pt x="10999218" y="1025502"/>
                </a:cubicBezTo>
                <a:lnTo>
                  <a:pt x="8568958" y="1025502"/>
                </a:lnTo>
                <a:lnTo>
                  <a:pt x="8539768" y="1025502"/>
                </a:lnTo>
                <a:lnTo>
                  <a:pt x="5919962" y="1025502"/>
                </a:lnTo>
                <a:cubicBezTo>
                  <a:pt x="5902220" y="1025502"/>
                  <a:pt x="5884478" y="1025502"/>
                  <a:pt x="5866736" y="1025502"/>
                </a:cubicBezTo>
                <a:cubicBezTo>
                  <a:pt x="5818549" y="1025502"/>
                  <a:pt x="5770362" y="1025502"/>
                  <a:pt x="5722175" y="1025502"/>
                </a:cubicBezTo>
                <a:cubicBezTo>
                  <a:pt x="5721637" y="1020006"/>
                  <a:pt x="5721098" y="1014510"/>
                  <a:pt x="5720559" y="1009013"/>
                </a:cubicBezTo>
                <a:cubicBezTo>
                  <a:pt x="5718741" y="997647"/>
                  <a:pt x="5716014" y="984192"/>
                  <a:pt x="5712377" y="968649"/>
                </a:cubicBezTo>
                <a:cubicBezTo>
                  <a:pt x="5697637" y="862340"/>
                  <a:pt x="5674372" y="737060"/>
                  <a:pt x="5642580" y="592807"/>
                </a:cubicBezTo>
                <a:cubicBezTo>
                  <a:pt x="5610788" y="448555"/>
                  <a:pt x="5529695" y="340105"/>
                  <a:pt x="5399301" y="267460"/>
                </a:cubicBezTo>
                <a:close/>
                <a:moveTo>
                  <a:pt x="3115558" y="259480"/>
                </a:moveTo>
                <a:cubicBezTo>
                  <a:pt x="3115558" y="572683"/>
                  <a:pt x="3115558" y="885886"/>
                  <a:pt x="3115558" y="1199088"/>
                </a:cubicBezTo>
                <a:cubicBezTo>
                  <a:pt x="3112773" y="1195169"/>
                  <a:pt x="3109987" y="1191250"/>
                  <a:pt x="3107201" y="1187330"/>
                </a:cubicBezTo>
                <a:cubicBezTo>
                  <a:pt x="3076453" y="1145088"/>
                  <a:pt x="3035212" y="1091145"/>
                  <a:pt x="2983478" y="1025502"/>
                </a:cubicBezTo>
                <a:cubicBezTo>
                  <a:pt x="2886217" y="1025502"/>
                  <a:pt x="2788955" y="1025502"/>
                  <a:pt x="2691693" y="1025502"/>
                </a:cubicBezTo>
                <a:cubicBezTo>
                  <a:pt x="2631996" y="1025502"/>
                  <a:pt x="2572298" y="1025502"/>
                  <a:pt x="2512600" y="1025502"/>
                </a:cubicBezTo>
                <a:cubicBezTo>
                  <a:pt x="1690728" y="1025502"/>
                  <a:pt x="868857" y="1025502"/>
                  <a:pt x="46985" y="1025502"/>
                </a:cubicBezTo>
                <a:cubicBezTo>
                  <a:pt x="103970" y="1203708"/>
                  <a:pt x="160954" y="1381915"/>
                  <a:pt x="217938" y="1560121"/>
                </a:cubicBezTo>
                <a:cubicBezTo>
                  <a:pt x="507026" y="1560121"/>
                  <a:pt x="796113" y="1560121"/>
                  <a:pt x="1085201" y="1560121"/>
                </a:cubicBezTo>
                <a:cubicBezTo>
                  <a:pt x="1035828" y="1576495"/>
                  <a:pt x="992511" y="1640269"/>
                  <a:pt x="955252" y="1751440"/>
                </a:cubicBezTo>
                <a:cubicBezTo>
                  <a:pt x="917994" y="1862611"/>
                  <a:pt x="883950" y="1960088"/>
                  <a:pt x="853122" y="2043872"/>
                </a:cubicBezTo>
                <a:cubicBezTo>
                  <a:pt x="820993" y="2145193"/>
                  <a:pt x="792561" y="2226879"/>
                  <a:pt x="767826" y="2288927"/>
                </a:cubicBezTo>
                <a:cubicBezTo>
                  <a:pt x="743091" y="2350974"/>
                  <a:pt x="717718" y="2381999"/>
                  <a:pt x="691707" y="2381999"/>
                </a:cubicBezTo>
                <a:cubicBezTo>
                  <a:pt x="683903" y="2381999"/>
                  <a:pt x="665105" y="2350933"/>
                  <a:pt x="635312" y="2288802"/>
                </a:cubicBezTo>
                <a:cubicBezTo>
                  <a:pt x="605520" y="2226670"/>
                  <a:pt x="574149" y="2140373"/>
                  <a:pt x="541202" y="2029908"/>
                </a:cubicBezTo>
                <a:cubicBezTo>
                  <a:pt x="461096" y="2088714"/>
                  <a:pt x="380991" y="2147521"/>
                  <a:pt x="300885" y="2206327"/>
                </a:cubicBezTo>
                <a:cubicBezTo>
                  <a:pt x="401414" y="2565566"/>
                  <a:pt x="502004" y="2804345"/>
                  <a:pt x="602654" y="2922665"/>
                </a:cubicBezTo>
                <a:cubicBezTo>
                  <a:pt x="703303" y="3040984"/>
                  <a:pt x="782843" y="3100143"/>
                  <a:pt x="841272" y="3100143"/>
                </a:cubicBezTo>
                <a:cubicBezTo>
                  <a:pt x="903892" y="3100143"/>
                  <a:pt x="955590" y="3054262"/>
                  <a:pt x="996365" y="2962499"/>
                </a:cubicBezTo>
                <a:cubicBezTo>
                  <a:pt x="1026947" y="2893677"/>
                  <a:pt x="1041901" y="2818684"/>
                  <a:pt x="1041228" y="2737518"/>
                </a:cubicBezTo>
                <a:cubicBezTo>
                  <a:pt x="1039434" y="2712137"/>
                  <a:pt x="1037640" y="2686757"/>
                  <a:pt x="1035846" y="2661377"/>
                </a:cubicBezTo>
                <a:cubicBezTo>
                  <a:pt x="1055868" y="2635428"/>
                  <a:pt x="1075889" y="2609478"/>
                  <a:pt x="1095910" y="2583529"/>
                </a:cubicBezTo>
                <a:cubicBezTo>
                  <a:pt x="1152047" y="2504210"/>
                  <a:pt x="1194900" y="2422425"/>
                  <a:pt x="1224470" y="2338175"/>
                </a:cubicBezTo>
                <a:cubicBezTo>
                  <a:pt x="1263897" y="2225840"/>
                  <a:pt x="1290426" y="2119967"/>
                  <a:pt x="1304058" y="2020557"/>
                </a:cubicBezTo>
                <a:cubicBezTo>
                  <a:pt x="1305551" y="2094200"/>
                  <a:pt x="1326709" y="2189246"/>
                  <a:pt x="1367533" y="2305696"/>
                </a:cubicBezTo>
                <a:cubicBezTo>
                  <a:pt x="1408356" y="2422145"/>
                  <a:pt x="1455671" y="2532298"/>
                  <a:pt x="1509476" y="2636155"/>
                </a:cubicBezTo>
                <a:cubicBezTo>
                  <a:pt x="1563281" y="2740012"/>
                  <a:pt x="1621505" y="2833811"/>
                  <a:pt x="1684149" y="2917553"/>
                </a:cubicBezTo>
                <a:cubicBezTo>
                  <a:pt x="1746793" y="3001295"/>
                  <a:pt x="1802561" y="3045909"/>
                  <a:pt x="1851453" y="3051395"/>
                </a:cubicBezTo>
                <a:cubicBezTo>
                  <a:pt x="1606633" y="3286163"/>
                  <a:pt x="1361813" y="3520932"/>
                  <a:pt x="1116993" y="3755700"/>
                </a:cubicBezTo>
                <a:cubicBezTo>
                  <a:pt x="1214752" y="3966406"/>
                  <a:pt x="1312512" y="4177112"/>
                  <a:pt x="1410271" y="4387818"/>
                </a:cubicBezTo>
                <a:cubicBezTo>
                  <a:pt x="1429599" y="4376098"/>
                  <a:pt x="1440399" y="4368774"/>
                  <a:pt x="1442670" y="4365844"/>
                </a:cubicBezTo>
                <a:cubicBezTo>
                  <a:pt x="1442493" y="4365390"/>
                  <a:pt x="1442316" y="4364937"/>
                  <a:pt x="1442140" y="4364483"/>
                </a:cubicBezTo>
                <a:cubicBezTo>
                  <a:pt x="1453250" y="4366085"/>
                  <a:pt x="1464361" y="4367686"/>
                  <a:pt x="1475471" y="4369288"/>
                </a:cubicBezTo>
                <a:cubicBezTo>
                  <a:pt x="1485123" y="4369943"/>
                  <a:pt x="1493074" y="4369615"/>
                  <a:pt x="1499324" y="4368306"/>
                </a:cubicBezTo>
                <a:cubicBezTo>
                  <a:pt x="1511824" y="4365688"/>
                  <a:pt x="1530068" y="4366540"/>
                  <a:pt x="1554056" y="4370862"/>
                </a:cubicBezTo>
                <a:cubicBezTo>
                  <a:pt x="1579249" y="4377013"/>
                  <a:pt x="1598083" y="4383039"/>
                  <a:pt x="1610559" y="4388941"/>
                </a:cubicBezTo>
                <a:cubicBezTo>
                  <a:pt x="1623035" y="4394842"/>
                  <a:pt x="1640653" y="4404774"/>
                  <a:pt x="1663413" y="4418738"/>
                </a:cubicBezTo>
                <a:cubicBezTo>
                  <a:pt x="1686173" y="4432702"/>
                  <a:pt x="1710402" y="4449513"/>
                  <a:pt x="1736100" y="4469171"/>
                </a:cubicBezTo>
                <a:cubicBezTo>
                  <a:pt x="1761798" y="4488828"/>
                  <a:pt x="1794084" y="4512995"/>
                  <a:pt x="1832956" y="4541671"/>
                </a:cubicBezTo>
                <a:cubicBezTo>
                  <a:pt x="1878043" y="4593454"/>
                  <a:pt x="1908101" y="4626410"/>
                  <a:pt x="1923129" y="4640541"/>
                </a:cubicBezTo>
                <a:cubicBezTo>
                  <a:pt x="1938158" y="4654671"/>
                  <a:pt x="1947093" y="4664230"/>
                  <a:pt x="1949936" y="4669217"/>
                </a:cubicBezTo>
                <a:cubicBezTo>
                  <a:pt x="1973563" y="4702381"/>
                  <a:pt x="1997189" y="4735545"/>
                  <a:pt x="2020817" y="4768710"/>
                </a:cubicBezTo>
                <a:cubicBezTo>
                  <a:pt x="2025200" y="4781302"/>
                  <a:pt x="2029583" y="4793895"/>
                  <a:pt x="2033967" y="4806487"/>
                </a:cubicBezTo>
                <a:cubicBezTo>
                  <a:pt x="2050104" y="4834332"/>
                  <a:pt x="2061519" y="4848254"/>
                  <a:pt x="2068215" y="4848254"/>
                </a:cubicBezTo>
                <a:cubicBezTo>
                  <a:pt x="2154266" y="4954281"/>
                  <a:pt x="2240318" y="5060308"/>
                  <a:pt x="2326370" y="5166334"/>
                </a:cubicBezTo>
                <a:cubicBezTo>
                  <a:pt x="2320881" y="5213121"/>
                  <a:pt x="2315393" y="5259908"/>
                  <a:pt x="2309904" y="5306695"/>
                </a:cubicBezTo>
                <a:cubicBezTo>
                  <a:pt x="2314095" y="5313926"/>
                  <a:pt x="2316479" y="5318041"/>
                  <a:pt x="2317057" y="5319038"/>
                </a:cubicBezTo>
                <a:cubicBezTo>
                  <a:pt x="2317635" y="5320036"/>
                  <a:pt x="2318237" y="5322363"/>
                  <a:pt x="2318863" y="5326020"/>
                </a:cubicBezTo>
                <a:cubicBezTo>
                  <a:pt x="2326618" y="5363091"/>
                  <a:pt x="2334374" y="5400162"/>
                  <a:pt x="2342129" y="5437233"/>
                </a:cubicBezTo>
                <a:cubicBezTo>
                  <a:pt x="2409614" y="5488060"/>
                  <a:pt x="2477099" y="5538887"/>
                  <a:pt x="2544584" y="5589714"/>
                </a:cubicBezTo>
                <a:cubicBezTo>
                  <a:pt x="2546198" y="4598524"/>
                  <a:pt x="2547812" y="3607334"/>
                  <a:pt x="2549426" y="2616144"/>
                </a:cubicBezTo>
                <a:cubicBezTo>
                  <a:pt x="2549426" y="2637090"/>
                  <a:pt x="2549426" y="2658036"/>
                  <a:pt x="2549426" y="2678982"/>
                </a:cubicBezTo>
                <a:cubicBezTo>
                  <a:pt x="2552509" y="2678982"/>
                  <a:pt x="2554050" y="2659906"/>
                  <a:pt x="2554050" y="2621754"/>
                </a:cubicBezTo>
                <a:cubicBezTo>
                  <a:pt x="2557470" y="2616019"/>
                  <a:pt x="2561348" y="2598356"/>
                  <a:pt x="2565683" y="2568766"/>
                </a:cubicBezTo>
                <a:cubicBezTo>
                  <a:pt x="2578760" y="2507882"/>
                  <a:pt x="2591838" y="2446997"/>
                  <a:pt x="2604917" y="2386113"/>
                </a:cubicBezTo>
                <a:cubicBezTo>
                  <a:pt x="2604917" y="2391931"/>
                  <a:pt x="2591453" y="2379713"/>
                  <a:pt x="2564527" y="2349458"/>
                </a:cubicBezTo>
                <a:cubicBezTo>
                  <a:pt x="2594535" y="2301083"/>
                  <a:pt x="2609541" y="2276895"/>
                  <a:pt x="2609541" y="2276895"/>
                </a:cubicBezTo>
                <a:cubicBezTo>
                  <a:pt x="2614839" y="2300335"/>
                  <a:pt x="2619247" y="2288282"/>
                  <a:pt x="2622763" y="2240738"/>
                </a:cubicBezTo>
                <a:cubicBezTo>
                  <a:pt x="2626280" y="2193195"/>
                  <a:pt x="2628038" y="2148394"/>
                  <a:pt x="2628038" y="2106336"/>
                </a:cubicBezTo>
                <a:cubicBezTo>
                  <a:pt x="2628038" y="1997367"/>
                  <a:pt x="2616682" y="1882726"/>
                  <a:pt x="2593970" y="1762411"/>
                </a:cubicBezTo>
                <a:cubicBezTo>
                  <a:pt x="2571258" y="1642097"/>
                  <a:pt x="2544801" y="1574667"/>
                  <a:pt x="2514599" y="1560121"/>
                </a:cubicBezTo>
                <a:cubicBezTo>
                  <a:pt x="2579057" y="1560121"/>
                  <a:pt x="2643516" y="1560121"/>
                  <a:pt x="2707974" y="1560121"/>
                </a:cubicBezTo>
                <a:cubicBezTo>
                  <a:pt x="2773476" y="1560121"/>
                  <a:pt x="2838979" y="1560121"/>
                  <a:pt x="2904481" y="1560121"/>
                </a:cubicBezTo>
                <a:cubicBezTo>
                  <a:pt x="2909764" y="1560121"/>
                  <a:pt x="2915046" y="1560121"/>
                  <a:pt x="2920328" y="1560121"/>
                </a:cubicBezTo>
                <a:cubicBezTo>
                  <a:pt x="2929288" y="1566770"/>
                  <a:pt x="2944919" y="1592725"/>
                  <a:pt x="2967221" y="1637983"/>
                </a:cubicBezTo>
                <a:cubicBezTo>
                  <a:pt x="2989523" y="1683241"/>
                  <a:pt x="3012367" y="1736167"/>
                  <a:pt x="3035754" y="1796760"/>
                </a:cubicBezTo>
                <a:cubicBezTo>
                  <a:pt x="3059139" y="1857354"/>
                  <a:pt x="3078287" y="1915724"/>
                  <a:pt x="3093196" y="1971870"/>
                </a:cubicBezTo>
                <a:cubicBezTo>
                  <a:pt x="3108104" y="2028017"/>
                  <a:pt x="3115558" y="2067644"/>
                  <a:pt x="3115558" y="2090751"/>
                </a:cubicBezTo>
                <a:cubicBezTo>
                  <a:pt x="3115558" y="3130814"/>
                  <a:pt x="3115558" y="4170878"/>
                  <a:pt x="3115558" y="5210943"/>
                </a:cubicBezTo>
                <a:cubicBezTo>
                  <a:pt x="3226540" y="5350499"/>
                  <a:pt x="3337521" y="5490055"/>
                  <a:pt x="3448503" y="5629611"/>
                </a:cubicBezTo>
                <a:cubicBezTo>
                  <a:pt x="3448503" y="4273114"/>
                  <a:pt x="3448503" y="2916618"/>
                  <a:pt x="3448503" y="1560121"/>
                </a:cubicBezTo>
                <a:cubicBezTo>
                  <a:pt x="3617771" y="1560121"/>
                  <a:pt x="3787037" y="1560121"/>
                  <a:pt x="3956304" y="1560121"/>
                </a:cubicBezTo>
                <a:cubicBezTo>
                  <a:pt x="3890408" y="1381915"/>
                  <a:pt x="3824513" y="1203708"/>
                  <a:pt x="3758617" y="1025502"/>
                </a:cubicBezTo>
                <a:cubicBezTo>
                  <a:pt x="3649538" y="1025502"/>
                  <a:pt x="3540458" y="1025502"/>
                  <a:pt x="3431379" y="1025502"/>
                </a:cubicBezTo>
                <a:cubicBezTo>
                  <a:pt x="3427333" y="1003184"/>
                  <a:pt x="3423287" y="980867"/>
                  <a:pt x="3419241" y="958550"/>
                </a:cubicBezTo>
                <a:cubicBezTo>
                  <a:pt x="3404887" y="859223"/>
                  <a:pt x="3380308" y="738244"/>
                  <a:pt x="3345506" y="595612"/>
                </a:cubicBezTo>
                <a:cubicBezTo>
                  <a:pt x="3310704" y="452981"/>
                  <a:pt x="3234055" y="340937"/>
                  <a:pt x="3115558" y="259480"/>
                </a:cubicBezTo>
                <a:close/>
                <a:moveTo>
                  <a:pt x="0" y="0"/>
                </a:moveTo>
                <a:lnTo>
                  <a:pt x="11277600" y="0"/>
                </a:lnTo>
                <a:lnTo>
                  <a:pt x="11277600" y="5883966"/>
                </a:lnTo>
                <a:lnTo>
                  <a:pt x="0" y="5883966"/>
                </a:lnTo>
                <a:close/>
              </a:path>
            </a:pathLst>
          </a:custGeom>
          <a:solidFill>
            <a:srgbClr val="33FF8F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3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32652" y="715617"/>
            <a:ext cx="652669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46" y="1393346"/>
            <a:ext cx="2173434" cy="275458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86384" y="966167"/>
            <a:ext cx="3520937" cy="3520937"/>
            <a:chOff x="4335532" y="1668532"/>
            <a:chExt cx="3520937" cy="35209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532" y="1668532"/>
              <a:ext cx="3520937" cy="35209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943" y="2380467"/>
              <a:ext cx="1836114" cy="2097067"/>
            </a:xfrm>
            <a:prstGeom prst="ellipse">
              <a:avLst/>
            </a:prstGeom>
            <a:ln w="190500" cap="rnd">
              <a:solidFill>
                <a:srgbClr val="FFFF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5574">
            <a:off x="3979276" y="1748792"/>
            <a:ext cx="3968404" cy="361378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" y="4346714"/>
            <a:ext cx="3935896" cy="1948069"/>
          </a:xfrm>
          <a:prstGeom prst="roundRect">
            <a:avLst/>
          </a:prstGeom>
          <a:solidFill>
            <a:srgbClr val="33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 আহমাদ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চারিয়াকান্দা উচ্চ বিদ্যালয়</a:t>
            </a:r>
          </a:p>
          <a:p>
            <a:pPr lvl="0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ধোবাউড়া-ময়মনসিংহ।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26626" y="4406349"/>
            <a:ext cx="3935896" cy="1948069"/>
          </a:xfrm>
          <a:prstGeom prst="roundRect">
            <a:avLst/>
          </a:prstGeom>
          <a:solidFill>
            <a:srgbClr val="33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lvl="0"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lvl="0"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5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60601"/>
              </p:ext>
            </p:extLst>
          </p:nvPr>
        </p:nvGraphicFramePr>
        <p:xfrm>
          <a:off x="859240" y="1610913"/>
          <a:ext cx="4777284" cy="384103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592428"/>
                <a:gridCol w="1592428"/>
                <a:gridCol w="1592428"/>
              </a:tblGrid>
              <a:tr h="671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4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</a:t>
                      </a:r>
                      <a:endParaRPr lang="en-US" sz="24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 চিহ্ন</a:t>
                      </a:r>
                      <a:endParaRPr lang="en-US" sz="24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BD" sz="24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- ২৪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/>
                        </a:rPr>
                        <a:t>//</a:t>
                      </a:r>
                      <a:r>
                        <a:rPr lang="bn-IN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/>
                        </a:rPr>
                        <a:t> </a:t>
                      </a:r>
                      <a:endParaRPr lang="en-US" sz="20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২৫ - ২৯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- ৩৪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////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 - ৩৯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r>
                        <a:rPr lang="bn-IN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- ৪৪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//// 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 - ৪৯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////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- ৫৪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40000"/>
                      </a:srgbClr>
                    </a:solidFill>
                  </a:tcPr>
                </a:tc>
              </a:tr>
              <a:tr h="351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n-IN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</a:p>
                  </a:txBody>
                  <a:tcPr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43349" y="315263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2" y="1569492"/>
            <a:ext cx="4701086" cy="388961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042012" y="559559"/>
            <a:ext cx="4107976" cy="79157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লক্ষ কর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9809" y="5663821"/>
            <a:ext cx="476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কোন অধ্যায়ে ব্যবহৃত হয়?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4455" y="5611504"/>
            <a:ext cx="199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উপাত্তে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3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2262" y="641445"/>
            <a:ext cx="3507475" cy="8188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55091" y="3057098"/>
            <a:ext cx="3125338" cy="158314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148919" y="1787857"/>
            <a:ext cx="6277970" cy="4176213"/>
          </a:xfrm>
          <a:prstGeom prst="star32">
            <a:avLst>
              <a:gd name="adj" fmla="val 40925"/>
            </a:avLst>
          </a:prstGeom>
          <a:solidFill>
            <a:srgbClr val="E74BE7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</a:p>
          <a:p>
            <a:pPr algn="ctr"/>
            <a:r>
              <a:rPr lang="b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উপাত্ত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2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3435707" y="408874"/>
            <a:ext cx="5320586" cy="184300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6907" y="2511188"/>
            <a:ext cx="545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2776" y="2552132"/>
            <a:ext cx="10986448" cy="3452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 শিক্ষার্থীরা- </a:t>
            </a:r>
            <a:endParaRPr lang="bn-IN" sz="3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 কী এবং এর পরিমাপ গুলো কী কী তা ব্যাখ্যা করতে পারবে।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 উপাত্তের সারণি তৈরি করে গাণিতিক গর নির্ণয় করতে পারবে। 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 সাহায্যে বিন্যস্ত উপাত্তের </a:t>
            </a:r>
            <a:r>
              <a:rPr lang="bn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গর নির্ণয় করতে পারবে।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05386" y="2402007"/>
            <a:ext cx="10181228" cy="3507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প্রবণতাঃ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সংগৃহীত উপাত্তসমূহ মাঝামাঝি বা কেন্দ্রের মানের দিকে পুঞ্জিভূত হয়। মাঝামাঝি বা </a:t>
            </a:r>
            <a:r>
              <a:rPr lang="bn-IN" sz="4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মানের দিকে  উপাত্তসমূহের পুঞ্জিভূত হওয়ার প্রবণতাকে কেন্দ্রীয় প্রবণতা বলে।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881952" y="532263"/>
            <a:ext cx="6428096" cy="1282890"/>
          </a:xfrm>
          <a:prstGeom prst="ribbon2">
            <a:avLst>
              <a:gd name="adj1" fmla="val 16667"/>
              <a:gd name="adj2" fmla="val 627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3546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594212" y="545910"/>
            <a:ext cx="7003576" cy="1119116"/>
          </a:xfrm>
          <a:prstGeom prst="ribbon2">
            <a:avLst>
              <a:gd name="adj1" fmla="val 16667"/>
              <a:gd name="adj2" fmla="val 652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I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প্রবণতার পরিমাপ 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656161" y="2821674"/>
            <a:ext cx="2879678" cy="3417627"/>
          </a:xfrm>
          <a:custGeom>
            <a:avLst/>
            <a:gdLst>
              <a:gd name="connsiteX0" fmla="*/ 1439839 w 2879678"/>
              <a:gd name="connsiteY0" fmla="*/ 0 h 3417627"/>
              <a:gd name="connsiteX1" fmla="*/ 1596788 w 2879678"/>
              <a:gd name="connsiteY1" fmla="*/ 156949 h 3417627"/>
              <a:gd name="connsiteX2" fmla="*/ 1596788 w 2879678"/>
              <a:gd name="connsiteY2" fmla="*/ 1322381 h 3417627"/>
              <a:gd name="connsiteX3" fmla="*/ 1730017 w 2879678"/>
              <a:gd name="connsiteY3" fmla="*/ 1337221 h 3417627"/>
              <a:gd name="connsiteX4" fmla="*/ 2879678 w 2879678"/>
              <a:gd name="connsiteY4" fmla="*/ 2366749 h 3417627"/>
              <a:gd name="connsiteX5" fmla="*/ 1439839 w 2879678"/>
              <a:gd name="connsiteY5" fmla="*/ 3417627 h 3417627"/>
              <a:gd name="connsiteX6" fmla="*/ 0 w 2879678"/>
              <a:gd name="connsiteY6" fmla="*/ 2366749 h 3417627"/>
              <a:gd name="connsiteX7" fmla="*/ 1149662 w 2879678"/>
              <a:gd name="connsiteY7" fmla="*/ 1337221 h 3417627"/>
              <a:gd name="connsiteX8" fmla="*/ 1282890 w 2879678"/>
              <a:gd name="connsiteY8" fmla="*/ 1322381 h 3417627"/>
              <a:gd name="connsiteX9" fmla="*/ 1282890 w 2879678"/>
              <a:gd name="connsiteY9" fmla="*/ 156949 h 3417627"/>
              <a:gd name="connsiteX10" fmla="*/ 1439839 w 2879678"/>
              <a:gd name="connsiteY10" fmla="*/ 0 h 341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9678" h="3417627">
                <a:moveTo>
                  <a:pt x="1439839" y="0"/>
                </a:moveTo>
                <a:cubicBezTo>
                  <a:pt x="1526520" y="0"/>
                  <a:pt x="1596788" y="70268"/>
                  <a:pt x="1596788" y="156949"/>
                </a:cubicBezTo>
                <a:lnTo>
                  <a:pt x="1596788" y="1322381"/>
                </a:lnTo>
                <a:lnTo>
                  <a:pt x="1730017" y="1337221"/>
                </a:lnTo>
                <a:cubicBezTo>
                  <a:pt x="2386127" y="1435212"/>
                  <a:pt x="2879678" y="1858913"/>
                  <a:pt x="2879678" y="2366749"/>
                </a:cubicBezTo>
                <a:cubicBezTo>
                  <a:pt x="2879678" y="2947133"/>
                  <a:pt x="2235040" y="3417627"/>
                  <a:pt x="1439839" y="3417627"/>
                </a:cubicBezTo>
                <a:cubicBezTo>
                  <a:pt x="644638" y="3417627"/>
                  <a:pt x="0" y="2947133"/>
                  <a:pt x="0" y="2366749"/>
                </a:cubicBezTo>
                <a:cubicBezTo>
                  <a:pt x="0" y="1858913"/>
                  <a:pt x="493551" y="1435212"/>
                  <a:pt x="1149662" y="1337221"/>
                </a:cubicBezTo>
                <a:lnTo>
                  <a:pt x="1282890" y="1322381"/>
                </a:lnTo>
                <a:lnTo>
                  <a:pt x="1282890" y="156949"/>
                </a:lnTo>
                <a:cubicBezTo>
                  <a:pt x="1282890" y="70268"/>
                  <a:pt x="1353158" y="0"/>
                  <a:pt x="143983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82637" y="2627945"/>
            <a:ext cx="2879678" cy="3622728"/>
          </a:xfrm>
          <a:custGeom>
            <a:avLst/>
            <a:gdLst>
              <a:gd name="connsiteX0" fmla="*/ 2645665 w 2879678"/>
              <a:gd name="connsiteY0" fmla="*/ 737 h 3622728"/>
              <a:gd name="connsiteX1" fmla="*/ 2704897 w 2879678"/>
              <a:gd name="connsiteY1" fmla="*/ 18957 h 3622728"/>
              <a:gd name="connsiteX2" fmla="*/ 2767535 w 2879678"/>
              <a:gd name="connsiteY2" fmla="*/ 230583 h 3622728"/>
              <a:gd name="connsiteX3" fmla="*/ 2018262 w 2879678"/>
              <a:gd name="connsiteY3" fmla="*/ 1609875 h 3622728"/>
              <a:gd name="connsiteX4" fmla="*/ 2126152 w 2879678"/>
              <a:gd name="connsiteY4" fmla="*/ 1647808 h 3622728"/>
              <a:gd name="connsiteX5" fmla="*/ 2879678 w 2879678"/>
              <a:gd name="connsiteY5" fmla="*/ 2571850 h 3622728"/>
              <a:gd name="connsiteX6" fmla="*/ 1439839 w 2879678"/>
              <a:gd name="connsiteY6" fmla="*/ 3622728 h 3622728"/>
              <a:gd name="connsiteX7" fmla="*/ 0 w 2879678"/>
              <a:gd name="connsiteY7" fmla="*/ 2571850 h 3622728"/>
              <a:gd name="connsiteX8" fmla="*/ 1439839 w 2879678"/>
              <a:gd name="connsiteY8" fmla="*/ 1520972 h 3622728"/>
              <a:gd name="connsiteX9" fmla="*/ 1587054 w 2879678"/>
              <a:gd name="connsiteY9" fmla="*/ 1526398 h 3622728"/>
              <a:gd name="connsiteX10" fmla="*/ 1701487 w 2879678"/>
              <a:gd name="connsiteY10" fmla="*/ 1539144 h 3622728"/>
              <a:gd name="connsiteX11" fmla="*/ 2493272 w 2879678"/>
              <a:gd name="connsiteY11" fmla="*/ 81595 h 3622728"/>
              <a:gd name="connsiteX12" fmla="*/ 2645665 w 2879678"/>
              <a:gd name="connsiteY12" fmla="*/ 737 h 36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678" h="3622728">
                <a:moveTo>
                  <a:pt x="2645665" y="737"/>
                </a:moveTo>
                <a:cubicBezTo>
                  <a:pt x="2665841" y="2710"/>
                  <a:pt x="2685963" y="8672"/>
                  <a:pt x="2704897" y="18957"/>
                </a:cubicBezTo>
                <a:cubicBezTo>
                  <a:pt x="2780633" y="60099"/>
                  <a:pt x="2808677" y="154847"/>
                  <a:pt x="2767535" y="230583"/>
                </a:cubicBezTo>
                <a:lnTo>
                  <a:pt x="2018262" y="1609875"/>
                </a:lnTo>
                <a:lnTo>
                  <a:pt x="2126152" y="1647808"/>
                </a:lnTo>
                <a:cubicBezTo>
                  <a:pt x="2574986" y="1825762"/>
                  <a:pt x="2879678" y="2172836"/>
                  <a:pt x="2879678" y="2571850"/>
                </a:cubicBezTo>
                <a:cubicBezTo>
                  <a:pt x="2879678" y="3152234"/>
                  <a:pt x="2235040" y="3622728"/>
                  <a:pt x="1439839" y="3622728"/>
                </a:cubicBezTo>
                <a:cubicBezTo>
                  <a:pt x="644638" y="3622728"/>
                  <a:pt x="0" y="3152234"/>
                  <a:pt x="0" y="2571850"/>
                </a:cubicBezTo>
                <a:cubicBezTo>
                  <a:pt x="0" y="1991466"/>
                  <a:pt x="644638" y="1520972"/>
                  <a:pt x="1439839" y="1520972"/>
                </a:cubicBezTo>
                <a:cubicBezTo>
                  <a:pt x="1489539" y="1520972"/>
                  <a:pt x="1538651" y="1522810"/>
                  <a:pt x="1587054" y="1526398"/>
                </a:cubicBezTo>
                <a:lnTo>
                  <a:pt x="1701487" y="1539144"/>
                </a:lnTo>
                <a:lnTo>
                  <a:pt x="2493272" y="81595"/>
                </a:lnTo>
                <a:cubicBezTo>
                  <a:pt x="2524128" y="24793"/>
                  <a:pt x="2585138" y="-5182"/>
                  <a:pt x="2645665" y="7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গড় বা গড়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8286463" y="2561981"/>
            <a:ext cx="2879678" cy="3622728"/>
          </a:xfrm>
          <a:custGeom>
            <a:avLst/>
            <a:gdLst>
              <a:gd name="connsiteX0" fmla="*/ 2645665 w 2879678"/>
              <a:gd name="connsiteY0" fmla="*/ 737 h 3622728"/>
              <a:gd name="connsiteX1" fmla="*/ 2704897 w 2879678"/>
              <a:gd name="connsiteY1" fmla="*/ 18957 h 3622728"/>
              <a:gd name="connsiteX2" fmla="*/ 2767535 w 2879678"/>
              <a:gd name="connsiteY2" fmla="*/ 230583 h 3622728"/>
              <a:gd name="connsiteX3" fmla="*/ 2018262 w 2879678"/>
              <a:gd name="connsiteY3" fmla="*/ 1609875 h 3622728"/>
              <a:gd name="connsiteX4" fmla="*/ 2126152 w 2879678"/>
              <a:gd name="connsiteY4" fmla="*/ 1647808 h 3622728"/>
              <a:gd name="connsiteX5" fmla="*/ 2879678 w 2879678"/>
              <a:gd name="connsiteY5" fmla="*/ 2571850 h 3622728"/>
              <a:gd name="connsiteX6" fmla="*/ 1439839 w 2879678"/>
              <a:gd name="connsiteY6" fmla="*/ 3622728 h 3622728"/>
              <a:gd name="connsiteX7" fmla="*/ 0 w 2879678"/>
              <a:gd name="connsiteY7" fmla="*/ 2571850 h 3622728"/>
              <a:gd name="connsiteX8" fmla="*/ 1439839 w 2879678"/>
              <a:gd name="connsiteY8" fmla="*/ 1520972 h 3622728"/>
              <a:gd name="connsiteX9" fmla="*/ 1587054 w 2879678"/>
              <a:gd name="connsiteY9" fmla="*/ 1526398 h 3622728"/>
              <a:gd name="connsiteX10" fmla="*/ 1701487 w 2879678"/>
              <a:gd name="connsiteY10" fmla="*/ 1539144 h 3622728"/>
              <a:gd name="connsiteX11" fmla="*/ 2493272 w 2879678"/>
              <a:gd name="connsiteY11" fmla="*/ 81595 h 3622728"/>
              <a:gd name="connsiteX12" fmla="*/ 2645665 w 2879678"/>
              <a:gd name="connsiteY12" fmla="*/ 737 h 36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678" h="3622728">
                <a:moveTo>
                  <a:pt x="2645665" y="737"/>
                </a:moveTo>
                <a:cubicBezTo>
                  <a:pt x="2665841" y="2710"/>
                  <a:pt x="2685963" y="8672"/>
                  <a:pt x="2704897" y="18957"/>
                </a:cubicBezTo>
                <a:cubicBezTo>
                  <a:pt x="2780633" y="60099"/>
                  <a:pt x="2808677" y="154847"/>
                  <a:pt x="2767535" y="230583"/>
                </a:cubicBezTo>
                <a:lnTo>
                  <a:pt x="2018262" y="1609875"/>
                </a:lnTo>
                <a:lnTo>
                  <a:pt x="2126152" y="1647808"/>
                </a:lnTo>
                <a:cubicBezTo>
                  <a:pt x="2574986" y="1825762"/>
                  <a:pt x="2879678" y="2172836"/>
                  <a:pt x="2879678" y="2571850"/>
                </a:cubicBezTo>
                <a:cubicBezTo>
                  <a:pt x="2879678" y="3152234"/>
                  <a:pt x="2235040" y="3622728"/>
                  <a:pt x="1439839" y="3622728"/>
                </a:cubicBezTo>
                <a:cubicBezTo>
                  <a:pt x="644638" y="3622728"/>
                  <a:pt x="0" y="3152234"/>
                  <a:pt x="0" y="2571850"/>
                </a:cubicBezTo>
                <a:cubicBezTo>
                  <a:pt x="0" y="1991466"/>
                  <a:pt x="644638" y="1520972"/>
                  <a:pt x="1439839" y="1520972"/>
                </a:cubicBezTo>
                <a:cubicBezTo>
                  <a:pt x="1489539" y="1520972"/>
                  <a:pt x="1538651" y="1522810"/>
                  <a:pt x="1587054" y="1526398"/>
                </a:cubicBezTo>
                <a:lnTo>
                  <a:pt x="1701487" y="1539144"/>
                </a:lnTo>
                <a:lnTo>
                  <a:pt x="2493272" y="81595"/>
                </a:lnTo>
                <a:cubicBezTo>
                  <a:pt x="2524128" y="24793"/>
                  <a:pt x="2585138" y="-5182"/>
                  <a:pt x="2645665" y="7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 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6320" y="2292824"/>
            <a:ext cx="7399361" cy="723331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প্রবণতার 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 ৩ প্রকার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3" grpId="0" animBg="1"/>
      <p:bldP spid="1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6316"/>
            </a:avLst>
          </a:prstGeom>
          <a:pattFill prst="pct90">
            <a:fgClr>
              <a:srgbClr val="33FF8F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02707" y="586855"/>
            <a:ext cx="2986585" cy="55955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গড় নির্ণয়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304" y="1208347"/>
                <a:ext cx="11027391" cy="524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৮ম শ্রেণির ২০ জন শিক্ষার্থীর গণিত বিষয়ে প্রাপ্ত নম্বর দেওয়া হলো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৩৬, ৩৪, ৩৭, ৪০, ৪৩, ৪০, ৪৩, ৪৪, ৪৩, ৪৪, ৪৬, ৪৫, ৪৮, ৫০, ৬৪, ৫০, ৬০, ৫৫, ৬২, ৪৮। 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 নম্বরগুলোর গাণিতিক গড় নির্ণয় কর।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এখানে, সর্বোচ্চ নম্বর = ৬৪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সর্বনিম্ন নম্বর = ৩৫</a:t>
                </a:r>
              </a:p>
              <a:p>
                <a:pPr marL="457200" indent="-457200">
                  <a:buFont typeface="Symbol" panose="05050102010706020507" pitchFamily="18" charset="2"/>
                  <a:buChar char="\"/>
                </a:pP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পরিসর = (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 - </a:t>
                </a:r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 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নম্বর) + ১ 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= (৬৪ – ৩৪) + ১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= ৩০ + ১</a:t>
                </a:r>
              </a:p>
              <a:p>
                <a:r>
                  <a:rPr lang="bn-IN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= ৩১ 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মনে করি, শ্রেণি ব্যাপ্তি = ৫</a:t>
                </a:r>
              </a:p>
              <a:p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শ্রেণি সুংখ্যা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পরিসর</m:t>
                        </m:r>
                      </m:num>
                      <m:den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শ্রেণি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ব্যাপ্তি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৩১</m:t>
                        </m:r>
                      </m:num>
                      <m:den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2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= ৬.২ = ৭ </a:t>
                </a:r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4" y="1208347"/>
                <a:ext cx="11027391" cy="5244705"/>
              </a:xfrm>
              <a:prstGeom prst="rect">
                <a:avLst/>
              </a:prstGeom>
              <a:blipFill rotWithShape="0">
                <a:blip r:embed="rId2"/>
                <a:stretch>
                  <a:fillRect l="-1217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5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827</Words>
  <Application>Microsoft Office PowerPoint</Application>
  <PresentationFormat>Widescreen</PresentationFormat>
  <Paragraphs>245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71</cp:revision>
  <dcterms:created xsi:type="dcterms:W3CDTF">2021-07-27T11:26:09Z</dcterms:created>
  <dcterms:modified xsi:type="dcterms:W3CDTF">2021-08-01T17:30:07Z</dcterms:modified>
</cp:coreProperties>
</file>