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28"/>
  </p:notesMasterIdLst>
  <p:sldIdLst>
    <p:sldId id="313" r:id="rId2"/>
    <p:sldId id="314" r:id="rId3"/>
    <p:sldId id="315" r:id="rId4"/>
    <p:sldId id="317" r:id="rId5"/>
    <p:sldId id="316" r:id="rId6"/>
    <p:sldId id="318" r:id="rId7"/>
    <p:sldId id="319" r:id="rId8"/>
    <p:sldId id="320" r:id="rId9"/>
    <p:sldId id="339" r:id="rId10"/>
    <p:sldId id="321" r:id="rId11"/>
    <p:sldId id="322" r:id="rId12"/>
    <p:sldId id="323" r:id="rId13"/>
    <p:sldId id="324" r:id="rId14"/>
    <p:sldId id="340" r:id="rId15"/>
    <p:sldId id="325" r:id="rId16"/>
    <p:sldId id="326" r:id="rId17"/>
    <p:sldId id="341" r:id="rId18"/>
    <p:sldId id="342" r:id="rId19"/>
    <p:sldId id="327" r:id="rId20"/>
    <p:sldId id="328" r:id="rId21"/>
    <p:sldId id="331" r:id="rId22"/>
    <p:sldId id="329" r:id="rId23"/>
    <p:sldId id="343" r:id="rId24"/>
    <p:sldId id="330" r:id="rId25"/>
    <p:sldId id="344" r:id="rId26"/>
    <p:sldId id="33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89791" autoAdjust="0"/>
  </p:normalViewPr>
  <p:slideViewPr>
    <p:cSldViewPr snapToGrid="0">
      <p:cViewPr varScale="1">
        <p:scale>
          <a:sx n="79" d="100"/>
          <a:sy n="79" d="100"/>
        </p:scale>
        <p:origin x="-109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960E6-F9FF-448B-B07C-250FD8574004}" type="datetimeFigureOut">
              <a:rPr lang="en-US" smtClean="0"/>
              <a:pPr/>
              <a:t>8/1/2021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95A61-AD68-4219-BF31-8F320A40AF09}" type="slidenum">
              <a:rPr lang="en-US" smtClean="0"/>
              <a:pPr/>
              <a:t>‹#›</a:t>
            </a:fld>
            <a:endParaRPr lang="en-US"/>
          </a:p>
        </p:txBody>
      </p:sp>
    </p:spTree>
    <p:extLst>
      <p:ext uri="{BB962C8B-B14F-4D97-AF65-F5344CB8AC3E}">
        <p14:creationId xmlns:p14="http://schemas.microsoft.com/office/powerpoint/2010/main" xmlns="" val="176051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8A9581D-556C-0448-A047-09BB6D6B31DD}" type="datetimeFigureOut">
              <a:rPr lang="en-US" smtClean="0"/>
              <a:pPr/>
              <a:t>8/1/2021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26F586C-7D50-AB43-A230-66AE4E5F3DD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A9581D-556C-0448-A047-09BB6D6B31DD}"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F586C-7D50-AB43-A230-66AE4E5F3D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A9581D-556C-0448-A047-09BB6D6B31DD}"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F586C-7D50-AB43-A230-66AE4E5F3D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8A9581D-556C-0448-A047-09BB6D6B31DD}"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F586C-7D50-AB43-A230-66AE4E5F3DD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A9581D-556C-0448-A047-09BB6D6B31DD}" type="datetimeFigureOut">
              <a:rPr lang="en-US" smtClean="0"/>
              <a:pPr/>
              <a:t>8/1/2021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26F586C-7D50-AB43-A230-66AE4E5F3D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8A9581D-556C-0448-A047-09BB6D6B31DD}" type="datetimeFigureOut">
              <a:rPr lang="en-US" smtClean="0"/>
              <a:pPr/>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F586C-7D50-AB43-A230-66AE4E5F3DD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8A9581D-556C-0448-A047-09BB6D6B31DD}" type="datetimeFigureOut">
              <a:rPr lang="en-US" smtClean="0"/>
              <a:pPr/>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F586C-7D50-AB43-A230-66AE4E5F3DD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A9581D-556C-0448-A047-09BB6D6B31DD}" type="datetimeFigureOut">
              <a:rPr lang="en-US" smtClean="0"/>
              <a:pPr/>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F586C-7D50-AB43-A230-66AE4E5F3D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9581D-556C-0448-A047-09BB6D6B31DD}" type="datetimeFigureOut">
              <a:rPr lang="en-US" smtClean="0"/>
              <a:pPr/>
              <a:t>8/1/2021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F586C-7D50-AB43-A230-66AE4E5F3D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A9581D-556C-0448-A047-09BB6D6B31DD}" type="datetimeFigureOut">
              <a:rPr lang="en-US" smtClean="0"/>
              <a:pPr/>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F586C-7D50-AB43-A230-66AE4E5F3DD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A9581D-556C-0448-A047-09BB6D6B31DD}" type="datetimeFigureOut">
              <a:rPr lang="en-US" smtClean="0"/>
              <a:pPr/>
              <a:t>8/1/2021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26F586C-7D50-AB43-A230-66AE4E5F3DD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764DE79-268F-4C1A-8933-263129D2AF90}" type="datetimeFigureOut">
              <a:rPr lang="en-US" smtClean="0"/>
              <a:pPr/>
              <a:t>8/1/2021</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8F63A3B-78C7-47BE-AE5E-E10140E04643}" type="slidenum">
              <a:rPr lang="en-US" smtClean="0"/>
              <a:pPr/>
              <a:t>‹#›</a:t>
            </a:fld>
            <a:endParaRPr lang="en-US" dirty="0"/>
          </a:p>
        </p:txBody>
      </p:sp>
      <p:sp>
        <p:nvSpPr>
          <p:cNvPr id="10" name="Frame 9"/>
          <p:cNvSpPr/>
          <p:nvPr userDrawn="1"/>
        </p:nvSpPr>
        <p:spPr>
          <a:xfrm>
            <a:off x="0" y="0"/>
            <a:ext cx="9144000" cy="6858000"/>
          </a:xfrm>
          <a:prstGeom prst="frame">
            <a:avLst>
              <a:gd name="adj1" fmla="val 2053"/>
            </a:avLst>
          </a:prstGeom>
          <a:gradFill flip="none" rotWithShape="1">
            <a:gsLst>
              <a:gs pos="19000">
                <a:schemeClr val="accent2">
                  <a:lumMod val="75000"/>
                </a:schemeClr>
              </a:gs>
              <a:gs pos="59000">
                <a:srgbClr val="FFFF00"/>
              </a:gs>
              <a:gs pos="100000">
                <a:srgbClr val="00B050"/>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4" name="Picture 3" descr="FB_IMG_1602690767590 (1).jpg"/>
          <p:cNvPicPr>
            <a:picLocks noChangeAspect="1"/>
          </p:cNvPicPr>
          <p:nvPr/>
        </p:nvPicPr>
        <p:blipFill>
          <a:blip r:embed="rId2"/>
          <a:stretch>
            <a:fillRect/>
          </a:stretch>
        </p:blipFill>
        <p:spPr>
          <a:xfrm>
            <a:off x="192505" y="0"/>
            <a:ext cx="8783053" cy="6858000"/>
          </a:xfrm>
          <a:prstGeom prst="rect">
            <a:avLst/>
          </a:prstGeom>
        </p:spPr>
      </p:pic>
      <p:sp>
        <p:nvSpPr>
          <p:cNvPr id="5" name="TextBox 4"/>
          <p:cNvSpPr txBox="1"/>
          <p:nvPr/>
        </p:nvSpPr>
        <p:spPr>
          <a:xfrm>
            <a:off x="782053" y="3007895"/>
            <a:ext cx="7688178" cy="1862048"/>
          </a:xfrm>
          <a:prstGeom prst="rect">
            <a:avLst/>
          </a:prstGeom>
          <a:noFill/>
        </p:spPr>
        <p:txBody>
          <a:bodyPr wrap="square" rtlCol="0">
            <a:spAutoFit/>
          </a:bodyPr>
          <a:lstStyle/>
          <a:p>
            <a:r>
              <a:rPr lang="bn-IN" sz="11500" b="1" dirty="0" smtClean="0">
                <a:solidFill>
                  <a:schemeClr val="accent1"/>
                </a:solidFill>
                <a:latin typeface="SutonnyOMJ" pitchFamily="2" charset="0"/>
                <a:cs typeface="SutonnyOMJ" pitchFamily="2" charset="0"/>
              </a:rPr>
              <a:t>সবাইকে স্বাগতম </a:t>
            </a:r>
            <a:endParaRPr lang="en-US" sz="11500" b="1" dirty="0">
              <a:solidFill>
                <a:schemeClr val="accent1"/>
              </a:solidFill>
              <a:latin typeface="SutonnyOMJ" pitchFamily="2" charset="0"/>
              <a:cs typeface="SutonnyOMJ" pitchFamily="2" charset="0"/>
            </a:endParaRP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Rectangle 3"/>
          <p:cNvSpPr/>
          <p:nvPr/>
        </p:nvSpPr>
        <p:spPr>
          <a:xfrm>
            <a:off x="2225842" y="163412"/>
            <a:ext cx="4162926" cy="1015663"/>
          </a:xfrm>
          <a:prstGeom prst="rect">
            <a:avLst/>
          </a:prstGeom>
          <a:ln w="19050">
            <a:solidFill>
              <a:schemeClr val="tx1"/>
            </a:solidFill>
          </a:ln>
        </p:spPr>
        <p:txBody>
          <a:bodyPr wrap="square">
            <a:spAutoFit/>
          </a:bodyPr>
          <a:lstStyle/>
          <a:p>
            <a:pPr algn="ctr"/>
            <a:r>
              <a:rPr lang="en-US" sz="6000" b="1" dirty="0" err="1">
                <a:solidFill>
                  <a:schemeClr val="accent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অজুর</a:t>
            </a:r>
            <a:r>
              <a:rPr lang="en-US" sz="6000" b="1" dirty="0">
                <a:solidFill>
                  <a:schemeClr val="accent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a:solidFill>
                  <a:schemeClr val="accent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সংজ্ঞা</a:t>
            </a:r>
            <a:r>
              <a:rPr lang="en-US" sz="6000" b="1" dirty="0">
                <a:solidFill>
                  <a:schemeClr val="accent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5" name="TextBox 4"/>
          <p:cNvSpPr txBox="1"/>
          <p:nvPr/>
        </p:nvSpPr>
        <p:spPr>
          <a:xfrm>
            <a:off x="334537" y="1030314"/>
            <a:ext cx="8408019" cy="5724644"/>
          </a:xfrm>
          <a:prstGeom prst="rect">
            <a:avLst/>
          </a:prstGeom>
          <a:noFill/>
        </p:spPr>
        <p:txBody>
          <a:bodyPr wrap="square" rtlCol="0">
            <a:spAutoFit/>
          </a:bodyPr>
          <a:lstStyle/>
          <a:p>
            <a:r>
              <a:rPr lang="en-US" sz="4000" b="1" u="sng" dirty="0" smtClean="0">
                <a:solidFill>
                  <a:srgbClr val="00B050"/>
                </a:solidFill>
                <a:latin typeface="SutonnyOMJ" pitchFamily="2" charset="0"/>
                <a:cs typeface="SutonnyOMJ" pitchFamily="2" charset="0"/>
              </a:rPr>
              <a:t>অজুর সংজ্ঞা</a:t>
            </a:r>
            <a:r>
              <a:rPr lang="bn-IN" sz="4000" b="1" u="sng" dirty="0" smtClean="0">
                <a:solidFill>
                  <a:srgbClr val="00B050"/>
                </a:solidFill>
                <a:latin typeface="SutonnyOMJ" pitchFamily="2" charset="0"/>
                <a:cs typeface="SutonnyOMJ" pitchFamily="2" charset="0"/>
              </a:rPr>
              <a:t>ঃ </a:t>
            </a:r>
            <a:endParaRPr lang="as-IN" sz="4000" b="1" u="sng" dirty="0" smtClean="0">
              <a:solidFill>
                <a:srgbClr val="00B050"/>
              </a:solidFill>
              <a:latin typeface="SutonnyOMJ" pitchFamily="2" charset="0"/>
              <a:cs typeface="SutonnyOMJ" pitchFamily="2" charset="0"/>
            </a:endParaRPr>
          </a:p>
          <a:p>
            <a:pPr algn="just"/>
            <a:r>
              <a:rPr lang="bn-IN" sz="2800" dirty="0" smtClean="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নামাজের আগে ইসলামের বিধান অনুসারে, অযু হল দেহের অঙ্গ-প্রতঙ্গ ধৌত করার মাধ্যমে পবিত্রতা অর্জনের একটি পন্থা। মুসলমানদের নামাজের পূর্বে অযু করে নেয়া বাধ্যতামূলক । পবিত্র কুরআনে আছে -“নিশ্চয়ই আল্লাহ তওবাকারী এবং অপবিত্রতা থেকে যারা বেঁচে থাকে তাদেরকে পছন্দ করেন।"[১] (সূরা বাকারা,আয়াত:২২২)।</a:t>
            </a:r>
          </a:p>
          <a:p>
            <a:pPr algn="just"/>
            <a:r>
              <a:rPr lang="bn-IN" sz="2800" dirty="0" smtClean="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কুরআন মাজিদ পড়তে ও স্পর্শ করতেও অযু করতে হয়। তবে তা বাধ্যতামূলক নয়। পবিত্র কুরআনে আছে -“যারা পাক-পবিত্র, তারা ব্যতীত অন্য কেউ একে স্পর্শ করবে না।“[১](সূরা ওয়াক্কিয়াহ্‌, আয়াত:৭৯)। দেহ ও পরিধেয় কাপড়ের পবিত্রতা অর্জনকে আরবিতে বলে তাহারাত্‌। অযু বা গোসলের মাধ্যমে তাহারাত্‌ আর্জন করা যায়। হযরত মোহাম্মদ (সাঃ) বলেন - “পরিষ্কার পরিচ্ছন্নতা ধর্মের </a:t>
            </a:r>
            <a:endParaRPr lang="en-US" sz="2800" dirty="0" smtClean="0">
              <a:solidFill>
                <a:schemeClr val="bg1"/>
              </a:solidFill>
              <a:latin typeface="NikoshBAN" panose="02000000000000000000" pitchFamily="2" charset="0"/>
              <a:cs typeface="NikoshBAN" panose="02000000000000000000" pitchFamily="2" charset="0"/>
            </a:endParaRPr>
          </a:p>
          <a:p>
            <a:endParaRPr lang="en-US" dirty="0"/>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631"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2891687" y="0"/>
            <a:ext cx="2815194" cy="1200329"/>
          </a:xfrm>
          <a:prstGeom prst="rect">
            <a:avLst/>
          </a:prstGeom>
          <a:noFill/>
        </p:spPr>
        <p:txBody>
          <a:bodyPr wrap="none" rtlCol="0">
            <a:spAutoFit/>
          </a:bodyPr>
          <a:lstStyle/>
          <a:p>
            <a:r>
              <a:rPr lang="en-US" sz="5400" b="1" dirty="0" smtClean="0">
                <a:solidFill>
                  <a:schemeClr val="accent1"/>
                </a:solidFill>
                <a:latin typeface="SutonnyOMJ" pitchFamily="2" charset="0"/>
                <a:cs typeface="SutonnyOMJ" pitchFamily="2" charset="0"/>
              </a:rPr>
              <a:t>অজুর পানি  </a:t>
            </a:r>
          </a:p>
          <a:p>
            <a:endParaRPr lang="en-US" dirty="0"/>
          </a:p>
        </p:txBody>
      </p:sp>
      <p:sp>
        <p:nvSpPr>
          <p:cNvPr id="6" name="TextBox 5"/>
          <p:cNvSpPr txBox="1"/>
          <p:nvPr/>
        </p:nvSpPr>
        <p:spPr>
          <a:xfrm>
            <a:off x="1070811" y="1258326"/>
            <a:ext cx="7062536" cy="5047536"/>
          </a:xfrm>
          <a:prstGeom prst="rect">
            <a:avLst/>
          </a:prstGeom>
          <a:noFill/>
        </p:spPr>
        <p:txBody>
          <a:bodyPr wrap="square" rtlCol="0">
            <a:spAutoFit/>
          </a:bodyPr>
          <a:lstStyle/>
          <a:p>
            <a:r>
              <a:rPr lang="as-IN" sz="4800" dirty="0" smtClean="0">
                <a:solidFill>
                  <a:srgbClr val="FFC000"/>
                </a:solidFill>
                <a:latin typeface="NikoshBAN" panose="02000000000000000000" pitchFamily="2" charset="0"/>
                <a:cs typeface="NikoshBAN" panose="02000000000000000000" pitchFamily="2" charset="0"/>
              </a:rPr>
              <a:t>পবিত্র পানি দিয়ে অ</a:t>
            </a:r>
            <a:r>
              <a:rPr lang="en-US" sz="4800" dirty="0" smtClean="0">
                <a:solidFill>
                  <a:srgbClr val="FFC000"/>
                </a:solidFill>
                <a:latin typeface="NikoshBAN" panose="02000000000000000000" pitchFamily="2" charset="0"/>
                <a:cs typeface="NikoshBAN" panose="02000000000000000000" pitchFamily="2" charset="0"/>
              </a:rPr>
              <a:t>জু</a:t>
            </a:r>
            <a:r>
              <a:rPr lang="as-IN" sz="4800" dirty="0" smtClean="0">
                <a:solidFill>
                  <a:srgbClr val="FFC000"/>
                </a:solidFill>
                <a:latin typeface="NikoshBAN" panose="02000000000000000000" pitchFamily="2" charset="0"/>
                <a:cs typeface="NikoshBAN" panose="02000000000000000000" pitchFamily="2" charset="0"/>
              </a:rPr>
              <a:t> করতে হয়।</a:t>
            </a:r>
            <a:endParaRPr lang="en-US" sz="4800" dirty="0" smtClean="0">
              <a:solidFill>
                <a:srgbClr val="FFC000"/>
              </a:solidFill>
              <a:latin typeface="NikoshBAN" panose="02000000000000000000" pitchFamily="2" charset="0"/>
              <a:cs typeface="NikoshBAN" panose="02000000000000000000" pitchFamily="2" charset="0"/>
            </a:endParaRPr>
          </a:p>
          <a:p>
            <a:r>
              <a:rPr lang="as-IN" sz="4000" dirty="0" smtClean="0">
                <a:solidFill>
                  <a:srgbClr val="00B050"/>
                </a:solidFill>
                <a:latin typeface="NikoshBAN" panose="02000000000000000000" pitchFamily="2" charset="0"/>
                <a:cs typeface="NikoshBAN" panose="02000000000000000000" pitchFamily="2" charset="0"/>
              </a:rPr>
              <a:t>যেমনঃ-</a:t>
            </a:r>
          </a:p>
          <a:p>
            <a:pPr marL="385763" indent="-385763">
              <a:buFont typeface="+mj-lt"/>
              <a:buAutoNum type="arabicPeriod"/>
            </a:pPr>
            <a:r>
              <a:rPr lang="as-IN" sz="3600" dirty="0" smtClean="0">
                <a:solidFill>
                  <a:schemeClr val="bg1"/>
                </a:solidFill>
                <a:latin typeface="NikoshBAN" panose="02000000000000000000" pitchFamily="2" charset="0"/>
                <a:cs typeface="NikoshBAN" panose="02000000000000000000" pitchFamily="2" charset="0"/>
              </a:rPr>
              <a:t>বৃষ্টির পানি</a:t>
            </a:r>
          </a:p>
          <a:p>
            <a:pPr marL="385763" indent="-385763">
              <a:buFont typeface="+mj-lt"/>
              <a:buAutoNum type="arabicPeriod"/>
            </a:pPr>
            <a:r>
              <a:rPr lang="as-IN" sz="3600" dirty="0" smtClean="0">
                <a:solidFill>
                  <a:schemeClr val="bg1"/>
                </a:solidFill>
                <a:latin typeface="NikoshBAN" panose="02000000000000000000" pitchFamily="2" charset="0"/>
                <a:cs typeface="NikoshBAN" panose="02000000000000000000" pitchFamily="2" charset="0"/>
              </a:rPr>
              <a:t>কূয়ার পানি</a:t>
            </a:r>
          </a:p>
          <a:p>
            <a:pPr marL="385763" indent="-385763">
              <a:buFont typeface="+mj-lt"/>
              <a:buAutoNum type="arabicPeriod"/>
            </a:pPr>
            <a:r>
              <a:rPr lang="as-IN" sz="3600" dirty="0" smtClean="0">
                <a:solidFill>
                  <a:schemeClr val="bg1"/>
                </a:solidFill>
                <a:latin typeface="NikoshBAN" panose="02000000000000000000" pitchFamily="2" charset="0"/>
                <a:cs typeface="NikoshBAN" panose="02000000000000000000" pitchFamily="2" charset="0"/>
              </a:rPr>
              <a:t>ঝর্ণা, সাগর ও নদীর পানি</a:t>
            </a:r>
          </a:p>
          <a:p>
            <a:pPr marL="385763" indent="-385763">
              <a:buFont typeface="+mj-lt"/>
              <a:buAutoNum type="arabicPeriod"/>
            </a:pPr>
            <a:r>
              <a:rPr lang="as-IN" sz="3600" dirty="0" smtClean="0">
                <a:solidFill>
                  <a:schemeClr val="bg1"/>
                </a:solidFill>
                <a:latin typeface="NikoshBAN" panose="02000000000000000000" pitchFamily="2" charset="0"/>
                <a:cs typeface="NikoshBAN" panose="02000000000000000000" pitchFamily="2" charset="0"/>
              </a:rPr>
              <a:t>বরফ গলা পানি</a:t>
            </a:r>
          </a:p>
          <a:p>
            <a:pPr marL="385763" indent="-385763">
              <a:buFont typeface="+mj-lt"/>
              <a:buAutoNum type="arabicPeriod"/>
            </a:pPr>
            <a:r>
              <a:rPr lang="as-IN" sz="3600" dirty="0" smtClean="0">
                <a:solidFill>
                  <a:schemeClr val="bg1"/>
                </a:solidFill>
                <a:latin typeface="NikoshBAN" panose="02000000000000000000" pitchFamily="2" charset="0"/>
                <a:cs typeface="NikoshBAN" panose="02000000000000000000" pitchFamily="2" charset="0"/>
              </a:rPr>
              <a:t>বড় পুকুর বা ট্যাঙ্কের পানি</a:t>
            </a:r>
          </a:p>
          <a:p>
            <a:pPr marL="385763" indent="-385763">
              <a:buFont typeface="+mj-lt"/>
              <a:buAutoNum type="arabicPeriod"/>
            </a:pPr>
            <a:r>
              <a:rPr lang="as-IN" sz="3600" dirty="0" smtClean="0">
                <a:solidFill>
                  <a:schemeClr val="bg1"/>
                </a:solidFill>
                <a:latin typeface="NikoshBAN" panose="02000000000000000000" pitchFamily="2" charset="0"/>
                <a:cs typeface="NikoshBAN" panose="02000000000000000000" pitchFamily="2" charset="0"/>
              </a:rPr>
              <a:t>প্রবহমান পানি</a:t>
            </a:r>
          </a:p>
          <a:p>
            <a:endParaRPr lang="en-US" dirty="0"/>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extBox 3"/>
          <p:cNvSpPr txBox="1"/>
          <p:nvPr/>
        </p:nvSpPr>
        <p:spPr>
          <a:xfrm>
            <a:off x="794084" y="757989"/>
            <a:ext cx="7996598" cy="5970865"/>
          </a:xfrm>
          <a:prstGeom prst="rect">
            <a:avLst/>
          </a:prstGeom>
          <a:noFill/>
        </p:spPr>
        <p:txBody>
          <a:bodyPr wrap="square" rtlCol="0">
            <a:spAutoFit/>
          </a:bodyPr>
          <a:lstStyle/>
          <a:p>
            <a:r>
              <a:rPr lang="as-IN" sz="4000" b="1" dirty="0" smtClean="0">
                <a:solidFill>
                  <a:srgbClr val="FFC000"/>
                </a:solidFill>
                <a:latin typeface="NikoshBAN" panose="02000000000000000000" pitchFamily="2" charset="0"/>
                <a:cs typeface="NikoshBAN" panose="02000000000000000000" pitchFamily="2" charset="0"/>
              </a:rPr>
              <a:t>যেই পানি দিয়ে অ</a:t>
            </a:r>
            <a:r>
              <a:rPr lang="en-US" sz="4000" b="1" dirty="0" smtClean="0">
                <a:solidFill>
                  <a:srgbClr val="FFC000"/>
                </a:solidFill>
                <a:latin typeface="NikoshBAN" panose="02000000000000000000" pitchFamily="2" charset="0"/>
                <a:cs typeface="NikoshBAN" panose="02000000000000000000" pitchFamily="2" charset="0"/>
              </a:rPr>
              <a:t>জু</a:t>
            </a:r>
            <a:r>
              <a:rPr lang="as-IN" sz="4000" b="1" dirty="0" smtClean="0">
                <a:solidFill>
                  <a:srgbClr val="FFC000"/>
                </a:solidFill>
                <a:latin typeface="NikoshBAN" panose="02000000000000000000" pitchFamily="2" charset="0"/>
                <a:cs typeface="NikoshBAN" panose="02000000000000000000" pitchFamily="2" charset="0"/>
              </a:rPr>
              <a:t> করা যাবে না তা হলঃ</a:t>
            </a:r>
          </a:p>
          <a:p>
            <a:pPr marL="385763" indent="-385763">
              <a:buFont typeface="+mj-lt"/>
              <a:buAutoNum type="arabicPeriod"/>
            </a:pPr>
            <a:r>
              <a:rPr lang="as-IN" sz="3600" b="1" dirty="0" smtClean="0">
                <a:solidFill>
                  <a:schemeClr val="bg1"/>
                </a:solidFill>
                <a:latin typeface="NikoshBAN" panose="02000000000000000000" pitchFamily="2" charset="0"/>
                <a:cs typeface="NikoshBAN" panose="02000000000000000000" pitchFamily="2" charset="0"/>
              </a:rPr>
              <a:t>অপরিচ্ছন্ন বা অপবিত্র পানি</a:t>
            </a:r>
          </a:p>
          <a:p>
            <a:pPr marL="385763" indent="-385763">
              <a:buFont typeface="+mj-lt"/>
              <a:buAutoNum type="arabicPeriod"/>
            </a:pPr>
            <a:r>
              <a:rPr lang="as-IN" sz="3600" b="1" dirty="0" smtClean="0">
                <a:solidFill>
                  <a:schemeClr val="bg1"/>
                </a:solidFill>
                <a:latin typeface="NikoshBAN" panose="02000000000000000000" pitchFamily="2" charset="0"/>
                <a:cs typeface="NikoshBAN" panose="02000000000000000000" pitchFamily="2" charset="0"/>
              </a:rPr>
              <a:t>ফল বা গাছ নিসৃতঃ পানি</a:t>
            </a:r>
          </a:p>
          <a:p>
            <a:pPr marL="385763" indent="-385763">
              <a:buFont typeface="+mj-lt"/>
              <a:buAutoNum type="arabicPeriod"/>
            </a:pPr>
            <a:r>
              <a:rPr lang="as-IN" sz="3600" b="1" dirty="0" smtClean="0">
                <a:solidFill>
                  <a:schemeClr val="bg1"/>
                </a:solidFill>
                <a:latin typeface="NikoshBAN" panose="02000000000000000000" pitchFamily="2" charset="0"/>
                <a:cs typeface="NikoshBAN" panose="02000000000000000000" pitchFamily="2" charset="0"/>
              </a:rPr>
              <a:t>কোন কিছু মিশানোর কারণে যে পানির বর্ণ, গন্ধ, স্বাদ এবং গারত্ব পরিবর্তিত হয়েছে।</a:t>
            </a:r>
          </a:p>
          <a:p>
            <a:pPr marL="385763" indent="-385763">
              <a:buFont typeface="+mj-lt"/>
              <a:buAutoNum type="arabicPeriod"/>
            </a:pPr>
            <a:r>
              <a:rPr lang="as-IN" sz="3600" b="1" dirty="0" smtClean="0">
                <a:solidFill>
                  <a:schemeClr val="bg1"/>
                </a:solidFill>
                <a:latin typeface="NikoshBAN" panose="02000000000000000000" pitchFamily="2" charset="0"/>
                <a:cs typeface="NikoshBAN" panose="02000000000000000000" pitchFamily="2" charset="0"/>
              </a:rPr>
              <a:t>অল্প পরিমাণ পানি: যাতে অপবিত্র জিনিস মিশে গেছে (যেমনঃ মূত্র, রক্ত, মল বা মদ)।</a:t>
            </a:r>
          </a:p>
          <a:p>
            <a:pPr marL="385763" indent="-385763">
              <a:buFont typeface="+mj-lt"/>
              <a:buAutoNum type="arabicPeriod"/>
            </a:pPr>
            <a:r>
              <a:rPr lang="as-IN" sz="3600" b="1" dirty="0" smtClean="0">
                <a:solidFill>
                  <a:schemeClr val="bg1"/>
                </a:solidFill>
                <a:latin typeface="NikoshBAN" panose="02000000000000000000" pitchFamily="2" charset="0"/>
                <a:cs typeface="NikoshBAN" panose="02000000000000000000" pitchFamily="2" charset="0"/>
              </a:rPr>
              <a:t>অযু বা গোসলের জন্য ব্যবহৃত পানি।</a:t>
            </a:r>
          </a:p>
          <a:p>
            <a:pPr marL="385763" indent="-385763">
              <a:buFont typeface="+mj-lt"/>
              <a:buAutoNum type="arabicPeriod"/>
            </a:pPr>
            <a:r>
              <a:rPr lang="as-IN" sz="3600" b="1" dirty="0" smtClean="0">
                <a:solidFill>
                  <a:schemeClr val="bg1"/>
                </a:solidFill>
                <a:latin typeface="NikoshBAN" panose="02000000000000000000" pitchFamily="2" charset="0"/>
                <a:cs typeface="NikoshBAN" panose="02000000000000000000" pitchFamily="2" charset="0"/>
              </a:rPr>
              <a:t>অপবিত্র (হারাম) প্রাণী, যেমনঃ শূকর, কুকুর ও আন্যান্য হিংস্র প্রানীর পানকৃত পানির আবশিষ্ট।</a:t>
            </a:r>
            <a:endParaRPr lang="en-US" sz="3600" b="1" dirty="0" smtClean="0">
              <a:solidFill>
                <a:schemeClr val="bg1"/>
              </a:solidFill>
              <a:latin typeface="NikoshBAN" panose="02000000000000000000" pitchFamily="2" charset="0"/>
              <a:cs typeface="NikoshBAN" panose="02000000000000000000" pitchFamily="2" charset="0"/>
            </a:endParaRPr>
          </a:p>
          <a:p>
            <a:endParaRPr lang="en-US" dirty="0"/>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flipH="1">
            <a:off x="2386361" y="0"/>
            <a:ext cx="4750420" cy="1477328"/>
          </a:xfrm>
          <a:prstGeom prst="rect">
            <a:avLst/>
          </a:prstGeom>
          <a:noFill/>
        </p:spPr>
        <p:txBody>
          <a:bodyPr wrap="square" rtlCol="0">
            <a:spAutoFit/>
          </a:bodyPr>
          <a:lstStyle/>
          <a:p>
            <a:pPr algn="ctr"/>
            <a:r>
              <a:rPr lang="en-US" sz="7200" b="1" spc="225" dirty="0" smtClean="0">
                <a:solidFill>
                  <a:schemeClr val="accent1"/>
                </a:solidFill>
                <a:effectLst>
                  <a:outerShdw blurRad="38100" dist="38100" dir="2700000" algn="tl">
                    <a:srgbClr val="000000">
                      <a:alpha val="43137"/>
                    </a:srgbClr>
                  </a:outerShdw>
                </a:effectLst>
                <a:latin typeface="SutonnyOMJ" pitchFamily="2" charset="0"/>
                <a:cs typeface="SutonnyOMJ" pitchFamily="2" charset="0"/>
              </a:rPr>
              <a:t>অযুর ফরজ</a:t>
            </a:r>
            <a:endParaRPr lang="as-IN" sz="7200" b="1" spc="225" dirty="0" smtClean="0">
              <a:solidFill>
                <a:schemeClr val="accent1"/>
              </a:solidFill>
              <a:effectLst>
                <a:outerShdw blurRad="38100" dist="38100" dir="2700000" algn="tl">
                  <a:srgbClr val="000000">
                    <a:alpha val="43137"/>
                  </a:srgbClr>
                </a:outerShdw>
              </a:effectLst>
              <a:latin typeface="SutonnyOMJ" pitchFamily="2" charset="0"/>
              <a:cs typeface="SutonnyOMJ" pitchFamily="2" charset="0"/>
            </a:endParaRPr>
          </a:p>
          <a:p>
            <a:pPr algn="ctr"/>
            <a:endParaRPr lang="en-US" dirty="0"/>
          </a:p>
        </p:txBody>
      </p:sp>
      <p:sp>
        <p:nvSpPr>
          <p:cNvPr id="5" name="TextBox 4"/>
          <p:cNvSpPr txBox="1"/>
          <p:nvPr/>
        </p:nvSpPr>
        <p:spPr>
          <a:xfrm>
            <a:off x="312821" y="1274098"/>
            <a:ext cx="8566484" cy="5293757"/>
          </a:xfrm>
          <a:prstGeom prst="rect">
            <a:avLst/>
          </a:prstGeom>
          <a:noFill/>
        </p:spPr>
        <p:txBody>
          <a:bodyPr wrap="square" rtlCol="0">
            <a:spAutoFit/>
          </a:bodyPr>
          <a:lstStyle/>
          <a:p>
            <a:r>
              <a:rPr lang="as-IN" sz="8000" b="1" dirty="0" smtClean="0">
                <a:solidFill>
                  <a:srgbClr val="FFC000"/>
                </a:solidFill>
                <a:latin typeface="SutonnyOMJ" pitchFamily="2" charset="0"/>
                <a:cs typeface="SutonnyOMJ" pitchFamily="2" charset="0"/>
              </a:rPr>
              <a:t>ফরজগুলো হলঃ</a:t>
            </a:r>
            <a:endParaRPr lang="as-IN" sz="5400" b="1" dirty="0" smtClean="0">
              <a:solidFill>
                <a:srgbClr val="FFC000"/>
              </a:solidFill>
              <a:latin typeface="SutonnyOMJ" pitchFamily="2" charset="0"/>
              <a:cs typeface="SutonnyOMJ" pitchFamily="2" charset="0"/>
            </a:endParaRPr>
          </a:p>
          <a:p>
            <a:r>
              <a:rPr lang="en-US" sz="4000" dirty="0" smtClean="0">
                <a:solidFill>
                  <a:schemeClr val="bg1"/>
                </a:solidFill>
                <a:latin typeface="SutonnyOMJ" pitchFamily="2" charset="0"/>
                <a:cs typeface="SutonnyOMJ" pitchFamily="2" charset="0"/>
              </a:rPr>
              <a:t>১</a:t>
            </a:r>
            <a:r>
              <a:rPr lang="bn-IN" sz="4000" dirty="0" smtClean="0">
                <a:solidFill>
                  <a:schemeClr val="bg1"/>
                </a:solidFill>
                <a:latin typeface="SutonnyOMJ" pitchFamily="2" charset="0"/>
                <a:cs typeface="SutonnyOMJ" pitchFamily="2" charset="0"/>
              </a:rPr>
              <a:t>। </a:t>
            </a:r>
            <a:r>
              <a:rPr lang="as-IN" sz="4000" dirty="0" smtClean="0">
                <a:solidFill>
                  <a:schemeClr val="bg1"/>
                </a:solidFill>
                <a:latin typeface="SutonnyOMJ" pitchFamily="2" charset="0"/>
                <a:cs typeface="SutonnyOMJ" pitchFamily="2" charset="0"/>
              </a:rPr>
              <a:t>মুখমন্ডল ধোয়া।</a:t>
            </a:r>
            <a:r>
              <a:rPr lang="en-US" sz="4000" dirty="0" smtClean="0">
                <a:solidFill>
                  <a:schemeClr val="bg1"/>
                </a:solidFill>
                <a:latin typeface="SutonnyOMJ" pitchFamily="2" charset="0"/>
                <a:cs typeface="SutonnyOMJ" pitchFamily="2" charset="0"/>
              </a:rPr>
              <a:t> </a:t>
            </a:r>
            <a:endParaRPr lang="bn-IN" sz="4000" dirty="0" smtClean="0">
              <a:solidFill>
                <a:schemeClr val="bg1"/>
              </a:solidFill>
              <a:latin typeface="SutonnyOMJ" pitchFamily="2" charset="0"/>
              <a:cs typeface="SutonnyOMJ" pitchFamily="2" charset="0"/>
            </a:endParaRPr>
          </a:p>
          <a:p>
            <a:r>
              <a:rPr lang="en-US" sz="4000" dirty="0" smtClean="0">
                <a:solidFill>
                  <a:schemeClr val="bg1"/>
                </a:solidFill>
                <a:latin typeface="SutonnyOMJ" pitchFamily="2" charset="0"/>
                <a:cs typeface="SutonnyOMJ" pitchFamily="2" charset="0"/>
              </a:rPr>
              <a:t>২</a:t>
            </a:r>
            <a:r>
              <a:rPr lang="bn-IN" sz="4000" dirty="0" smtClean="0">
                <a:solidFill>
                  <a:schemeClr val="bg1"/>
                </a:solidFill>
                <a:latin typeface="SutonnyOMJ" pitchFamily="2" charset="0"/>
                <a:cs typeface="SutonnyOMJ" pitchFamily="2" charset="0"/>
              </a:rPr>
              <a:t>। </a:t>
            </a:r>
            <a:r>
              <a:rPr lang="as-IN" sz="4000" dirty="0" smtClean="0">
                <a:solidFill>
                  <a:schemeClr val="bg1"/>
                </a:solidFill>
                <a:latin typeface="SutonnyOMJ" pitchFamily="2" charset="0"/>
                <a:cs typeface="SutonnyOMJ" pitchFamily="2" charset="0"/>
              </a:rPr>
              <a:t>দুই হাত কনুই পর্যন্ত ধোয়া।</a:t>
            </a:r>
          </a:p>
          <a:p>
            <a:r>
              <a:rPr lang="en-US" sz="4000" dirty="0" smtClean="0">
                <a:solidFill>
                  <a:schemeClr val="bg1"/>
                </a:solidFill>
                <a:latin typeface="SutonnyOMJ" pitchFamily="2" charset="0"/>
                <a:cs typeface="SutonnyOMJ" pitchFamily="2" charset="0"/>
              </a:rPr>
              <a:t>৩</a:t>
            </a:r>
            <a:r>
              <a:rPr lang="bn-IN" sz="4000" dirty="0" smtClean="0">
                <a:solidFill>
                  <a:schemeClr val="bg1"/>
                </a:solidFill>
                <a:latin typeface="SutonnyOMJ" pitchFamily="2" charset="0"/>
                <a:cs typeface="SutonnyOMJ" pitchFamily="2" charset="0"/>
              </a:rPr>
              <a:t>। </a:t>
            </a:r>
            <a:r>
              <a:rPr lang="as-IN" sz="4000" dirty="0" smtClean="0">
                <a:solidFill>
                  <a:schemeClr val="bg1"/>
                </a:solidFill>
                <a:latin typeface="SutonnyOMJ" pitchFamily="2" charset="0"/>
                <a:cs typeface="SutonnyOMJ" pitchFamily="2" charset="0"/>
              </a:rPr>
              <a:t>মাথার এক চতুর্থাংশ মাসেহ করা (ভেজা হাত বুলানো)</a:t>
            </a:r>
          </a:p>
          <a:p>
            <a:r>
              <a:rPr lang="en-US" sz="4000" dirty="0" smtClean="0">
                <a:solidFill>
                  <a:schemeClr val="bg1"/>
                </a:solidFill>
                <a:latin typeface="SutonnyOMJ" pitchFamily="2" charset="0"/>
                <a:cs typeface="SutonnyOMJ" pitchFamily="2" charset="0"/>
              </a:rPr>
              <a:t>৪</a:t>
            </a:r>
            <a:r>
              <a:rPr lang="bn-IN" sz="4000" dirty="0" smtClean="0">
                <a:solidFill>
                  <a:schemeClr val="bg1"/>
                </a:solidFill>
                <a:latin typeface="SutonnyOMJ" pitchFamily="2" charset="0"/>
                <a:cs typeface="SutonnyOMJ" pitchFamily="2" charset="0"/>
              </a:rPr>
              <a:t>। </a:t>
            </a:r>
            <a:r>
              <a:rPr lang="as-IN" sz="4000" dirty="0" smtClean="0">
                <a:solidFill>
                  <a:schemeClr val="bg1"/>
                </a:solidFill>
                <a:latin typeface="SutonnyOMJ" pitchFamily="2" charset="0"/>
                <a:cs typeface="SutonnyOMJ" pitchFamily="2" charset="0"/>
              </a:rPr>
              <a:t>দুই পায়ের টাখনু পর্যন্ত ধোয়া। (ক্ষেত্রবিশেষে মোজার উপর মসেহ্‌ করা যাবে যাকে খুফস বলা হয়।)</a:t>
            </a:r>
            <a:endParaRPr lang="en-US" sz="4000" dirty="0" smtClean="0">
              <a:solidFill>
                <a:schemeClr val="bg1"/>
              </a:solidFill>
              <a:latin typeface="SutonnyOMJ" pitchFamily="2" charset="0"/>
              <a:cs typeface="SutonnyOMJ" pitchFamily="2" charset="0"/>
            </a:endParaRPr>
          </a:p>
          <a:p>
            <a:endParaRPr lang="en-US" dirty="0"/>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1239253" y="202190"/>
            <a:ext cx="6701589" cy="1200329"/>
          </a:xfrm>
          <a:prstGeom prst="rect">
            <a:avLst/>
          </a:prstGeom>
          <a:noFill/>
        </p:spPr>
        <p:txBody>
          <a:bodyPr wrap="square" rtlCol="0">
            <a:spAutoFit/>
          </a:bodyPr>
          <a:lstStyle/>
          <a:p>
            <a:r>
              <a:rPr lang="bn-IN" sz="5400" b="1" dirty="0" smtClean="0">
                <a:solidFill>
                  <a:schemeClr val="accent1"/>
                </a:solidFill>
                <a:latin typeface="SutonnyOMJ" pitchFamily="2" charset="0"/>
                <a:cs typeface="SutonnyOMJ" pitchFamily="2" charset="0"/>
              </a:rPr>
              <a:t>দলীলঃ </a:t>
            </a:r>
            <a:r>
              <a:rPr lang="as-IN" sz="5400" b="1" dirty="0" smtClean="0">
                <a:solidFill>
                  <a:schemeClr val="accent1"/>
                </a:solidFill>
                <a:latin typeface="SutonnyOMJ" pitchFamily="2" charset="0"/>
                <a:cs typeface="SutonnyOMJ" pitchFamily="2" charset="0"/>
              </a:rPr>
              <a:t>কুরআনে বর্নিত আছেঃ </a:t>
            </a:r>
            <a:endParaRPr lang="en-US" sz="5400" b="1" dirty="0" smtClean="0">
              <a:solidFill>
                <a:schemeClr val="accent1"/>
              </a:solidFill>
              <a:latin typeface="SutonnyOMJ" pitchFamily="2" charset="0"/>
              <a:cs typeface="SutonnyOMJ" pitchFamily="2" charset="0"/>
            </a:endParaRPr>
          </a:p>
          <a:p>
            <a:endParaRPr lang="en-US" dirty="0"/>
          </a:p>
        </p:txBody>
      </p:sp>
      <p:sp>
        <p:nvSpPr>
          <p:cNvPr id="5" name="TextBox 4"/>
          <p:cNvSpPr txBox="1"/>
          <p:nvPr/>
        </p:nvSpPr>
        <p:spPr>
          <a:xfrm>
            <a:off x="348917" y="1071801"/>
            <a:ext cx="8518357" cy="5786199"/>
          </a:xfrm>
          <a:prstGeom prst="rect">
            <a:avLst/>
          </a:prstGeom>
          <a:noFill/>
        </p:spPr>
        <p:txBody>
          <a:bodyPr wrap="square" rtlCol="0">
            <a:spAutoFit/>
          </a:bodyPr>
          <a:lstStyle/>
          <a:p>
            <a:pPr algn="just"/>
            <a:r>
              <a:rPr lang="bn-IN" sz="3200" dirty="0" smtClean="0">
                <a:solidFill>
                  <a:schemeClr val="bg1"/>
                </a:solidFill>
                <a:latin typeface="SutonnyOMJ" pitchFamily="2" charset="0"/>
                <a:cs typeface="SutonnyOMJ" pitchFamily="2" charset="0"/>
              </a:rPr>
              <a:t> মহান আল্লাহ তা’য়ালা বলেন- </a:t>
            </a:r>
            <a:r>
              <a:rPr lang="as-IN" sz="3200" dirty="0" smtClean="0">
                <a:solidFill>
                  <a:schemeClr val="bg1"/>
                </a:solidFill>
                <a:latin typeface="SutonnyOMJ" pitchFamily="2" charset="0"/>
                <a:cs typeface="SutonnyOMJ" pitchFamily="2" charset="0"/>
              </a:rPr>
              <a:t>“হে মুমিনগণ, যখন তোমরা নামাযের জন্যে উঠ, তখন স্বীয় মুখমন্ডল ও হস্তসমূহ কনুই পর্যন্ত ধৌত কর, মাথা মুছেহ কর এবং পদযুগল গিটসহ। যদি তোমরা অপবিত্র হও তবে সারা দেহ পবিত্র করে নাও এবং যদি তোমরা রুগ্ন হও, অথবা প্রবাসে থাক অথবা তোমাদের কেউ প্রসাব-পায়খানা সেরে আসে অথবা তোমরা স্ত্রীদের সাথে সহবাস কর, অতঃপর পানি না পাও তবে তোমরা পবিত্র মাটি দ্বারা তায়াম্মুম করে নাও-অর্থাৎ, স্বীয় মুখ-মন্ডল ও হস্তদ্বয় মাটি দ্বারা মুছে ফেল। আল্লাহ তোমাদেরকে অসুবিধায় ফেলতে চান না; কিন্তু তোমাদেরকে পবিত্র রাখতে চান এবং তোমাদের প্রতি স্বীয় নেয়ামত পূর্ণ করতে চান-যাতে তোমরা কৃতজ্ঞাতা প্রকাশ কর।</a:t>
            </a:r>
            <a:r>
              <a:rPr lang="bn-IN" sz="3200" dirty="0" smtClean="0">
                <a:solidFill>
                  <a:schemeClr val="bg1"/>
                </a:solidFill>
                <a:latin typeface="SutonnyOMJ" pitchFamily="2" charset="0"/>
                <a:cs typeface="SutonnyOMJ" pitchFamily="2" charset="0"/>
              </a:rPr>
              <a:t>’’ </a:t>
            </a:r>
            <a:r>
              <a:rPr lang="as-IN" sz="3200" dirty="0" smtClean="0">
                <a:solidFill>
                  <a:schemeClr val="bg1"/>
                </a:solidFill>
                <a:latin typeface="SutonnyOMJ" pitchFamily="2" charset="0"/>
                <a:cs typeface="SutonnyOMJ" pitchFamily="2" charset="0"/>
              </a:rPr>
              <a:t>(সূরা মায়িদা‌, আয়াত:৬)।</a:t>
            </a:r>
            <a:endParaRPr lang="en-US" sz="3200" dirty="0" smtClean="0">
              <a:solidFill>
                <a:schemeClr val="bg1"/>
              </a:solidFill>
              <a:latin typeface="SutonnyOMJ" pitchFamily="2" charset="0"/>
              <a:cs typeface="SutonnyOMJ" pitchFamily="2" charset="0"/>
            </a:endParaRPr>
          </a:p>
          <a:p>
            <a:endParaRPr lang="en-US" dirty="0"/>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442"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433136" y="157291"/>
            <a:ext cx="8386011" cy="1107996"/>
          </a:xfrm>
          <a:prstGeom prst="rect">
            <a:avLst/>
          </a:prstGeom>
          <a:noFill/>
        </p:spPr>
        <p:txBody>
          <a:bodyPr wrap="square" rtlCol="0">
            <a:spAutoFit/>
          </a:bodyPr>
          <a:lstStyle/>
          <a:p>
            <a:r>
              <a:rPr lang="bn-IN" sz="6600" b="1" dirty="0" smtClean="0">
                <a:solidFill>
                  <a:schemeClr val="accent1"/>
                </a:solidFill>
                <a:latin typeface="SutonnyOMJ" pitchFamily="2" charset="0"/>
                <a:cs typeface="SutonnyOMJ" pitchFamily="2" charset="0"/>
              </a:rPr>
              <a:t>কখন </a:t>
            </a:r>
            <a:r>
              <a:rPr lang="as-IN" sz="6600" b="1" dirty="0" smtClean="0">
                <a:solidFill>
                  <a:schemeClr val="accent1"/>
                </a:solidFill>
                <a:latin typeface="SutonnyOMJ" pitchFamily="2" charset="0"/>
                <a:cs typeface="SutonnyOMJ" pitchFamily="2" charset="0"/>
              </a:rPr>
              <a:t>অজু করা ফরজ</a:t>
            </a:r>
            <a:r>
              <a:rPr lang="en-US" sz="6600" b="1" dirty="0" smtClean="0">
                <a:solidFill>
                  <a:schemeClr val="accent1"/>
                </a:solidFill>
                <a:latin typeface="SutonnyOMJ" pitchFamily="2" charset="0"/>
                <a:cs typeface="SutonnyOMJ" pitchFamily="2" charset="0"/>
              </a:rPr>
              <a:t> ও ওয়াজিব</a:t>
            </a:r>
            <a:endParaRPr lang="en-US" sz="6600" b="1" dirty="0">
              <a:solidFill>
                <a:schemeClr val="accent1"/>
              </a:solidFill>
              <a:latin typeface="SutonnyOMJ" pitchFamily="2" charset="0"/>
              <a:cs typeface="SutonnyOMJ" pitchFamily="2" charset="0"/>
            </a:endParaRPr>
          </a:p>
        </p:txBody>
      </p:sp>
      <p:sp>
        <p:nvSpPr>
          <p:cNvPr id="5" name="TextBox 4"/>
          <p:cNvSpPr txBox="1"/>
          <p:nvPr/>
        </p:nvSpPr>
        <p:spPr>
          <a:xfrm>
            <a:off x="348916" y="1094874"/>
            <a:ext cx="8359145" cy="5663089"/>
          </a:xfrm>
          <a:prstGeom prst="rect">
            <a:avLst/>
          </a:prstGeom>
          <a:noFill/>
        </p:spPr>
        <p:txBody>
          <a:bodyPr wrap="square" rtlCol="0">
            <a:spAutoFit/>
          </a:bodyPr>
          <a:lstStyle/>
          <a:p>
            <a:r>
              <a:rPr lang="as-IN" sz="3200" b="1" dirty="0" smtClean="0">
                <a:solidFill>
                  <a:srgbClr val="FFC000"/>
                </a:solidFill>
                <a:latin typeface="SutonnyOMJ" pitchFamily="2" charset="0"/>
                <a:cs typeface="SutonnyOMJ" pitchFamily="2" charset="0"/>
              </a:rPr>
              <a:t>অজু করা ফরজ :</a:t>
            </a:r>
            <a:endParaRPr lang="as-IN" sz="2800" dirty="0" smtClean="0">
              <a:solidFill>
                <a:schemeClr val="bg1"/>
              </a:solidFill>
              <a:latin typeface="SutonnyOMJ" pitchFamily="2" charset="0"/>
              <a:cs typeface="SutonnyOMJ" pitchFamily="2" charset="0"/>
            </a:endParaRPr>
          </a:p>
          <a:p>
            <a:r>
              <a:rPr lang="as-IN" sz="2800" dirty="0" smtClean="0">
                <a:solidFill>
                  <a:schemeClr val="bg1"/>
                </a:solidFill>
                <a:latin typeface="SutonnyOMJ" pitchFamily="2" charset="0"/>
                <a:cs typeface="SutonnyOMJ" pitchFamily="2" charset="0"/>
              </a:rPr>
              <a:t>♦ নামাজ আদায়ের জন্য, যদি নফল নামাজও হয়। (বুখারি, হাদিস : ১৩২)</a:t>
            </a:r>
          </a:p>
          <a:p>
            <a:r>
              <a:rPr lang="as-IN" sz="2800" dirty="0" smtClean="0">
                <a:solidFill>
                  <a:schemeClr val="bg1"/>
                </a:solidFill>
                <a:latin typeface="SutonnyOMJ" pitchFamily="2" charset="0"/>
                <a:cs typeface="SutonnyOMJ" pitchFamily="2" charset="0"/>
              </a:rPr>
              <a:t>♦ জানাজার জন্য। (সুনানে কুবরা লিল বায়হাকি, হাদিস : ৪৩৫)</a:t>
            </a:r>
          </a:p>
          <a:p>
            <a:r>
              <a:rPr lang="as-IN" sz="2800" dirty="0" smtClean="0">
                <a:solidFill>
                  <a:schemeClr val="bg1"/>
                </a:solidFill>
                <a:latin typeface="SutonnyOMJ" pitchFamily="2" charset="0"/>
                <a:cs typeface="SutonnyOMJ" pitchFamily="2" charset="0"/>
              </a:rPr>
              <a:t>♦ সিজদায়ে তিলাওয়াতের জন্য। (সুনানে কুবরা লিল বায়হাকি, হাদিস : ৪৩৫)</a:t>
            </a:r>
          </a:p>
          <a:p>
            <a:r>
              <a:rPr lang="as-IN" sz="2800" dirty="0" smtClean="0">
                <a:solidFill>
                  <a:schemeClr val="bg1"/>
                </a:solidFill>
                <a:latin typeface="SutonnyOMJ" pitchFamily="2" charset="0"/>
                <a:cs typeface="SutonnyOMJ" pitchFamily="2" charset="0"/>
              </a:rPr>
              <a:t>♦ পবিত্র কোরআন স্পর্শ করার জন্য। অনুরূপভাবে অজু ছাড়া ব্যক্তি যদি পবিত্র কোরআনের আয়াত লেখা দেয়াল, কাগজ, টাকা—যেটাই ছুঁতে চাইবে, তার জন্য অজু করা ফরজ। (সুরা : ওয়াকিয়া, আয়াত : ৭৯, মুসান্নাফে ইবনে আবি শায়বা : ১/১১৩)</a:t>
            </a:r>
            <a:endParaRPr lang="bn-IN" sz="2800" b="1" dirty="0" smtClean="0">
              <a:solidFill>
                <a:schemeClr val="bg1"/>
              </a:solidFill>
              <a:latin typeface="SutonnyOMJ" pitchFamily="2" charset="0"/>
              <a:cs typeface="SutonnyOMJ" pitchFamily="2" charset="0"/>
            </a:endParaRPr>
          </a:p>
          <a:p>
            <a:r>
              <a:rPr lang="as-IN" sz="3200" b="1" dirty="0" smtClean="0">
                <a:solidFill>
                  <a:srgbClr val="FFC000"/>
                </a:solidFill>
                <a:latin typeface="SutonnyOMJ" pitchFamily="2" charset="0"/>
                <a:cs typeface="SutonnyOMJ" pitchFamily="2" charset="0"/>
              </a:rPr>
              <a:t>অজু করা ওয়াজিব</a:t>
            </a:r>
          </a:p>
          <a:p>
            <a:r>
              <a:rPr lang="as-IN" sz="2800" dirty="0" smtClean="0">
                <a:solidFill>
                  <a:schemeClr val="bg1"/>
                </a:solidFill>
                <a:latin typeface="SutonnyOMJ" pitchFamily="2" charset="0"/>
                <a:cs typeface="SutonnyOMJ" pitchFamily="2" charset="0"/>
              </a:rPr>
              <a:t>শুধু একটি বিষয়ের জন্য অজু করা ওয়াজিব। তা হলো, কাবা ঘরের তাওয়াফ করা। (তিরমিজি, হাদিস : ৮৮৩)</a:t>
            </a:r>
            <a:endParaRPr lang="en-US" sz="2800" dirty="0" smtClean="0">
              <a:solidFill>
                <a:schemeClr val="bg1"/>
              </a:solidFill>
              <a:latin typeface="SutonnyOMJ" pitchFamily="2" charset="0"/>
              <a:cs typeface="SutonnyOMJ" pitchFamily="2" charset="0"/>
            </a:endParaRPr>
          </a:p>
          <a:p>
            <a:endParaRPr lang="en-US" dirty="0"/>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2609386" y="0"/>
            <a:ext cx="3318537" cy="1200329"/>
          </a:xfrm>
          <a:prstGeom prst="rect">
            <a:avLst/>
          </a:prstGeom>
          <a:noFill/>
        </p:spPr>
        <p:txBody>
          <a:bodyPr wrap="none" rtlCol="0">
            <a:spAutoFit/>
          </a:bodyPr>
          <a:lstStyle/>
          <a:p>
            <a:r>
              <a:rPr lang="en-US" sz="7200" b="1" dirty="0" smtClean="0">
                <a:solidFill>
                  <a:schemeClr val="accent1"/>
                </a:solidFill>
                <a:effectLst>
                  <a:outerShdw blurRad="38100" dist="38100" dir="2700000" algn="tl">
                    <a:srgbClr val="000000">
                      <a:alpha val="43137"/>
                    </a:srgbClr>
                  </a:outerShdw>
                </a:effectLst>
                <a:latin typeface="SutonnyOMJ" pitchFamily="2" charset="0"/>
                <a:cs typeface="SutonnyOMJ" pitchFamily="2" charset="0"/>
              </a:rPr>
              <a:t>অজুর সুন্নত</a:t>
            </a:r>
            <a:endParaRPr lang="en-US" sz="7200" b="1" dirty="0">
              <a:solidFill>
                <a:schemeClr val="accent1"/>
              </a:solidFill>
              <a:latin typeface="SutonnyOMJ" pitchFamily="2" charset="0"/>
              <a:cs typeface="SutonnyOMJ" pitchFamily="2" charset="0"/>
            </a:endParaRPr>
          </a:p>
        </p:txBody>
      </p:sp>
      <p:sp>
        <p:nvSpPr>
          <p:cNvPr id="5" name="TextBox 4"/>
          <p:cNvSpPr txBox="1"/>
          <p:nvPr/>
        </p:nvSpPr>
        <p:spPr>
          <a:xfrm>
            <a:off x="327204" y="837105"/>
            <a:ext cx="8478593" cy="5909310"/>
          </a:xfrm>
          <a:prstGeom prst="rect">
            <a:avLst/>
          </a:prstGeom>
          <a:noFill/>
        </p:spPr>
        <p:txBody>
          <a:bodyPr wrap="square" rtlCol="0">
            <a:spAutoFit/>
          </a:bodyPr>
          <a:lstStyle/>
          <a:p>
            <a:pPr marL="385763" indent="-385763">
              <a:buFont typeface="+mj-lt"/>
              <a:buAutoNum type="arabicPeriod"/>
            </a:pPr>
            <a:r>
              <a:rPr lang="as-IN" sz="3600" dirty="0" smtClean="0">
                <a:solidFill>
                  <a:schemeClr val="bg1"/>
                </a:solidFill>
                <a:latin typeface="NikoshBAN" panose="02000000000000000000" pitchFamily="2" charset="0"/>
                <a:cs typeface="NikoshBAN" panose="02000000000000000000" pitchFamily="2" charset="0"/>
              </a:rPr>
              <a:t>বিসমিল্লাহ্‌ বলে অ</a:t>
            </a:r>
            <a:r>
              <a:rPr lang="en-US" sz="3600" dirty="0" smtClean="0">
                <a:solidFill>
                  <a:schemeClr val="bg1"/>
                </a:solidFill>
                <a:latin typeface="NikoshBAN" panose="02000000000000000000" pitchFamily="2" charset="0"/>
                <a:cs typeface="NikoshBAN" panose="02000000000000000000" pitchFamily="2" charset="0"/>
              </a:rPr>
              <a:t>জু </a:t>
            </a:r>
            <a:r>
              <a:rPr lang="as-IN" sz="3600" dirty="0" smtClean="0">
                <a:solidFill>
                  <a:schemeClr val="bg1"/>
                </a:solidFill>
                <a:latin typeface="NikoshBAN" panose="02000000000000000000" pitchFamily="2" charset="0"/>
                <a:cs typeface="NikoshBAN" panose="02000000000000000000" pitchFamily="2" charset="0"/>
              </a:rPr>
              <a:t>শুরু করা।</a:t>
            </a:r>
            <a:r>
              <a:rPr lang="bn-IN" sz="3600" dirty="0" smtClean="0">
                <a:solidFill>
                  <a:schemeClr val="bg1"/>
                </a:solidFill>
                <a:latin typeface="NikoshBAN" panose="02000000000000000000" pitchFamily="2" charset="0"/>
                <a:cs typeface="NikoshBAN" panose="02000000000000000000" pitchFamily="2" charset="0"/>
              </a:rPr>
              <a:t> </a:t>
            </a:r>
            <a:endParaRPr lang="as-IN" sz="3600" dirty="0" smtClean="0">
              <a:solidFill>
                <a:schemeClr val="bg1"/>
              </a:solidFill>
              <a:latin typeface="NikoshBAN" panose="02000000000000000000" pitchFamily="2" charset="0"/>
              <a:cs typeface="NikoshBAN" panose="02000000000000000000" pitchFamily="2" charset="0"/>
            </a:endParaRPr>
          </a:p>
          <a:p>
            <a:pPr marL="385763" indent="-385763">
              <a:buFont typeface="+mj-lt"/>
              <a:buAutoNum type="arabicPeriod"/>
            </a:pPr>
            <a:r>
              <a:rPr lang="en-US" sz="3600" dirty="0" smtClean="0">
                <a:solidFill>
                  <a:schemeClr val="bg1"/>
                </a:solidFill>
                <a:latin typeface="NikoshBAN" panose="02000000000000000000" pitchFamily="2" charset="0"/>
                <a:cs typeface="NikoshBAN" panose="02000000000000000000" pitchFamily="2" charset="0"/>
              </a:rPr>
              <a:t>২</a:t>
            </a:r>
            <a:r>
              <a:rPr lang="as-IN" sz="3600" dirty="0" smtClean="0">
                <a:solidFill>
                  <a:schemeClr val="bg1"/>
                </a:solidFill>
                <a:latin typeface="NikoshBAN" panose="02000000000000000000" pitchFamily="2" charset="0"/>
                <a:cs typeface="NikoshBAN" panose="02000000000000000000" pitchFamily="2" charset="0"/>
              </a:rPr>
              <a:t>দুই হাতের কব্জি পর্যন্ত ধোয়া।</a:t>
            </a:r>
            <a:r>
              <a:rPr lang="en-US" sz="3600" dirty="0" smtClean="0">
                <a:solidFill>
                  <a:schemeClr val="bg1"/>
                </a:solidFill>
                <a:latin typeface="NikoshBAN" panose="02000000000000000000" pitchFamily="2" charset="0"/>
                <a:cs typeface="NikoshBAN" panose="02000000000000000000" pitchFamily="2" charset="0"/>
              </a:rPr>
              <a:t> </a:t>
            </a:r>
            <a:endParaRPr lang="as-IN" sz="3600" dirty="0" smtClean="0">
              <a:solidFill>
                <a:schemeClr val="bg1"/>
              </a:solidFill>
              <a:latin typeface="NikoshBAN" panose="02000000000000000000" pitchFamily="2" charset="0"/>
              <a:cs typeface="NikoshBAN" panose="02000000000000000000" pitchFamily="2" charset="0"/>
            </a:endParaRPr>
          </a:p>
          <a:p>
            <a:pPr marL="385763" indent="-385763">
              <a:buFont typeface="+mj-lt"/>
              <a:buAutoNum type="arabicPeriod"/>
            </a:pPr>
            <a:r>
              <a:rPr lang="bn-IN" sz="3600" dirty="0" smtClean="0">
                <a:solidFill>
                  <a:schemeClr val="bg1"/>
                </a:solidFill>
                <a:latin typeface="NikoshBAN" panose="02000000000000000000" pitchFamily="2" charset="0"/>
                <a:cs typeface="NikoshBAN" panose="02000000000000000000" pitchFamily="2" charset="0"/>
              </a:rPr>
              <a:t>ঘর-ঘরা করে </a:t>
            </a:r>
            <a:r>
              <a:rPr lang="as-IN" sz="3600" dirty="0" smtClean="0">
                <a:solidFill>
                  <a:schemeClr val="bg1"/>
                </a:solidFill>
                <a:latin typeface="NikoshBAN" panose="02000000000000000000" pitchFamily="2" charset="0"/>
                <a:cs typeface="NikoshBAN" panose="02000000000000000000" pitchFamily="2" charset="0"/>
              </a:rPr>
              <a:t>কুলি করা।</a:t>
            </a:r>
          </a:p>
          <a:p>
            <a:pPr marL="385763" indent="-385763">
              <a:buFont typeface="+mj-lt"/>
              <a:buAutoNum type="arabicPeriod"/>
            </a:pPr>
            <a:r>
              <a:rPr lang="as-IN" sz="3600" dirty="0" smtClean="0">
                <a:solidFill>
                  <a:schemeClr val="bg1"/>
                </a:solidFill>
                <a:latin typeface="NikoshBAN" panose="02000000000000000000" pitchFamily="2" charset="0"/>
                <a:cs typeface="NikoshBAN" panose="02000000000000000000" pitchFamily="2" charset="0"/>
              </a:rPr>
              <a:t>পানি দিয়ে নাকের ভিতর পরিষ্কার করা।</a:t>
            </a:r>
          </a:p>
          <a:p>
            <a:pPr marL="385763" indent="-385763">
              <a:buFont typeface="+mj-lt"/>
              <a:buAutoNum type="arabicPeriod"/>
            </a:pPr>
            <a:r>
              <a:rPr lang="as-IN" sz="3600" dirty="0" smtClean="0">
                <a:solidFill>
                  <a:schemeClr val="bg1"/>
                </a:solidFill>
                <a:latin typeface="NikoshBAN" panose="02000000000000000000" pitchFamily="2" charset="0"/>
                <a:cs typeface="NikoshBAN" panose="02000000000000000000" pitchFamily="2" charset="0"/>
              </a:rPr>
              <a:t>সমস্ত মাথা </a:t>
            </a:r>
            <a:r>
              <a:rPr lang="bn-IN" sz="3600" dirty="0" smtClean="0">
                <a:solidFill>
                  <a:schemeClr val="bg1"/>
                </a:solidFill>
                <a:latin typeface="NikoshBAN" panose="02000000000000000000" pitchFamily="2" charset="0"/>
                <a:cs typeface="NikoshBAN" panose="02000000000000000000" pitchFamily="2" charset="0"/>
              </a:rPr>
              <a:t>মা</a:t>
            </a:r>
            <a:r>
              <a:rPr lang="as-IN" sz="3600" dirty="0" smtClean="0">
                <a:solidFill>
                  <a:schemeClr val="bg1"/>
                </a:solidFill>
                <a:latin typeface="NikoshBAN" panose="02000000000000000000" pitchFamily="2" charset="0"/>
                <a:cs typeface="NikoshBAN" panose="02000000000000000000" pitchFamily="2" charset="0"/>
              </a:rPr>
              <a:t>সেহ্‌ এবং কানের সংলগ্ন স্থান</a:t>
            </a:r>
            <a:r>
              <a:rPr lang="bn-IN" sz="3600" dirty="0" smtClean="0">
                <a:solidFill>
                  <a:schemeClr val="bg1"/>
                </a:solidFill>
                <a:latin typeface="NikoshBAN" panose="02000000000000000000" pitchFamily="2" charset="0"/>
                <a:cs typeface="NikoshBAN" panose="02000000000000000000" pitchFamily="2" charset="0"/>
              </a:rPr>
              <a:t> মা</a:t>
            </a:r>
            <a:r>
              <a:rPr lang="as-IN" sz="3600" dirty="0" smtClean="0">
                <a:solidFill>
                  <a:schemeClr val="bg1"/>
                </a:solidFill>
                <a:latin typeface="NikoshBAN" panose="02000000000000000000" pitchFamily="2" charset="0"/>
                <a:cs typeface="NikoshBAN" panose="02000000000000000000" pitchFamily="2" charset="0"/>
              </a:rPr>
              <a:t>সেহ্‌ করা।</a:t>
            </a:r>
          </a:p>
          <a:p>
            <a:pPr marL="385763" indent="-385763">
              <a:buFont typeface="+mj-lt"/>
              <a:buAutoNum type="arabicPeriod"/>
            </a:pPr>
            <a:r>
              <a:rPr lang="as-IN" sz="3600" dirty="0" smtClean="0">
                <a:solidFill>
                  <a:schemeClr val="bg1"/>
                </a:solidFill>
                <a:latin typeface="NikoshBAN" panose="02000000000000000000" pitchFamily="2" charset="0"/>
                <a:cs typeface="NikoshBAN" panose="02000000000000000000" pitchFamily="2" charset="0"/>
              </a:rPr>
              <a:t>হাত ও পায়ের আংগুলের মধ্যে ফাকা স্থান হাতের আংগুল দিয়ে ধোয়া।</a:t>
            </a:r>
          </a:p>
          <a:p>
            <a:pPr marL="385763" indent="-385763">
              <a:buFont typeface="+mj-lt"/>
              <a:buAutoNum type="arabicPeriod"/>
            </a:pPr>
            <a:r>
              <a:rPr lang="as-IN" sz="3600" dirty="0" smtClean="0">
                <a:solidFill>
                  <a:schemeClr val="bg1"/>
                </a:solidFill>
                <a:latin typeface="NikoshBAN" panose="02000000000000000000" pitchFamily="2" charset="0"/>
                <a:cs typeface="NikoshBAN" panose="02000000000000000000" pitchFamily="2" charset="0"/>
              </a:rPr>
              <a:t>দাঁত পরিষ্কার করা। (মেস্‌ওয়াক করা উত্তম)</a:t>
            </a:r>
          </a:p>
          <a:p>
            <a:pPr marL="385763" indent="-385763">
              <a:buFont typeface="+mj-lt"/>
              <a:buAutoNum type="arabicPeriod"/>
            </a:pPr>
            <a:r>
              <a:rPr lang="as-IN" sz="3600" dirty="0" smtClean="0">
                <a:solidFill>
                  <a:schemeClr val="bg1"/>
                </a:solidFill>
                <a:latin typeface="NikoshBAN" panose="02000000000000000000" pitchFamily="2" charset="0"/>
                <a:cs typeface="NikoshBAN" panose="02000000000000000000" pitchFamily="2" charset="0"/>
              </a:rPr>
              <a:t>অ</a:t>
            </a:r>
            <a:r>
              <a:rPr lang="en-US" sz="3600" dirty="0" smtClean="0">
                <a:solidFill>
                  <a:schemeClr val="bg1"/>
                </a:solidFill>
                <a:latin typeface="NikoshBAN" panose="02000000000000000000" pitchFamily="2" charset="0"/>
                <a:cs typeface="NikoshBAN" panose="02000000000000000000" pitchFamily="2" charset="0"/>
              </a:rPr>
              <a:t>জু</a:t>
            </a:r>
            <a:r>
              <a:rPr lang="as-IN" sz="3600" dirty="0" smtClean="0">
                <a:solidFill>
                  <a:schemeClr val="bg1"/>
                </a:solidFill>
                <a:latin typeface="NikoshBAN" panose="02000000000000000000" pitchFamily="2" charset="0"/>
                <a:cs typeface="NikoshBAN" panose="02000000000000000000" pitchFamily="2" charset="0"/>
              </a:rPr>
              <a:t>র কাজগুলো তিনবার করে করা।</a:t>
            </a:r>
            <a:endParaRPr lang="bn-IN" sz="3600" dirty="0" smtClean="0">
              <a:solidFill>
                <a:schemeClr val="bg1"/>
              </a:solidFill>
              <a:latin typeface="NikoshBAN" panose="02000000000000000000" pitchFamily="2" charset="0"/>
              <a:cs typeface="NikoshBAN" panose="02000000000000000000" pitchFamily="2" charset="0"/>
            </a:endParaRPr>
          </a:p>
          <a:p>
            <a:pPr marL="385763" indent="-385763">
              <a:buFont typeface="+mj-lt"/>
              <a:buAutoNum type="arabicPeriod"/>
            </a:pPr>
            <a:r>
              <a:rPr lang="bn-IN" sz="3600" dirty="0" smtClean="0">
                <a:solidFill>
                  <a:schemeClr val="bg1"/>
                </a:solidFill>
                <a:latin typeface="NikoshBAN" panose="02000000000000000000" pitchFamily="2" charset="0"/>
                <a:cs typeface="NikoshBAN" panose="02000000000000000000" pitchFamily="2" charset="0"/>
              </a:rPr>
              <a:t>তারতিবের দিকে খেয়াল রাখা। </a:t>
            </a:r>
            <a:endParaRPr lang="en-US" sz="3600" dirty="0" smtClean="0">
              <a:solidFill>
                <a:schemeClr val="bg1"/>
              </a:solidFill>
              <a:latin typeface="NikoshBAN" panose="02000000000000000000" pitchFamily="2" charset="0"/>
              <a:cs typeface="NikoshBAN" panose="02000000000000000000" pitchFamily="2" charset="0"/>
            </a:endParaRPr>
          </a:p>
          <a:p>
            <a:endParaRPr lang="en-US" dirty="0"/>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2797782" y="152889"/>
            <a:ext cx="3401893" cy="1292662"/>
          </a:xfrm>
          <a:prstGeom prst="rect">
            <a:avLst/>
          </a:prstGeom>
          <a:noFill/>
        </p:spPr>
        <p:txBody>
          <a:bodyPr wrap="none" rtlCol="0">
            <a:spAutoFit/>
          </a:bodyPr>
          <a:lstStyle/>
          <a:p>
            <a:r>
              <a:rPr lang="en-US" sz="6000" b="1" dirty="0" smtClean="0">
                <a:solidFill>
                  <a:schemeClr val="accent1"/>
                </a:solidFill>
                <a:latin typeface="SutonnyOMJ" pitchFamily="2" charset="0"/>
                <a:cs typeface="SutonnyOMJ" pitchFamily="2" charset="0"/>
              </a:rPr>
              <a:t>অজুর মুস্তাহাব</a:t>
            </a:r>
          </a:p>
          <a:p>
            <a:endParaRPr lang="en-US" dirty="0"/>
          </a:p>
        </p:txBody>
      </p:sp>
      <p:sp>
        <p:nvSpPr>
          <p:cNvPr id="5" name="TextBox 4"/>
          <p:cNvSpPr txBox="1"/>
          <p:nvPr/>
        </p:nvSpPr>
        <p:spPr>
          <a:xfrm>
            <a:off x="649706" y="1303226"/>
            <a:ext cx="8085220" cy="4339650"/>
          </a:xfrm>
          <a:prstGeom prst="rect">
            <a:avLst/>
          </a:prstGeom>
          <a:noFill/>
        </p:spPr>
        <p:txBody>
          <a:bodyPr wrap="square" rtlCol="0">
            <a:spAutoFit/>
          </a:bodyPr>
          <a:lstStyle/>
          <a:p>
            <a:pPr marL="342900" indent="-342900">
              <a:buFont typeface="Arial" panose="020B0604020202020204" pitchFamily="34" charset="0"/>
              <a:buChar char="•"/>
            </a:pPr>
            <a:endParaRPr lang="as-IN" dirty="0" smtClean="0">
              <a:latin typeface="NikoshBAN" panose="02000000000000000000" pitchFamily="2" charset="0"/>
              <a:cs typeface="NikoshBAN" panose="02000000000000000000" pitchFamily="2" charset="0"/>
            </a:endParaRPr>
          </a:p>
          <a:p>
            <a:pPr marL="342900" indent="-342900">
              <a:buFont typeface="Arial" panose="020B0604020202020204" pitchFamily="34" charset="0"/>
              <a:buChar char="•"/>
            </a:pPr>
            <a:r>
              <a:rPr lang="as-IN" sz="4000" dirty="0" smtClean="0">
                <a:solidFill>
                  <a:schemeClr val="bg1"/>
                </a:solidFill>
                <a:latin typeface="NikoshBAN" panose="02000000000000000000" pitchFamily="2" charset="0"/>
                <a:cs typeface="NikoshBAN" panose="02000000000000000000" pitchFamily="2" charset="0"/>
              </a:rPr>
              <a:t>অ</a:t>
            </a:r>
            <a:r>
              <a:rPr lang="en-US" sz="4000" dirty="0" smtClean="0">
                <a:solidFill>
                  <a:schemeClr val="bg1"/>
                </a:solidFill>
                <a:latin typeface="NikoshBAN" panose="02000000000000000000" pitchFamily="2" charset="0"/>
                <a:cs typeface="NikoshBAN" panose="02000000000000000000" pitchFamily="2" charset="0"/>
              </a:rPr>
              <a:t>জু</a:t>
            </a:r>
            <a:r>
              <a:rPr lang="as-IN" sz="4000" dirty="0" smtClean="0">
                <a:solidFill>
                  <a:schemeClr val="bg1"/>
                </a:solidFill>
                <a:latin typeface="NikoshBAN" panose="02000000000000000000" pitchFamily="2" charset="0"/>
                <a:cs typeface="NikoshBAN" panose="02000000000000000000" pitchFamily="2" charset="0"/>
              </a:rPr>
              <a:t>র পর কালেমা শাহাদাত পড়া।</a:t>
            </a:r>
          </a:p>
          <a:p>
            <a:pPr marL="342900" indent="-342900">
              <a:buFont typeface="Arial" panose="020B0604020202020204" pitchFamily="34" charset="0"/>
              <a:buChar char="•"/>
            </a:pPr>
            <a:r>
              <a:rPr lang="as-IN" sz="4000" dirty="0" smtClean="0">
                <a:solidFill>
                  <a:schemeClr val="bg1"/>
                </a:solidFill>
                <a:latin typeface="NikoshBAN" panose="02000000000000000000" pitchFamily="2" charset="0"/>
                <a:cs typeface="NikoshBAN" panose="02000000000000000000" pitchFamily="2" charset="0"/>
              </a:rPr>
              <a:t>অ</a:t>
            </a:r>
            <a:r>
              <a:rPr lang="en-US" sz="4000" dirty="0" smtClean="0">
                <a:solidFill>
                  <a:schemeClr val="bg1"/>
                </a:solidFill>
                <a:latin typeface="NikoshBAN" panose="02000000000000000000" pitchFamily="2" charset="0"/>
                <a:cs typeface="NikoshBAN" panose="02000000000000000000" pitchFamily="2" charset="0"/>
              </a:rPr>
              <a:t>জু</a:t>
            </a:r>
            <a:r>
              <a:rPr lang="as-IN" sz="4000" dirty="0" smtClean="0">
                <a:solidFill>
                  <a:schemeClr val="bg1"/>
                </a:solidFill>
                <a:latin typeface="NikoshBAN" panose="02000000000000000000" pitchFamily="2" charset="0"/>
                <a:cs typeface="NikoshBAN" panose="02000000000000000000" pitchFamily="2" charset="0"/>
              </a:rPr>
              <a:t>র দুই কাজের মধ্যে দেরি না করা।</a:t>
            </a:r>
          </a:p>
          <a:p>
            <a:pPr marL="342900" indent="-342900">
              <a:buFont typeface="Arial" panose="020B0604020202020204" pitchFamily="34" charset="0"/>
              <a:buChar char="•"/>
            </a:pPr>
            <a:r>
              <a:rPr lang="as-IN" sz="4000" dirty="0" smtClean="0">
                <a:solidFill>
                  <a:schemeClr val="bg1"/>
                </a:solidFill>
                <a:latin typeface="NikoshBAN" panose="02000000000000000000" pitchFamily="2" charset="0"/>
                <a:cs typeface="NikoshBAN" panose="02000000000000000000" pitchFamily="2" charset="0"/>
              </a:rPr>
              <a:t>অ</a:t>
            </a:r>
            <a:r>
              <a:rPr lang="en-US" sz="4000" dirty="0" smtClean="0">
                <a:solidFill>
                  <a:schemeClr val="bg1"/>
                </a:solidFill>
                <a:latin typeface="NikoshBAN" panose="02000000000000000000" pitchFamily="2" charset="0"/>
                <a:cs typeface="NikoshBAN" panose="02000000000000000000" pitchFamily="2" charset="0"/>
              </a:rPr>
              <a:t>জু</a:t>
            </a:r>
            <a:r>
              <a:rPr lang="as-IN" sz="4000" dirty="0" smtClean="0">
                <a:solidFill>
                  <a:schemeClr val="bg1"/>
                </a:solidFill>
                <a:latin typeface="NikoshBAN" panose="02000000000000000000" pitchFamily="2" charset="0"/>
                <a:cs typeface="NikoshBAN" panose="02000000000000000000" pitchFamily="2" charset="0"/>
              </a:rPr>
              <a:t>র সময় আহেতুক কথা না বলা।</a:t>
            </a:r>
          </a:p>
          <a:p>
            <a:pPr marL="342900" indent="-342900">
              <a:buFont typeface="Arial" panose="020B0604020202020204" pitchFamily="34" charset="0"/>
              <a:buChar char="•"/>
            </a:pPr>
            <a:r>
              <a:rPr lang="as-IN" sz="4000" dirty="0" smtClean="0">
                <a:solidFill>
                  <a:schemeClr val="bg1"/>
                </a:solidFill>
                <a:latin typeface="NikoshBAN" panose="02000000000000000000" pitchFamily="2" charset="0"/>
                <a:cs typeface="NikoshBAN" panose="02000000000000000000" pitchFamily="2" charset="0"/>
              </a:rPr>
              <a:t>পরিষ্কার পরিচ্ছন্ন স্থানে অ</a:t>
            </a:r>
            <a:r>
              <a:rPr lang="en-US" sz="4000" dirty="0" smtClean="0">
                <a:solidFill>
                  <a:schemeClr val="bg1"/>
                </a:solidFill>
                <a:latin typeface="NikoshBAN" panose="02000000000000000000" pitchFamily="2" charset="0"/>
                <a:cs typeface="NikoshBAN" panose="02000000000000000000" pitchFamily="2" charset="0"/>
              </a:rPr>
              <a:t>জু</a:t>
            </a:r>
            <a:r>
              <a:rPr lang="as-IN" sz="4000" dirty="0" smtClean="0">
                <a:solidFill>
                  <a:schemeClr val="bg1"/>
                </a:solidFill>
                <a:latin typeface="NikoshBAN" panose="02000000000000000000" pitchFamily="2" charset="0"/>
                <a:cs typeface="NikoshBAN" panose="02000000000000000000" pitchFamily="2" charset="0"/>
              </a:rPr>
              <a:t> করা।</a:t>
            </a:r>
          </a:p>
          <a:p>
            <a:pPr marL="342900" indent="-342900">
              <a:buFont typeface="Arial" panose="020B0604020202020204" pitchFamily="34" charset="0"/>
              <a:buChar char="•"/>
            </a:pPr>
            <a:r>
              <a:rPr lang="as-IN" sz="4000" dirty="0" smtClean="0">
                <a:solidFill>
                  <a:schemeClr val="bg1"/>
                </a:solidFill>
                <a:latin typeface="NikoshBAN" panose="02000000000000000000" pitchFamily="2" charset="0"/>
                <a:cs typeface="NikoshBAN" panose="02000000000000000000" pitchFamily="2" charset="0"/>
              </a:rPr>
              <a:t>পানির অপচয় না করা।</a:t>
            </a:r>
          </a:p>
          <a:p>
            <a:pPr marL="342900" indent="-342900">
              <a:buFont typeface="Arial" panose="020B0604020202020204" pitchFamily="34" charset="0"/>
              <a:buChar char="•"/>
            </a:pPr>
            <a:r>
              <a:rPr lang="as-IN" sz="4000" dirty="0" smtClean="0">
                <a:solidFill>
                  <a:schemeClr val="bg1"/>
                </a:solidFill>
                <a:latin typeface="NikoshBAN" panose="02000000000000000000" pitchFamily="2" charset="0"/>
                <a:cs typeface="NikoshBAN" panose="02000000000000000000" pitchFamily="2" charset="0"/>
              </a:rPr>
              <a:t>ডান </a:t>
            </a:r>
            <a:r>
              <a:rPr lang="bn-IN" sz="4000" dirty="0" smtClean="0">
                <a:solidFill>
                  <a:schemeClr val="bg1"/>
                </a:solidFill>
                <a:latin typeface="NikoshBAN" panose="02000000000000000000" pitchFamily="2" charset="0"/>
                <a:cs typeface="NikoshBAN" panose="02000000000000000000" pitchFamily="2" charset="0"/>
              </a:rPr>
              <a:t>দিক </a:t>
            </a:r>
            <a:r>
              <a:rPr lang="as-IN" sz="4000" dirty="0" smtClean="0">
                <a:solidFill>
                  <a:schemeClr val="bg1"/>
                </a:solidFill>
                <a:latin typeface="NikoshBAN" panose="02000000000000000000" pitchFamily="2" charset="0"/>
                <a:cs typeface="NikoshBAN" panose="02000000000000000000" pitchFamily="2" charset="0"/>
              </a:rPr>
              <a:t>থেকে বামে ধারাবাহিক</a:t>
            </a:r>
            <a:r>
              <a:rPr lang="bn-IN" sz="4000" dirty="0" smtClean="0">
                <a:solidFill>
                  <a:schemeClr val="bg1"/>
                </a:solidFill>
                <a:latin typeface="NikoshBAN" panose="02000000000000000000" pitchFamily="2" charset="0"/>
                <a:cs typeface="NikoshBAN" panose="02000000000000000000" pitchFamily="2" charset="0"/>
              </a:rPr>
              <a:t> ভাবে </a:t>
            </a:r>
            <a:r>
              <a:rPr lang="as-IN" sz="4000" dirty="0" smtClean="0">
                <a:solidFill>
                  <a:schemeClr val="bg1"/>
                </a:solidFill>
                <a:latin typeface="NikoshBAN" panose="02000000000000000000" pitchFamily="2" charset="0"/>
                <a:cs typeface="NikoshBAN" panose="02000000000000000000" pitchFamily="2" charset="0"/>
              </a:rPr>
              <a:t>অ</a:t>
            </a:r>
            <a:r>
              <a:rPr lang="en-US" sz="4000" dirty="0" smtClean="0">
                <a:solidFill>
                  <a:schemeClr val="bg1"/>
                </a:solidFill>
                <a:latin typeface="NikoshBAN" panose="02000000000000000000" pitchFamily="2" charset="0"/>
                <a:cs typeface="NikoshBAN" panose="02000000000000000000" pitchFamily="2" charset="0"/>
              </a:rPr>
              <a:t>জু</a:t>
            </a:r>
            <a:r>
              <a:rPr lang="as-IN" sz="4000" dirty="0" smtClean="0">
                <a:solidFill>
                  <a:schemeClr val="bg1"/>
                </a:solidFill>
                <a:latin typeface="NikoshBAN" panose="02000000000000000000" pitchFamily="2" charset="0"/>
                <a:cs typeface="NikoshBAN" panose="02000000000000000000" pitchFamily="2" charset="0"/>
              </a:rPr>
              <a:t> করা।</a:t>
            </a:r>
            <a:endParaRPr lang="en-US" sz="4000" dirty="0" smtClean="0">
              <a:solidFill>
                <a:schemeClr val="bg1"/>
              </a:solidFill>
              <a:latin typeface="NikoshBAN" panose="02000000000000000000" pitchFamily="2" charset="0"/>
              <a:cs typeface="NikoshBAN" panose="02000000000000000000" pitchFamily="2" charset="0"/>
            </a:endParaRPr>
          </a:p>
          <a:p>
            <a:endParaRPr lang="en-US" dirty="0"/>
          </a:p>
        </p:txBody>
      </p:sp>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1684420" y="168442"/>
            <a:ext cx="5011308" cy="1477328"/>
          </a:xfrm>
          <a:prstGeom prst="rect">
            <a:avLst/>
          </a:prstGeom>
          <a:noFill/>
        </p:spPr>
        <p:txBody>
          <a:bodyPr wrap="none" rtlCol="0">
            <a:spAutoFit/>
          </a:bodyPr>
          <a:lstStyle/>
          <a:p>
            <a:r>
              <a:rPr lang="en-US" sz="7200" b="1" dirty="0" smtClean="0">
                <a:solidFill>
                  <a:schemeClr val="accent1"/>
                </a:solidFill>
                <a:latin typeface="SutonnyOMJ" pitchFamily="2" charset="0"/>
                <a:cs typeface="SutonnyOMJ" pitchFamily="2" charset="0"/>
              </a:rPr>
              <a:t>অ</a:t>
            </a:r>
            <a:r>
              <a:rPr lang="bn-IN" sz="7200" b="1" dirty="0" smtClean="0">
                <a:solidFill>
                  <a:schemeClr val="accent1"/>
                </a:solidFill>
                <a:latin typeface="SutonnyOMJ" pitchFamily="2" charset="0"/>
                <a:cs typeface="SutonnyOMJ" pitchFamily="2" charset="0"/>
              </a:rPr>
              <a:t>যু</a:t>
            </a:r>
            <a:r>
              <a:rPr lang="en-US" sz="7200" b="1" dirty="0" smtClean="0">
                <a:solidFill>
                  <a:schemeClr val="accent1"/>
                </a:solidFill>
                <a:latin typeface="SutonnyOMJ" pitchFamily="2" charset="0"/>
                <a:cs typeface="SutonnyOMJ" pitchFamily="2" charset="0"/>
              </a:rPr>
              <a:t> ভঙ্গের কারণ </a:t>
            </a:r>
          </a:p>
          <a:p>
            <a:endParaRPr lang="en-US" dirty="0"/>
          </a:p>
        </p:txBody>
      </p:sp>
      <p:sp>
        <p:nvSpPr>
          <p:cNvPr id="5" name="TextBox 4"/>
          <p:cNvSpPr txBox="1"/>
          <p:nvPr/>
        </p:nvSpPr>
        <p:spPr>
          <a:xfrm>
            <a:off x="336885" y="1576137"/>
            <a:ext cx="8482262" cy="4801314"/>
          </a:xfrm>
          <a:prstGeom prst="rect">
            <a:avLst/>
          </a:prstGeom>
          <a:noFill/>
        </p:spPr>
        <p:txBody>
          <a:bodyPr wrap="square" rtlCol="0">
            <a:spAutoFit/>
          </a:bodyPr>
          <a:lstStyle/>
          <a:p>
            <a:r>
              <a:rPr lang="as-IN" sz="4800" b="1" dirty="0" smtClean="0">
                <a:solidFill>
                  <a:srgbClr val="FFC000"/>
                </a:solidFill>
                <a:latin typeface="NikoshBAN" panose="02000000000000000000" pitchFamily="2" charset="0"/>
                <a:cs typeface="NikoshBAN" panose="02000000000000000000" pitchFamily="2" charset="0"/>
              </a:rPr>
              <a:t>অযু ভঙ্গের কারণসমুহ</a:t>
            </a:r>
            <a:r>
              <a:rPr lang="bn-IN" sz="4800" b="1" dirty="0" smtClean="0">
                <a:solidFill>
                  <a:srgbClr val="FFC000"/>
                </a:solidFill>
                <a:latin typeface="NikoshBAN" panose="02000000000000000000" pitchFamily="2" charset="0"/>
                <a:cs typeface="NikoshBAN" panose="02000000000000000000" pitchFamily="2" charset="0"/>
              </a:rPr>
              <a:t>ঃ</a:t>
            </a:r>
            <a:endParaRPr lang="as-IN" sz="4800" b="1" dirty="0" smtClean="0">
              <a:solidFill>
                <a:srgbClr val="FFC000"/>
              </a:solidFill>
              <a:latin typeface="NikoshBAN" panose="02000000000000000000" pitchFamily="2" charset="0"/>
              <a:cs typeface="NikoshBAN" panose="02000000000000000000" pitchFamily="2" charset="0"/>
            </a:endParaRPr>
          </a:p>
          <a:p>
            <a:r>
              <a:rPr lang="as-IN" sz="4000" dirty="0" smtClean="0">
                <a:solidFill>
                  <a:schemeClr val="bg1"/>
                </a:solidFill>
                <a:latin typeface="SutonnyOMJ" pitchFamily="2" charset="0"/>
                <a:cs typeface="SutonnyOMJ" pitchFamily="2" charset="0"/>
              </a:rPr>
              <a:t>কুরআন ও হাদিসের আলোকে অযু ভঙ্গের কারণঃ</a:t>
            </a:r>
          </a:p>
          <a:p>
            <a:r>
              <a:rPr lang="as-IN" sz="4000" dirty="0" smtClean="0">
                <a:solidFill>
                  <a:schemeClr val="bg1"/>
                </a:solidFill>
                <a:latin typeface="SutonnyOMJ" pitchFamily="2" charset="0"/>
                <a:cs typeface="SutonnyOMJ" pitchFamily="2" charset="0"/>
              </a:rPr>
              <a:t>১</a:t>
            </a:r>
            <a:r>
              <a:rPr lang="bn-IN" sz="4000" dirty="0" smtClean="0">
                <a:solidFill>
                  <a:schemeClr val="bg1"/>
                </a:solidFill>
                <a:latin typeface="SutonnyOMJ" pitchFamily="2" charset="0"/>
                <a:cs typeface="SutonnyOMJ" pitchFamily="2" charset="0"/>
              </a:rPr>
              <a:t>। </a:t>
            </a:r>
            <a:r>
              <a:rPr lang="as-IN" sz="4000" dirty="0" smtClean="0">
                <a:solidFill>
                  <a:schemeClr val="bg1"/>
                </a:solidFill>
                <a:latin typeface="SutonnyOMJ" pitchFamily="2" charset="0"/>
                <a:cs typeface="SutonnyOMJ" pitchFamily="2" charset="0"/>
              </a:rPr>
              <a:t>পায়খানা-পেশাবের রাস্তা দিয়ে কোন কিছু বের </a:t>
            </a:r>
            <a:r>
              <a:rPr lang="bn-IN" sz="4000" dirty="0" smtClean="0">
                <a:solidFill>
                  <a:schemeClr val="bg1"/>
                </a:solidFill>
                <a:latin typeface="SutonnyOMJ" pitchFamily="2" charset="0"/>
                <a:cs typeface="SutonnyOMJ" pitchFamily="2" charset="0"/>
              </a:rPr>
              <a:t>হলে</a:t>
            </a:r>
            <a:r>
              <a:rPr lang="as-IN" sz="4000" dirty="0" smtClean="0">
                <a:solidFill>
                  <a:schemeClr val="bg1"/>
                </a:solidFill>
                <a:latin typeface="SutonnyOMJ" pitchFamily="2" charset="0"/>
                <a:cs typeface="SutonnyOMJ" pitchFamily="2" charset="0"/>
              </a:rPr>
              <a:t>।</a:t>
            </a:r>
          </a:p>
          <a:p>
            <a:r>
              <a:rPr lang="as-IN" sz="4000" dirty="0" smtClean="0">
                <a:solidFill>
                  <a:schemeClr val="bg1"/>
                </a:solidFill>
                <a:latin typeface="SutonnyOMJ" pitchFamily="2" charset="0"/>
                <a:cs typeface="SutonnyOMJ" pitchFamily="2" charset="0"/>
              </a:rPr>
              <a:t>২</a:t>
            </a:r>
            <a:r>
              <a:rPr lang="bn-IN" sz="4000" dirty="0" smtClean="0">
                <a:solidFill>
                  <a:schemeClr val="bg1"/>
                </a:solidFill>
                <a:latin typeface="SutonnyOMJ" pitchFamily="2" charset="0"/>
                <a:cs typeface="SutonnyOMJ" pitchFamily="2" charset="0"/>
              </a:rPr>
              <a:t>। </a:t>
            </a:r>
            <a:r>
              <a:rPr lang="as-IN" sz="4000" dirty="0" smtClean="0">
                <a:solidFill>
                  <a:schemeClr val="bg1"/>
                </a:solidFill>
                <a:latin typeface="SutonnyOMJ" pitchFamily="2" charset="0"/>
                <a:cs typeface="SutonnyOMJ" pitchFamily="2" charset="0"/>
              </a:rPr>
              <a:t>চিৎ, কাৎ বা হেলান দিয়ে ঘুম </a:t>
            </a:r>
            <a:r>
              <a:rPr lang="bn-IN" sz="4000" dirty="0" smtClean="0">
                <a:solidFill>
                  <a:schemeClr val="bg1"/>
                </a:solidFill>
                <a:latin typeface="SutonnyOMJ" pitchFamily="2" charset="0"/>
                <a:cs typeface="SutonnyOMJ" pitchFamily="2" charset="0"/>
              </a:rPr>
              <a:t>গেলে</a:t>
            </a:r>
            <a:r>
              <a:rPr lang="as-IN" sz="4000" dirty="0" smtClean="0">
                <a:solidFill>
                  <a:schemeClr val="bg1"/>
                </a:solidFill>
                <a:latin typeface="SutonnyOMJ" pitchFamily="2" charset="0"/>
                <a:cs typeface="SutonnyOMJ" pitchFamily="2" charset="0"/>
              </a:rPr>
              <a:t>।</a:t>
            </a:r>
          </a:p>
          <a:p>
            <a:r>
              <a:rPr lang="as-IN" sz="4000" dirty="0" smtClean="0">
                <a:solidFill>
                  <a:schemeClr val="bg1"/>
                </a:solidFill>
                <a:latin typeface="SutonnyOMJ" pitchFamily="2" charset="0"/>
                <a:cs typeface="SutonnyOMJ" pitchFamily="2" charset="0"/>
              </a:rPr>
              <a:t>৩</a:t>
            </a:r>
            <a:r>
              <a:rPr lang="bn-IN" sz="4000" dirty="0" smtClean="0">
                <a:solidFill>
                  <a:schemeClr val="bg1"/>
                </a:solidFill>
                <a:latin typeface="SutonnyOMJ" pitchFamily="2" charset="0"/>
                <a:cs typeface="SutonnyOMJ" pitchFamily="2" charset="0"/>
              </a:rPr>
              <a:t>। </a:t>
            </a:r>
            <a:r>
              <a:rPr lang="as-IN" sz="4000" dirty="0" smtClean="0">
                <a:solidFill>
                  <a:schemeClr val="bg1"/>
                </a:solidFill>
                <a:latin typeface="SutonnyOMJ" pitchFamily="2" charset="0"/>
                <a:cs typeface="SutonnyOMJ" pitchFamily="2" charset="0"/>
              </a:rPr>
              <a:t>পাগল, মাতাল বা অচেতন </a:t>
            </a:r>
            <a:r>
              <a:rPr lang="bn-IN" sz="4000" dirty="0" smtClean="0">
                <a:solidFill>
                  <a:schemeClr val="bg1"/>
                </a:solidFill>
                <a:latin typeface="SutonnyOMJ" pitchFamily="2" charset="0"/>
                <a:cs typeface="SutonnyOMJ" pitchFamily="2" charset="0"/>
              </a:rPr>
              <a:t>হয়ে পড়লে</a:t>
            </a:r>
            <a:r>
              <a:rPr lang="as-IN" sz="4000" dirty="0" smtClean="0">
                <a:solidFill>
                  <a:schemeClr val="bg1"/>
                </a:solidFill>
                <a:latin typeface="SutonnyOMJ" pitchFamily="2" charset="0"/>
                <a:cs typeface="SutonnyOMJ" pitchFamily="2" charset="0"/>
              </a:rPr>
              <a:t>।</a:t>
            </a:r>
          </a:p>
          <a:p>
            <a:r>
              <a:rPr lang="as-IN" sz="4000" dirty="0" smtClean="0">
                <a:solidFill>
                  <a:schemeClr val="bg1"/>
                </a:solidFill>
                <a:latin typeface="SutonnyOMJ" pitchFamily="2" charset="0"/>
                <a:cs typeface="SutonnyOMJ" pitchFamily="2" charset="0"/>
              </a:rPr>
              <a:t>৪</a:t>
            </a:r>
            <a:r>
              <a:rPr lang="bn-IN" sz="4000" dirty="0" smtClean="0">
                <a:solidFill>
                  <a:schemeClr val="bg1"/>
                </a:solidFill>
                <a:latin typeface="SutonnyOMJ" pitchFamily="2" charset="0"/>
                <a:cs typeface="SutonnyOMJ" pitchFamily="2" charset="0"/>
              </a:rPr>
              <a:t>। </a:t>
            </a:r>
            <a:r>
              <a:rPr lang="as-IN" sz="4000" dirty="0" smtClean="0">
                <a:solidFill>
                  <a:schemeClr val="bg1"/>
                </a:solidFill>
                <a:latin typeface="SutonnyOMJ" pitchFamily="2" charset="0"/>
                <a:cs typeface="SutonnyOMJ" pitchFamily="2" charset="0"/>
              </a:rPr>
              <a:t>নামাযে উচ্চ আওয়াজে হাস</a:t>
            </a:r>
            <a:r>
              <a:rPr lang="bn-IN" sz="4000" dirty="0" smtClean="0">
                <a:solidFill>
                  <a:schemeClr val="bg1"/>
                </a:solidFill>
                <a:latin typeface="SutonnyOMJ" pitchFamily="2" charset="0"/>
                <a:cs typeface="SutonnyOMJ" pitchFamily="2" charset="0"/>
              </a:rPr>
              <a:t>লে</a:t>
            </a:r>
            <a:r>
              <a:rPr lang="as-IN" sz="4000" dirty="0" smtClean="0">
                <a:solidFill>
                  <a:schemeClr val="bg1"/>
                </a:solidFill>
                <a:latin typeface="SutonnyOMJ" pitchFamily="2" charset="0"/>
                <a:cs typeface="SutonnyOMJ" pitchFamily="2" charset="0"/>
              </a:rPr>
              <a:t>।</a:t>
            </a:r>
            <a:endParaRPr lang="en-US" sz="4000" dirty="0" smtClean="0">
              <a:solidFill>
                <a:schemeClr val="bg1"/>
              </a:solidFill>
              <a:latin typeface="SutonnyOMJ" pitchFamily="2" charset="0"/>
              <a:cs typeface="SutonnyOMJ" pitchFamily="2" charset="0"/>
            </a:endParaRPr>
          </a:p>
          <a:p>
            <a:endParaRPr lang="en-US" dirty="0"/>
          </a:p>
        </p:txBody>
      </p:sp>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3077736" y="0"/>
            <a:ext cx="4283545" cy="1323439"/>
          </a:xfrm>
          <a:prstGeom prst="rect">
            <a:avLst/>
          </a:prstGeom>
          <a:noFill/>
        </p:spPr>
        <p:txBody>
          <a:bodyPr wrap="none" rtlCol="0">
            <a:spAutoFit/>
          </a:bodyPr>
          <a:lstStyle/>
          <a:p>
            <a:r>
              <a:rPr lang="bn-IN" sz="8000" b="1" dirty="0" smtClean="0">
                <a:solidFill>
                  <a:schemeClr val="accent1"/>
                </a:solidFill>
                <a:latin typeface="SutonnyOMJ" pitchFamily="2" charset="0"/>
                <a:cs typeface="SutonnyOMJ" pitchFamily="2" charset="0"/>
              </a:rPr>
              <a:t>কিসছু শব্দার্থ </a:t>
            </a:r>
            <a:endParaRPr lang="en-US" sz="3600" b="1" dirty="0">
              <a:solidFill>
                <a:schemeClr val="accent1"/>
              </a:solidFill>
              <a:latin typeface="SutonnyOMJ" pitchFamily="2" charset="0"/>
              <a:cs typeface="SutonnyOMJ" pitchFamily="2" charset="0"/>
            </a:endParaRPr>
          </a:p>
        </p:txBody>
      </p:sp>
      <p:graphicFrame>
        <p:nvGraphicFramePr>
          <p:cNvPr id="5" name="Table 4"/>
          <p:cNvGraphicFramePr>
            <a:graphicFrameLocks noGrp="1"/>
          </p:cNvGraphicFramePr>
          <p:nvPr/>
        </p:nvGraphicFramePr>
        <p:xfrm>
          <a:off x="1524000" y="1397000"/>
          <a:ext cx="6096000" cy="44500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bn-IN" sz="3600" b="1" dirty="0" smtClean="0">
                          <a:solidFill>
                            <a:schemeClr val="bg1"/>
                          </a:solidFill>
                          <a:latin typeface="SutonnyOMJ" pitchFamily="2" charset="0"/>
                          <a:cs typeface="SutonnyOMJ" pitchFamily="2" charset="0"/>
                        </a:rPr>
                        <a:t>আরবি শব্দ</a:t>
                      </a:r>
                      <a:r>
                        <a:rPr lang="bn-IN" sz="3600" b="1" baseline="0" dirty="0" smtClean="0">
                          <a:solidFill>
                            <a:schemeClr val="bg1"/>
                          </a:solidFill>
                          <a:latin typeface="SutonnyOMJ" pitchFamily="2" charset="0"/>
                          <a:cs typeface="SutonnyOMJ" pitchFamily="2" charset="0"/>
                        </a:rPr>
                        <a:t> </a:t>
                      </a:r>
                      <a:endParaRPr lang="en-US" sz="3600" b="1" dirty="0">
                        <a:solidFill>
                          <a:schemeClr val="bg1"/>
                        </a:solidFill>
                        <a:latin typeface="SutonnyOMJ" pitchFamily="2" charset="0"/>
                        <a:cs typeface="SutonnyOMJ" pitchFamily="2" charset="0"/>
                      </a:endParaRPr>
                    </a:p>
                  </a:txBody>
                  <a:tcPr/>
                </a:tc>
                <a:tc>
                  <a:txBody>
                    <a:bodyPr/>
                    <a:lstStyle/>
                    <a:p>
                      <a:pPr algn="ctr"/>
                      <a:r>
                        <a:rPr lang="bn-IN" sz="3600" b="1" dirty="0" smtClean="0">
                          <a:solidFill>
                            <a:schemeClr val="bg1"/>
                          </a:solidFill>
                          <a:latin typeface="SutonnyOMJ" pitchFamily="2" charset="0"/>
                          <a:cs typeface="SutonnyOMJ" pitchFamily="2" charset="0"/>
                        </a:rPr>
                        <a:t>বাংলা</a:t>
                      </a:r>
                      <a:r>
                        <a:rPr lang="bn-IN" sz="3600" b="1" baseline="0" dirty="0" smtClean="0">
                          <a:solidFill>
                            <a:schemeClr val="bg1"/>
                          </a:solidFill>
                          <a:latin typeface="SutonnyOMJ" pitchFamily="2" charset="0"/>
                          <a:cs typeface="SutonnyOMJ" pitchFamily="2" charset="0"/>
                        </a:rPr>
                        <a:t> অর্থ </a:t>
                      </a:r>
                      <a:endParaRPr lang="en-US" sz="3600" b="1" dirty="0">
                        <a:solidFill>
                          <a:schemeClr val="bg1"/>
                        </a:solidFill>
                        <a:latin typeface="SutonnyOMJ" pitchFamily="2" charset="0"/>
                        <a:cs typeface="SutonnyOMJ" pitchFamily="2" charset="0"/>
                      </a:endParaRPr>
                    </a:p>
                  </a:txBody>
                  <a:tcPr/>
                </a:tc>
              </a:tr>
              <a:tr h="370840">
                <a:tc>
                  <a:txBody>
                    <a:bodyPr/>
                    <a:lstStyle/>
                    <a:p>
                      <a:r>
                        <a:rPr lang="ar-SA" sz="4400" b="1" dirty="0" smtClean="0">
                          <a:solidFill>
                            <a:schemeClr val="accent4"/>
                          </a:solidFill>
                        </a:rPr>
                        <a:t>صلوة</a:t>
                      </a:r>
                      <a:endParaRPr lang="en-US" sz="4400" b="1" dirty="0">
                        <a:solidFill>
                          <a:schemeClr val="accent4"/>
                        </a:solidFill>
                      </a:endParaRPr>
                    </a:p>
                  </a:txBody>
                  <a:tcPr/>
                </a:tc>
                <a:tc>
                  <a:txBody>
                    <a:bodyPr/>
                    <a:lstStyle/>
                    <a:p>
                      <a:r>
                        <a:rPr lang="bn-IN" sz="4000" dirty="0" smtClean="0">
                          <a:solidFill>
                            <a:srgbClr val="7030A0"/>
                          </a:solidFill>
                          <a:latin typeface="SutonnyOMJ" pitchFamily="2" charset="0"/>
                          <a:cs typeface="SutonnyOMJ" pitchFamily="2" charset="0"/>
                        </a:rPr>
                        <a:t>নামায </a:t>
                      </a:r>
                      <a:endParaRPr lang="en-US" sz="4000" dirty="0">
                        <a:solidFill>
                          <a:srgbClr val="7030A0"/>
                        </a:solidFill>
                        <a:latin typeface="SutonnyOMJ" pitchFamily="2" charset="0"/>
                        <a:cs typeface="SutonnyOMJ" pitchFamily="2" charset="0"/>
                      </a:endParaRPr>
                    </a:p>
                  </a:txBody>
                  <a:tcPr/>
                </a:tc>
              </a:tr>
              <a:tr h="370840">
                <a:tc>
                  <a:txBody>
                    <a:bodyPr/>
                    <a:lstStyle/>
                    <a:p>
                      <a:r>
                        <a:rPr lang="ar-SA" sz="4400" b="1" dirty="0" smtClean="0">
                          <a:solidFill>
                            <a:schemeClr val="accent4"/>
                          </a:solidFill>
                        </a:rPr>
                        <a:t>حدث</a:t>
                      </a:r>
                      <a:endParaRPr lang="en-US" sz="4400" b="1" dirty="0">
                        <a:solidFill>
                          <a:schemeClr val="accent4"/>
                        </a:solidFill>
                      </a:endParaRPr>
                    </a:p>
                  </a:txBody>
                  <a:tcPr/>
                </a:tc>
                <a:tc>
                  <a:txBody>
                    <a:bodyPr/>
                    <a:lstStyle/>
                    <a:p>
                      <a:r>
                        <a:rPr lang="bn-IN" sz="4000" dirty="0" smtClean="0">
                          <a:solidFill>
                            <a:srgbClr val="7030A0"/>
                          </a:solidFill>
                          <a:latin typeface="SutonnyOMJ" pitchFamily="2" charset="0"/>
                          <a:cs typeface="SutonnyOMJ" pitchFamily="2" charset="0"/>
                        </a:rPr>
                        <a:t>নির্গত/</a:t>
                      </a:r>
                      <a:r>
                        <a:rPr lang="bn-IN" sz="4000" baseline="0" dirty="0" smtClean="0">
                          <a:solidFill>
                            <a:srgbClr val="7030A0"/>
                          </a:solidFill>
                          <a:latin typeface="SutonnyOMJ" pitchFamily="2" charset="0"/>
                          <a:cs typeface="SutonnyOMJ" pitchFamily="2" charset="0"/>
                        </a:rPr>
                        <a:t> প্রস্রাব/বায়ু </a:t>
                      </a:r>
                      <a:endParaRPr lang="en-US" sz="4000" dirty="0">
                        <a:solidFill>
                          <a:srgbClr val="7030A0"/>
                        </a:solidFill>
                        <a:latin typeface="SutonnyOMJ" pitchFamily="2" charset="0"/>
                        <a:cs typeface="SutonnyOMJ" pitchFamily="2" charset="0"/>
                      </a:endParaRPr>
                    </a:p>
                  </a:txBody>
                  <a:tcPr/>
                </a:tc>
              </a:tr>
              <a:tr h="370840">
                <a:tc>
                  <a:txBody>
                    <a:bodyPr/>
                    <a:lstStyle/>
                    <a:p>
                      <a:r>
                        <a:rPr lang="ar-SA" sz="4400" b="1" dirty="0" smtClean="0">
                          <a:solidFill>
                            <a:schemeClr val="accent4"/>
                          </a:solidFill>
                        </a:rPr>
                        <a:t>طهور</a:t>
                      </a:r>
                      <a:endParaRPr lang="en-US" sz="4400" b="1" dirty="0">
                        <a:solidFill>
                          <a:schemeClr val="accent4"/>
                        </a:solidFill>
                      </a:endParaRPr>
                    </a:p>
                  </a:txBody>
                  <a:tcPr/>
                </a:tc>
                <a:tc>
                  <a:txBody>
                    <a:bodyPr/>
                    <a:lstStyle/>
                    <a:p>
                      <a:r>
                        <a:rPr lang="bn-IN" sz="4000" dirty="0" smtClean="0">
                          <a:solidFill>
                            <a:srgbClr val="7030A0"/>
                          </a:solidFill>
                          <a:latin typeface="SutonnyOMJ" pitchFamily="2" charset="0"/>
                          <a:cs typeface="SutonnyOMJ" pitchFamily="2" charset="0"/>
                        </a:rPr>
                        <a:t>পবিত্র হও্য়া</a:t>
                      </a:r>
                      <a:r>
                        <a:rPr lang="bn-IN" sz="4000" baseline="0" dirty="0" smtClean="0">
                          <a:solidFill>
                            <a:srgbClr val="7030A0"/>
                          </a:solidFill>
                          <a:latin typeface="SutonnyOMJ" pitchFamily="2" charset="0"/>
                          <a:cs typeface="SutonnyOMJ" pitchFamily="2" charset="0"/>
                        </a:rPr>
                        <a:t> </a:t>
                      </a:r>
                      <a:endParaRPr lang="en-US" sz="4000" dirty="0">
                        <a:solidFill>
                          <a:srgbClr val="7030A0"/>
                        </a:solidFill>
                        <a:latin typeface="SutonnyOMJ" pitchFamily="2" charset="0"/>
                        <a:cs typeface="SutonnyOMJ" pitchFamily="2" charset="0"/>
                      </a:endParaRPr>
                    </a:p>
                  </a:txBody>
                  <a:tcPr/>
                </a:tc>
              </a:tr>
              <a:tr h="370840">
                <a:tc>
                  <a:txBody>
                    <a:bodyPr/>
                    <a:lstStyle/>
                    <a:p>
                      <a:r>
                        <a:rPr lang="ar-SA" sz="4400" b="1" dirty="0" smtClean="0">
                          <a:solidFill>
                            <a:schemeClr val="accent4"/>
                          </a:solidFill>
                        </a:rPr>
                        <a:t>غلول </a:t>
                      </a:r>
                      <a:endParaRPr lang="en-US" sz="4400" b="1" dirty="0">
                        <a:solidFill>
                          <a:schemeClr val="accent4"/>
                        </a:solidFill>
                      </a:endParaRPr>
                    </a:p>
                  </a:txBody>
                  <a:tcPr/>
                </a:tc>
                <a:tc>
                  <a:txBody>
                    <a:bodyPr/>
                    <a:lstStyle/>
                    <a:p>
                      <a:r>
                        <a:rPr lang="bn-IN" sz="4000" dirty="0" smtClean="0">
                          <a:solidFill>
                            <a:srgbClr val="7030A0"/>
                          </a:solidFill>
                          <a:latin typeface="SutonnyOMJ" pitchFamily="2" charset="0"/>
                          <a:cs typeface="SutonnyOMJ" pitchFamily="2" charset="0"/>
                        </a:rPr>
                        <a:t>অবৈধ</a:t>
                      </a:r>
                      <a:r>
                        <a:rPr lang="bn-IN" sz="4000" baseline="0" dirty="0" smtClean="0">
                          <a:solidFill>
                            <a:srgbClr val="7030A0"/>
                          </a:solidFill>
                          <a:latin typeface="SutonnyOMJ" pitchFamily="2" charset="0"/>
                          <a:cs typeface="SutonnyOMJ" pitchFamily="2" charset="0"/>
                        </a:rPr>
                        <a:t> মাল, </a:t>
                      </a:r>
                      <a:endParaRPr lang="en-US" sz="4000" dirty="0">
                        <a:solidFill>
                          <a:srgbClr val="7030A0"/>
                        </a:solidFill>
                        <a:latin typeface="SutonnyOMJ" pitchFamily="2" charset="0"/>
                        <a:cs typeface="SutonnyOMJ" pitchFamily="2" charset="0"/>
                      </a:endParaRPr>
                    </a:p>
                  </a:txBody>
                  <a:tcPr/>
                </a:tc>
              </a:tr>
              <a:tr h="370840">
                <a:tc>
                  <a:txBody>
                    <a:bodyPr/>
                    <a:lstStyle/>
                    <a:p>
                      <a:r>
                        <a:rPr lang="ar-SA" sz="4400" b="1" dirty="0" smtClean="0">
                          <a:solidFill>
                            <a:schemeClr val="accent4"/>
                          </a:solidFill>
                        </a:rPr>
                        <a:t>مذاء</a:t>
                      </a:r>
                      <a:endParaRPr lang="en-US" sz="4400" b="1" dirty="0">
                        <a:solidFill>
                          <a:schemeClr val="accent4"/>
                        </a:solidFill>
                      </a:endParaRPr>
                    </a:p>
                  </a:txBody>
                  <a:tcPr/>
                </a:tc>
                <a:tc>
                  <a:txBody>
                    <a:bodyPr/>
                    <a:lstStyle/>
                    <a:p>
                      <a:r>
                        <a:rPr lang="bn-IN" sz="4000" dirty="0" smtClean="0">
                          <a:solidFill>
                            <a:srgbClr val="7030A0"/>
                          </a:solidFill>
                          <a:latin typeface="SutonnyOMJ" pitchFamily="2" charset="0"/>
                          <a:cs typeface="SutonnyOMJ" pitchFamily="2" charset="0"/>
                        </a:rPr>
                        <a:t>কামরস </a:t>
                      </a:r>
                      <a:endParaRPr lang="en-US" sz="4000" dirty="0">
                        <a:solidFill>
                          <a:srgbClr val="7030A0"/>
                        </a:solidFill>
                        <a:latin typeface="SutonnyOMJ" pitchFamily="2" charset="0"/>
                        <a:cs typeface="SutonnyOMJ" pitchFamily="2" charset="0"/>
                      </a:endParaRPr>
                    </a:p>
                  </a:txBody>
                  <a:tcPr/>
                </a:tc>
              </a:tr>
            </a:tbl>
          </a:graphicData>
        </a:graphic>
      </p:graphicFrame>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Rectangle 3"/>
          <p:cNvSpPr/>
          <p:nvPr/>
        </p:nvSpPr>
        <p:spPr>
          <a:xfrm>
            <a:off x="640081" y="304800"/>
            <a:ext cx="8034688" cy="5486774"/>
          </a:xfrm>
          <a:prstGeom prst="rect">
            <a:avLst/>
          </a:prstGeom>
        </p:spPr>
        <p:txBody>
          <a:bodyPr wrap="square" lIns="114949" tIns="57475" rIns="114949" bIns="57475">
            <a:spAutoFit/>
          </a:bodyPr>
          <a:lstStyle/>
          <a:p>
            <a:pPr algn="ctr"/>
            <a:r>
              <a:rPr lang="bn-IN" sz="10100" b="1" dirty="0" smtClean="0">
                <a:solidFill>
                  <a:srgbClr val="FFC000"/>
                </a:solidFill>
                <a:latin typeface="Shonar Bangla" panose="020B0502040204020203" pitchFamily="34" charset="0"/>
                <a:cs typeface="Shonar Bangla" panose="020B0502040204020203" pitchFamily="34" charset="0"/>
              </a:rPr>
              <a:t>শিক্ষক পরিচিতি </a:t>
            </a:r>
            <a:endParaRPr lang="en-US" sz="10100" b="1" dirty="0" smtClean="0">
              <a:solidFill>
                <a:srgbClr val="FFC000"/>
              </a:solidFill>
              <a:latin typeface="Shonar Bangla" panose="020B0502040204020203" pitchFamily="34" charset="0"/>
              <a:cs typeface="Shonar Bangla" panose="020B0502040204020203" pitchFamily="34" charset="0"/>
            </a:endParaRPr>
          </a:p>
          <a:p>
            <a:pPr algn="ctr"/>
            <a:r>
              <a:rPr lang="en-US" sz="4400" b="1" i="1" dirty="0" smtClean="0">
                <a:ln w="50800"/>
                <a:solidFill>
                  <a:srgbClr val="00B050"/>
                </a:solidFill>
                <a:effectLst>
                  <a:outerShdw blurRad="38100" dist="38100" dir="2700000" algn="tl">
                    <a:srgbClr val="000000">
                      <a:alpha val="43137"/>
                    </a:srgbClr>
                  </a:outerShdw>
                </a:effectLst>
                <a:latin typeface="SutonnyMJ" pitchFamily="2" charset="0"/>
                <a:cs typeface="SutonnyMJ" pitchFamily="2" charset="0"/>
              </a:rPr>
              <a:t>       </a:t>
            </a:r>
            <a:r>
              <a:rPr lang="en-US" sz="6000" b="1" dirty="0" smtClean="0">
                <a:ln w="50800"/>
                <a:solidFill>
                  <a:srgbClr val="00B050"/>
                </a:solidFill>
                <a:effectLst>
                  <a:outerShdw blurRad="38100" dist="38100" dir="2700000" algn="tl">
                    <a:srgbClr val="000000">
                      <a:alpha val="43137"/>
                    </a:srgbClr>
                  </a:outerShdw>
                </a:effectLst>
                <a:latin typeface="SutonnyOMJ" pitchFamily="2" charset="0"/>
                <a:cs typeface="SutonnyOMJ" pitchFamily="2" charset="0"/>
              </a:rPr>
              <a:t>আ,ও,ম ফারুক হোসাইন</a:t>
            </a:r>
            <a:endParaRPr lang="ar-SA" sz="4400" b="1" dirty="0" smtClean="0">
              <a:ln w="50800"/>
              <a:solidFill>
                <a:srgbClr val="00B050"/>
              </a:solidFill>
              <a:effectLst>
                <a:outerShdw blurRad="38100" dist="38100" dir="2700000" algn="tl">
                  <a:srgbClr val="000000">
                    <a:alpha val="43137"/>
                  </a:srgbClr>
                </a:outerShdw>
              </a:effectLst>
              <a:latin typeface="SutonnyOMJ" pitchFamily="2" charset="0"/>
              <a:cs typeface="SutonnyMJ" pitchFamily="2" charset="0"/>
            </a:endParaRPr>
          </a:p>
          <a:p>
            <a:pPr algn="ctr"/>
            <a:r>
              <a:rPr lang="en-US" sz="4400" b="1" i="1" dirty="0" smtClean="0">
                <a:ln w="50800"/>
                <a:solidFill>
                  <a:srgbClr val="00B050"/>
                </a:solidFill>
                <a:effectLst>
                  <a:outerShdw blurRad="38100" dist="38100" dir="2700000" algn="tl">
                    <a:srgbClr val="000000">
                      <a:alpha val="43137"/>
                    </a:srgbClr>
                  </a:outerShdw>
                </a:effectLst>
                <a:latin typeface="SutonnyOMJ" pitchFamily="2" charset="0"/>
                <a:cs typeface="SutonnyOMJ" pitchFamily="2" charset="0"/>
              </a:rPr>
              <a:t>        </a:t>
            </a:r>
            <a:r>
              <a:rPr lang="bn-IN" sz="4400" b="1" i="1" dirty="0" smtClean="0">
                <a:ln w="50800"/>
                <a:solidFill>
                  <a:schemeClr val="bg1"/>
                </a:solidFill>
                <a:effectLst>
                  <a:outerShdw blurRad="38100" dist="38100" dir="2700000" algn="tl">
                    <a:srgbClr val="000000">
                      <a:alpha val="43137"/>
                    </a:srgbClr>
                  </a:outerShdw>
                </a:effectLst>
                <a:latin typeface="SutonnyOMJ" pitchFamily="2" charset="0"/>
                <a:cs typeface="SutonnyOMJ" pitchFamily="2" charset="0"/>
              </a:rPr>
              <a:t>অধ্যক্ষ</a:t>
            </a:r>
          </a:p>
          <a:p>
            <a:pPr algn="ctr"/>
            <a:r>
              <a:rPr lang="en-US" sz="4800" b="1" i="1" dirty="0" smtClean="0">
                <a:ln w="50800"/>
                <a:solidFill>
                  <a:srgbClr val="7030A0"/>
                </a:solidFill>
                <a:effectLst>
                  <a:outerShdw blurRad="38100" dist="38100" dir="2700000" algn="tl">
                    <a:srgbClr val="000000">
                      <a:alpha val="43137"/>
                    </a:srgbClr>
                  </a:outerShdw>
                </a:effectLst>
                <a:latin typeface="SutonnyOMJ" pitchFamily="2" charset="0"/>
                <a:cs typeface="SutonnyOMJ" pitchFamily="2" charset="0"/>
              </a:rPr>
              <a:t>   </a:t>
            </a:r>
            <a:r>
              <a:rPr lang="bn-IN" sz="4800" b="1" i="1" dirty="0" smtClean="0">
                <a:ln w="50800"/>
                <a:solidFill>
                  <a:srgbClr val="92D050"/>
                </a:solidFill>
                <a:effectLst>
                  <a:outerShdw blurRad="38100" dist="38100" dir="2700000" algn="tl">
                    <a:srgbClr val="000000">
                      <a:alpha val="43137"/>
                    </a:srgbClr>
                  </a:outerShdw>
                </a:effectLst>
                <a:latin typeface="SutonnyOMJ" pitchFamily="2" charset="0"/>
                <a:cs typeface="SutonnyOMJ" pitchFamily="2" charset="0"/>
              </a:rPr>
              <a:t>নারাণহাট ইসলামিয়া আলিম মাদরাসা </a:t>
            </a:r>
            <a:endParaRPr lang="en-US" sz="4000" b="1" dirty="0" smtClean="0">
              <a:ln w="50800"/>
              <a:solidFill>
                <a:srgbClr val="92D050"/>
              </a:solidFill>
              <a:latin typeface="SutonnyOMJ" pitchFamily="2" charset="0"/>
              <a:cs typeface="SutonnyOMJ" pitchFamily="2" charset="0"/>
            </a:endParaRPr>
          </a:p>
          <a:p>
            <a:pPr algn="ctr"/>
            <a:r>
              <a:rPr lang="en-US" sz="3200" b="1" dirty="0" smtClean="0">
                <a:ln w="50800"/>
                <a:solidFill>
                  <a:srgbClr val="FFC000"/>
                </a:solidFill>
                <a:latin typeface="SutonnyMJ" pitchFamily="2" charset="0"/>
                <a:cs typeface="SutonnyMJ" pitchFamily="2" charset="0"/>
              </a:rPr>
              <a:t>            </a:t>
            </a:r>
            <a:r>
              <a:rPr lang="en-US" sz="4400" b="1" dirty="0" smtClean="0">
                <a:ln w="50800"/>
                <a:solidFill>
                  <a:srgbClr val="FFC000"/>
                </a:solidFill>
                <a:latin typeface="SutonnyMJ" pitchFamily="2" charset="0"/>
                <a:cs typeface="SutonnyMJ" pitchFamily="2" charset="0"/>
              </a:rPr>
              <a:t>মোবাইল:০১৮১৮৪৩৩৪৮৬</a:t>
            </a:r>
            <a:r>
              <a:rPr lang="en-US" sz="3200" b="1" dirty="0" smtClean="0">
                <a:ln w="50800"/>
                <a:solidFill>
                  <a:srgbClr val="FFC000"/>
                </a:solidFill>
                <a:latin typeface="SutonnyMJ" pitchFamily="2" charset="0"/>
                <a:cs typeface="SutonnyMJ" pitchFamily="2" charset="0"/>
              </a:rPr>
              <a:t> </a:t>
            </a:r>
          </a:p>
          <a:p>
            <a:pPr algn="ctr"/>
            <a:r>
              <a:rPr lang="en-US" sz="4400" b="1" dirty="0" smtClean="0">
                <a:ln w="50800"/>
                <a:solidFill>
                  <a:srgbClr val="FF0000"/>
                </a:solidFill>
                <a:latin typeface="SutonnyMJ" pitchFamily="2" charset="0"/>
                <a:cs typeface="SutonnyMJ" pitchFamily="2" charset="0"/>
              </a:rPr>
              <a:t>      </a:t>
            </a:r>
            <a:r>
              <a:rPr lang="en-US" sz="2800" b="1" dirty="0" smtClean="0">
                <a:ln w="50800"/>
                <a:solidFill>
                  <a:srgbClr val="FF0000"/>
                </a:solidFill>
                <a:latin typeface="Baskerville Old Face" pitchFamily="18" charset="0"/>
                <a:cs typeface="SutonnyMJ" pitchFamily="2" charset="0"/>
              </a:rPr>
              <a:t>ইমেইল</a:t>
            </a:r>
            <a:r>
              <a:rPr lang="en-US" sz="3200" b="1" dirty="0" smtClean="0">
                <a:ln w="50800"/>
                <a:solidFill>
                  <a:srgbClr val="FF0000"/>
                </a:solidFill>
                <a:latin typeface="Baskerville Old Face" pitchFamily="18" charset="0"/>
                <a:cs typeface="SutonnyMJ" pitchFamily="2" charset="0"/>
              </a:rPr>
              <a:t>:aomfaruk1177@gmail.com</a:t>
            </a:r>
            <a:endParaRPr lang="en-US" sz="4000" b="1" dirty="0" smtClean="0">
              <a:ln w="50800"/>
              <a:solidFill>
                <a:srgbClr val="FF0000"/>
              </a:solidFill>
              <a:latin typeface="Baskerville Old Face" pitchFamily="18" charset="0"/>
              <a:cs typeface="SutonnyMJ" pitchFamily="2" charset="0"/>
            </a:endParaRPr>
          </a:p>
        </p:txBody>
      </p:sp>
      <p:pic>
        <p:nvPicPr>
          <p:cNvPr id="5" name="Picture 2" descr="E:\S P N.jpg"/>
          <p:cNvPicPr>
            <a:picLocks noChangeAspect="1" noChangeArrowheads="1"/>
          </p:cNvPicPr>
          <p:nvPr/>
        </p:nvPicPr>
        <p:blipFill>
          <a:blip r:embed="rId2"/>
          <a:srcRect/>
          <a:stretch>
            <a:fillRect/>
          </a:stretch>
        </p:blipFill>
        <p:spPr bwMode="auto">
          <a:xfrm>
            <a:off x="514952" y="1407694"/>
            <a:ext cx="1744985" cy="1913021"/>
          </a:xfrm>
          <a:prstGeom prst="rect">
            <a:avLst/>
          </a:prstGeom>
          <a:noFill/>
        </p:spPr>
      </p:pic>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2105527" y="204536"/>
            <a:ext cx="3865161" cy="1323439"/>
          </a:xfrm>
          <a:prstGeom prst="rect">
            <a:avLst/>
          </a:prstGeom>
          <a:noFill/>
        </p:spPr>
        <p:txBody>
          <a:bodyPr wrap="none" rtlCol="0">
            <a:spAutoFit/>
          </a:bodyPr>
          <a:lstStyle/>
          <a:p>
            <a:r>
              <a:rPr lang="bn-IN" sz="8000" b="1" dirty="0" smtClean="0">
                <a:solidFill>
                  <a:schemeClr val="accent1"/>
                </a:solidFill>
                <a:latin typeface="SutonnyOMJ" pitchFamily="2" charset="0"/>
                <a:cs typeface="SutonnyOMJ" pitchFamily="2" charset="0"/>
              </a:rPr>
              <a:t>তাহকীকাত </a:t>
            </a:r>
            <a:endParaRPr lang="en-US" sz="8000" b="1" dirty="0">
              <a:solidFill>
                <a:schemeClr val="accent1"/>
              </a:solidFill>
              <a:latin typeface="SutonnyOMJ" pitchFamily="2" charset="0"/>
              <a:cs typeface="SutonnyOMJ" pitchFamily="2" charset="0"/>
            </a:endParaRPr>
          </a:p>
        </p:txBody>
      </p:sp>
      <p:sp>
        <p:nvSpPr>
          <p:cNvPr id="5" name="TextBox 4"/>
          <p:cNvSpPr txBox="1"/>
          <p:nvPr/>
        </p:nvSpPr>
        <p:spPr>
          <a:xfrm>
            <a:off x="348917" y="1275348"/>
            <a:ext cx="8386010" cy="4708981"/>
          </a:xfrm>
          <a:prstGeom prst="rect">
            <a:avLst/>
          </a:prstGeom>
          <a:noFill/>
        </p:spPr>
        <p:txBody>
          <a:bodyPr wrap="square" rtlCol="0">
            <a:spAutoFit/>
          </a:bodyPr>
          <a:lstStyle/>
          <a:p>
            <a:r>
              <a:rPr lang="ar-SA" sz="3200" dirty="0" smtClean="0">
                <a:solidFill>
                  <a:schemeClr val="bg1"/>
                </a:solidFill>
              </a:rPr>
              <a:t>  </a:t>
            </a:r>
            <a:r>
              <a:rPr lang="ar-SA" sz="3600" b="1" u="sng" dirty="0" smtClean="0">
                <a:solidFill>
                  <a:srgbClr val="00B050"/>
                </a:solidFill>
              </a:rPr>
              <a:t>لا تقبل</a:t>
            </a:r>
            <a:r>
              <a:rPr lang="bn-IN" sz="3200" dirty="0" smtClean="0">
                <a:solidFill>
                  <a:schemeClr val="bg1"/>
                </a:solidFill>
              </a:rPr>
              <a:t> </a:t>
            </a:r>
            <a:r>
              <a:rPr lang="bn-IN" sz="3200" dirty="0" smtClean="0">
                <a:solidFill>
                  <a:srgbClr val="FFFF00"/>
                </a:solidFill>
              </a:rPr>
              <a:t>- </a:t>
            </a:r>
            <a:r>
              <a:rPr lang="bn-IN" sz="3200" dirty="0" smtClean="0">
                <a:solidFill>
                  <a:srgbClr val="FFFF00"/>
                </a:solidFill>
                <a:latin typeface="SutonnyOMJ" pitchFamily="2" charset="0"/>
                <a:cs typeface="SutonnyOMJ" pitchFamily="2" charset="0"/>
              </a:rPr>
              <a:t>সীগাহ </a:t>
            </a:r>
            <a:r>
              <a:rPr lang="ar-SA" sz="3200" dirty="0" smtClean="0">
                <a:solidFill>
                  <a:srgbClr val="FFFF00"/>
                </a:solidFill>
              </a:rPr>
              <a:t>واحد مؤنث غائب </a:t>
            </a:r>
            <a:r>
              <a:rPr lang="bn-IN" sz="3200" dirty="0" smtClean="0">
                <a:solidFill>
                  <a:srgbClr val="FFFF00"/>
                </a:solidFill>
                <a:latin typeface="SutonnyOMJ" pitchFamily="2" charset="0"/>
                <a:cs typeface="SutonnyOMJ" pitchFamily="2" charset="0"/>
              </a:rPr>
              <a:t>  বাহাস </a:t>
            </a:r>
            <a:r>
              <a:rPr lang="ar-SA" sz="3200" dirty="0" smtClean="0">
                <a:solidFill>
                  <a:srgbClr val="FFFF00"/>
                </a:solidFill>
                <a:latin typeface="SutonnyOMJ" pitchFamily="2" charset="0"/>
                <a:cs typeface="SutonnyOMJ" pitchFamily="2" charset="0"/>
              </a:rPr>
              <a:t>نفي فعل ةضارع مجهةل </a:t>
            </a:r>
            <a:r>
              <a:rPr lang="bn-IN" sz="3200" dirty="0" smtClean="0">
                <a:solidFill>
                  <a:srgbClr val="FFFF00"/>
                </a:solidFill>
                <a:latin typeface="SutonnyOMJ" pitchFamily="2" charset="0"/>
                <a:cs typeface="SutonnyOMJ" pitchFamily="2" charset="0"/>
              </a:rPr>
              <a:t>  বাবে </a:t>
            </a:r>
            <a:r>
              <a:rPr lang="ar-SA" sz="3200" dirty="0" smtClean="0">
                <a:solidFill>
                  <a:srgbClr val="FFFF00"/>
                </a:solidFill>
                <a:latin typeface="SutonnyOMJ" pitchFamily="2" charset="0"/>
                <a:cs typeface="SutonnyOMJ" pitchFamily="2" charset="0"/>
              </a:rPr>
              <a:t>سمع </a:t>
            </a:r>
            <a:r>
              <a:rPr lang="bn-IN" sz="3200" dirty="0" smtClean="0">
                <a:solidFill>
                  <a:srgbClr val="FFFF00"/>
                </a:solidFill>
                <a:latin typeface="SutonnyOMJ" pitchFamily="2" charset="0"/>
                <a:cs typeface="SutonnyOMJ" pitchFamily="2" charset="0"/>
              </a:rPr>
              <a:t>  মাসদার  </a:t>
            </a:r>
            <a:r>
              <a:rPr lang="ar-SA" sz="3200" dirty="0" smtClean="0">
                <a:solidFill>
                  <a:srgbClr val="FFFF00"/>
                </a:solidFill>
                <a:latin typeface="SutonnyOMJ" pitchFamily="2" charset="0"/>
                <a:cs typeface="SutonnyOMJ" pitchFamily="2" charset="0"/>
              </a:rPr>
              <a:t>القبول</a:t>
            </a:r>
            <a:r>
              <a:rPr lang="bn-IN" sz="3200" dirty="0" smtClean="0">
                <a:solidFill>
                  <a:srgbClr val="FFFF00"/>
                </a:solidFill>
                <a:latin typeface="SutonnyOMJ" pitchFamily="2" charset="0"/>
                <a:cs typeface="SutonnyOMJ" pitchFamily="2" charset="0"/>
              </a:rPr>
              <a:t> মাদ্দাহ </a:t>
            </a:r>
            <a:r>
              <a:rPr lang="ar-SA" sz="3200" dirty="0" smtClean="0">
                <a:solidFill>
                  <a:srgbClr val="FFFF00"/>
                </a:solidFill>
                <a:latin typeface="SutonnyOMJ" pitchFamily="2" charset="0"/>
                <a:cs typeface="SutonnyOMJ" pitchFamily="2" charset="0"/>
              </a:rPr>
              <a:t> ق – ب – ل -</a:t>
            </a:r>
            <a:r>
              <a:rPr lang="bn-IN" sz="3200" dirty="0" smtClean="0">
                <a:solidFill>
                  <a:srgbClr val="FFFF00"/>
                </a:solidFill>
                <a:latin typeface="SutonnyOMJ" pitchFamily="2" charset="0"/>
                <a:cs typeface="SutonnyOMJ" pitchFamily="2" charset="0"/>
              </a:rPr>
              <a:t> জিনসে  </a:t>
            </a:r>
            <a:r>
              <a:rPr lang="ar-SA" sz="3200" dirty="0" smtClean="0">
                <a:solidFill>
                  <a:srgbClr val="FFFF00"/>
                </a:solidFill>
                <a:latin typeface="SutonnyOMJ" pitchFamily="2" charset="0"/>
                <a:cs typeface="SutonnyOMJ" pitchFamily="2" charset="0"/>
              </a:rPr>
              <a:t> صحيح </a:t>
            </a:r>
            <a:r>
              <a:rPr lang="bn-IN" sz="3200" dirty="0" smtClean="0">
                <a:solidFill>
                  <a:srgbClr val="FFFF00"/>
                </a:solidFill>
                <a:latin typeface="SutonnyOMJ" pitchFamily="2" charset="0"/>
                <a:cs typeface="SutonnyOMJ" pitchFamily="2" charset="0"/>
              </a:rPr>
              <a:t> অর্থ – গৃহিত হবেনা/কবুল হবেনা। </a:t>
            </a:r>
            <a:endParaRPr lang="ar-SA" sz="3200" dirty="0" smtClean="0">
              <a:solidFill>
                <a:srgbClr val="FFFF00"/>
              </a:solidFill>
              <a:latin typeface="SutonnyOMJ" pitchFamily="2" charset="0"/>
            </a:endParaRPr>
          </a:p>
          <a:p>
            <a:r>
              <a:rPr lang="ar-SA" sz="3600" b="1" u="sng" dirty="0" smtClean="0">
                <a:solidFill>
                  <a:srgbClr val="00B050"/>
                </a:solidFill>
              </a:rPr>
              <a:t>احدث</a:t>
            </a:r>
            <a:r>
              <a:rPr lang="bn-IN" sz="3200" dirty="0" smtClean="0">
                <a:solidFill>
                  <a:schemeClr val="bg1"/>
                </a:solidFill>
              </a:rPr>
              <a:t>  </a:t>
            </a:r>
            <a:r>
              <a:rPr lang="bn-IN" sz="3200" dirty="0" smtClean="0">
                <a:solidFill>
                  <a:srgbClr val="C00000"/>
                </a:solidFill>
              </a:rPr>
              <a:t>- </a:t>
            </a:r>
            <a:r>
              <a:rPr lang="bn-IN" sz="3200" dirty="0" smtClean="0">
                <a:solidFill>
                  <a:srgbClr val="C00000"/>
                </a:solidFill>
                <a:latin typeface="SutonnyOMJ" pitchFamily="2" charset="0"/>
                <a:cs typeface="SutonnyOMJ" pitchFamily="2" charset="0"/>
              </a:rPr>
              <a:t>সীগাহ </a:t>
            </a:r>
            <a:r>
              <a:rPr lang="ar-SA" sz="3200" dirty="0" smtClean="0">
                <a:solidFill>
                  <a:srgbClr val="C00000"/>
                </a:solidFill>
              </a:rPr>
              <a:t>واحد مذكر غائب</a:t>
            </a:r>
            <a:r>
              <a:rPr lang="bn-IN" sz="3200" dirty="0" smtClean="0">
                <a:solidFill>
                  <a:srgbClr val="C00000"/>
                </a:solidFill>
                <a:latin typeface="SutonnyOMJ" pitchFamily="2" charset="0"/>
                <a:cs typeface="SutonnyOMJ" pitchFamily="2" charset="0"/>
              </a:rPr>
              <a:t> বাহাস </a:t>
            </a:r>
            <a:r>
              <a:rPr lang="ar-SA" sz="3200" dirty="0" smtClean="0">
                <a:solidFill>
                  <a:srgbClr val="C00000"/>
                </a:solidFill>
                <a:latin typeface="SutonnyOMJ" pitchFamily="2" charset="0"/>
                <a:cs typeface="SutonnyOMJ" pitchFamily="2" charset="0"/>
              </a:rPr>
              <a:t>اثبات فعل ماضي معروف </a:t>
            </a:r>
            <a:r>
              <a:rPr lang="bn-IN" sz="3200" dirty="0" smtClean="0">
                <a:solidFill>
                  <a:srgbClr val="C00000"/>
                </a:solidFill>
                <a:latin typeface="SutonnyOMJ" pitchFamily="2" charset="0"/>
                <a:cs typeface="SutonnyOMJ" pitchFamily="2" charset="0"/>
              </a:rPr>
              <a:t>  বাবে </a:t>
            </a:r>
            <a:r>
              <a:rPr lang="ar-SA" sz="3200" dirty="0" smtClean="0">
                <a:solidFill>
                  <a:srgbClr val="C00000"/>
                </a:solidFill>
                <a:latin typeface="SutonnyOMJ" pitchFamily="2" charset="0"/>
                <a:cs typeface="SutonnyOMJ" pitchFamily="2" charset="0"/>
              </a:rPr>
              <a:t>افعال </a:t>
            </a:r>
            <a:r>
              <a:rPr lang="bn-IN" sz="3200" dirty="0" smtClean="0">
                <a:solidFill>
                  <a:srgbClr val="C00000"/>
                </a:solidFill>
                <a:latin typeface="SutonnyOMJ" pitchFamily="2" charset="0"/>
                <a:cs typeface="SutonnyOMJ" pitchFamily="2" charset="0"/>
              </a:rPr>
              <a:t>  মাসদার  </a:t>
            </a:r>
            <a:r>
              <a:rPr lang="ar-SA" sz="3200" dirty="0" smtClean="0">
                <a:solidFill>
                  <a:srgbClr val="C00000"/>
                </a:solidFill>
                <a:latin typeface="SutonnyOMJ" pitchFamily="2" charset="0"/>
                <a:cs typeface="SutonnyOMJ" pitchFamily="2" charset="0"/>
              </a:rPr>
              <a:t>الاحداث </a:t>
            </a:r>
            <a:r>
              <a:rPr lang="bn-IN" sz="3200" dirty="0" smtClean="0">
                <a:solidFill>
                  <a:srgbClr val="C00000"/>
                </a:solidFill>
                <a:latin typeface="SutonnyOMJ" pitchFamily="2" charset="0"/>
                <a:cs typeface="SutonnyOMJ" pitchFamily="2" charset="0"/>
              </a:rPr>
              <a:t> মাদ্দাহ </a:t>
            </a:r>
            <a:r>
              <a:rPr lang="ar-SA" sz="3200" dirty="0" smtClean="0">
                <a:solidFill>
                  <a:srgbClr val="C00000"/>
                </a:solidFill>
                <a:latin typeface="SutonnyOMJ" pitchFamily="2" charset="0"/>
                <a:cs typeface="SutonnyOMJ" pitchFamily="2" charset="0"/>
              </a:rPr>
              <a:t>ح –د – ث </a:t>
            </a:r>
            <a:r>
              <a:rPr lang="bn-IN" sz="3200" dirty="0" smtClean="0">
                <a:solidFill>
                  <a:srgbClr val="C00000"/>
                </a:solidFill>
                <a:latin typeface="SutonnyOMJ" pitchFamily="2" charset="0"/>
                <a:cs typeface="SutonnyOMJ" pitchFamily="2" charset="0"/>
              </a:rPr>
              <a:t> জিনসে </a:t>
            </a:r>
            <a:r>
              <a:rPr lang="ar-SA" sz="3200" dirty="0" smtClean="0">
                <a:solidFill>
                  <a:srgbClr val="C00000"/>
                </a:solidFill>
                <a:latin typeface="SutonnyOMJ" pitchFamily="2" charset="0"/>
                <a:cs typeface="SutonnyOMJ" pitchFamily="2" charset="0"/>
              </a:rPr>
              <a:t>صحيحر</a:t>
            </a:r>
            <a:r>
              <a:rPr lang="bn-IN" sz="3200" dirty="0" smtClean="0">
                <a:solidFill>
                  <a:srgbClr val="C00000"/>
                </a:solidFill>
                <a:latin typeface="SutonnyOMJ" pitchFamily="2" charset="0"/>
                <a:cs typeface="SutonnyOMJ" pitchFamily="2" charset="0"/>
              </a:rPr>
              <a:t> অর্থ</a:t>
            </a:r>
            <a:r>
              <a:rPr lang="bn-IN" sz="3200" dirty="0" smtClean="0">
                <a:solidFill>
                  <a:srgbClr val="C00000"/>
                </a:solidFill>
              </a:rPr>
              <a:t> – </a:t>
            </a:r>
            <a:r>
              <a:rPr lang="bn-IN" sz="3200" dirty="0" smtClean="0">
                <a:solidFill>
                  <a:srgbClr val="C00000"/>
                </a:solidFill>
                <a:latin typeface="SutonnyOMJ" pitchFamily="2" charset="0"/>
                <a:cs typeface="SutonnyOMJ" pitchFamily="2" charset="0"/>
              </a:rPr>
              <a:t>সে অযু ভঙ্গের কারন ঘটাল/ অপবিত্র হল</a:t>
            </a:r>
            <a:r>
              <a:rPr lang="bn-IN" sz="3200" dirty="0" smtClean="0">
                <a:solidFill>
                  <a:srgbClr val="C00000"/>
                </a:solidFill>
              </a:rPr>
              <a:t>। </a:t>
            </a:r>
            <a:endParaRPr lang="ar-SA" sz="3200" dirty="0" smtClean="0">
              <a:solidFill>
                <a:srgbClr val="C00000"/>
              </a:solidFill>
            </a:endParaRPr>
          </a:p>
          <a:p>
            <a:r>
              <a:rPr lang="ar-SA" sz="3600" b="1" u="sng" dirty="0" smtClean="0">
                <a:solidFill>
                  <a:srgbClr val="00B050"/>
                </a:solidFill>
              </a:rPr>
              <a:t>اسأل</a:t>
            </a:r>
            <a:r>
              <a:rPr lang="ar-SA" sz="3200" dirty="0" smtClean="0">
                <a:solidFill>
                  <a:schemeClr val="bg1"/>
                </a:solidFill>
              </a:rPr>
              <a:t> </a:t>
            </a:r>
            <a:r>
              <a:rPr lang="bn-IN" sz="3200" dirty="0" smtClean="0">
                <a:solidFill>
                  <a:schemeClr val="bg1"/>
                </a:solidFill>
              </a:rPr>
              <a:t>   </a:t>
            </a:r>
            <a:r>
              <a:rPr lang="bn-IN" sz="3200" dirty="0" smtClean="0">
                <a:solidFill>
                  <a:srgbClr val="FFC000"/>
                </a:solidFill>
              </a:rPr>
              <a:t>- </a:t>
            </a:r>
            <a:r>
              <a:rPr lang="bn-IN" sz="3200" dirty="0" smtClean="0">
                <a:solidFill>
                  <a:srgbClr val="FFC000"/>
                </a:solidFill>
                <a:latin typeface="SutonnyOMJ" pitchFamily="2" charset="0"/>
                <a:cs typeface="SutonnyOMJ" pitchFamily="2" charset="0"/>
              </a:rPr>
              <a:t>সীগাহ </a:t>
            </a:r>
            <a:r>
              <a:rPr lang="ar-SA" sz="3200" dirty="0" smtClean="0">
                <a:solidFill>
                  <a:srgbClr val="FFC000"/>
                </a:solidFill>
              </a:rPr>
              <a:t>واحد متكلم </a:t>
            </a:r>
            <a:r>
              <a:rPr lang="bn-IN" sz="3200" dirty="0" smtClean="0">
                <a:solidFill>
                  <a:srgbClr val="FFC000"/>
                </a:solidFill>
                <a:latin typeface="SutonnyOMJ" pitchFamily="2" charset="0"/>
                <a:cs typeface="SutonnyOMJ" pitchFamily="2" charset="0"/>
              </a:rPr>
              <a:t> বাহাস </a:t>
            </a:r>
            <a:r>
              <a:rPr lang="ar-SA" sz="3200" dirty="0" smtClean="0">
                <a:solidFill>
                  <a:srgbClr val="FFC000"/>
                </a:solidFill>
                <a:latin typeface="SutonnyOMJ" pitchFamily="2" charset="0"/>
                <a:cs typeface="SutonnyOMJ" pitchFamily="2" charset="0"/>
              </a:rPr>
              <a:t>اثبات فعل مضارع  معروف</a:t>
            </a:r>
            <a:r>
              <a:rPr lang="bn-IN" sz="3200" dirty="0" smtClean="0">
                <a:solidFill>
                  <a:srgbClr val="FFC000"/>
                </a:solidFill>
                <a:latin typeface="SutonnyOMJ" pitchFamily="2" charset="0"/>
                <a:cs typeface="SutonnyOMJ" pitchFamily="2" charset="0"/>
              </a:rPr>
              <a:t>  বাবে </a:t>
            </a:r>
            <a:r>
              <a:rPr lang="ar-SA" sz="3200" dirty="0" smtClean="0">
                <a:solidFill>
                  <a:srgbClr val="FFC000"/>
                </a:solidFill>
                <a:latin typeface="SutonnyOMJ" pitchFamily="2" charset="0"/>
                <a:cs typeface="SutonnyOMJ" pitchFamily="2" charset="0"/>
              </a:rPr>
              <a:t>فتح </a:t>
            </a:r>
            <a:r>
              <a:rPr lang="bn-IN" sz="3200" dirty="0" smtClean="0">
                <a:solidFill>
                  <a:srgbClr val="FFC000"/>
                </a:solidFill>
                <a:latin typeface="SutonnyOMJ" pitchFamily="2" charset="0"/>
                <a:cs typeface="SutonnyOMJ" pitchFamily="2" charset="0"/>
              </a:rPr>
              <a:t>  মাসদার </a:t>
            </a:r>
            <a:r>
              <a:rPr lang="ar-SA" sz="3200" dirty="0" smtClean="0">
                <a:solidFill>
                  <a:srgbClr val="FFC000"/>
                </a:solidFill>
                <a:latin typeface="SutonnyOMJ" pitchFamily="2" charset="0"/>
                <a:cs typeface="SutonnyOMJ" pitchFamily="2" charset="0"/>
              </a:rPr>
              <a:t>اسؤال </a:t>
            </a:r>
            <a:r>
              <a:rPr lang="bn-IN" sz="3200" dirty="0" smtClean="0">
                <a:solidFill>
                  <a:srgbClr val="FFC000"/>
                </a:solidFill>
                <a:latin typeface="SutonnyOMJ" pitchFamily="2" charset="0"/>
                <a:cs typeface="SutonnyOMJ" pitchFamily="2" charset="0"/>
              </a:rPr>
              <a:t>  মাদ্দাহ </a:t>
            </a:r>
            <a:r>
              <a:rPr lang="ar-SA" sz="3200" dirty="0" smtClean="0">
                <a:solidFill>
                  <a:srgbClr val="FFC000"/>
                </a:solidFill>
                <a:latin typeface="SutonnyOMJ" pitchFamily="2" charset="0"/>
                <a:cs typeface="SutonnyOMJ" pitchFamily="2" charset="0"/>
              </a:rPr>
              <a:t> س –أ – ل </a:t>
            </a:r>
            <a:r>
              <a:rPr lang="bn-IN" sz="3200" dirty="0" smtClean="0">
                <a:solidFill>
                  <a:srgbClr val="FFC000"/>
                </a:solidFill>
                <a:latin typeface="SutonnyOMJ" pitchFamily="2" charset="0"/>
                <a:cs typeface="SutonnyOMJ" pitchFamily="2" charset="0"/>
              </a:rPr>
              <a:t> জিনসে </a:t>
            </a:r>
            <a:r>
              <a:rPr lang="ar-SA" sz="3200" dirty="0" smtClean="0">
                <a:solidFill>
                  <a:srgbClr val="FFC000"/>
                </a:solidFill>
                <a:latin typeface="SutonnyOMJ" pitchFamily="2" charset="0"/>
                <a:cs typeface="SutonnyOMJ" pitchFamily="2" charset="0"/>
              </a:rPr>
              <a:t>مهموز عين </a:t>
            </a:r>
            <a:r>
              <a:rPr lang="bn-IN" sz="3200" dirty="0" smtClean="0">
                <a:solidFill>
                  <a:srgbClr val="FFC000"/>
                </a:solidFill>
                <a:latin typeface="SutonnyOMJ" pitchFamily="2" charset="0"/>
                <a:cs typeface="SutonnyOMJ" pitchFamily="2" charset="0"/>
              </a:rPr>
              <a:t>  অর্থ – আমি জিজ্ঞেস করলাম। </a:t>
            </a:r>
            <a:endParaRPr lang="en-US" sz="3200" dirty="0">
              <a:solidFill>
                <a:srgbClr val="FFC000"/>
              </a:solidFill>
            </a:endParaRPr>
          </a:p>
        </p:txBody>
      </p:sp>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2863515" y="180474"/>
            <a:ext cx="2771913" cy="1323439"/>
          </a:xfrm>
          <a:prstGeom prst="rect">
            <a:avLst/>
          </a:prstGeom>
          <a:noFill/>
        </p:spPr>
        <p:txBody>
          <a:bodyPr wrap="none" rtlCol="0">
            <a:spAutoFit/>
          </a:bodyPr>
          <a:lstStyle/>
          <a:p>
            <a:r>
              <a:rPr lang="bn-IN" sz="8000" b="1" dirty="0" smtClean="0">
                <a:solidFill>
                  <a:schemeClr val="accent1"/>
                </a:solidFill>
                <a:latin typeface="SutonnyOMJ" pitchFamily="2" charset="0"/>
                <a:cs typeface="SutonnyOMJ" pitchFamily="2" charset="0"/>
              </a:rPr>
              <a:t>মূল্যায়ন </a:t>
            </a:r>
            <a:endParaRPr lang="en-US" b="1" dirty="0">
              <a:solidFill>
                <a:schemeClr val="accent1"/>
              </a:solidFill>
              <a:latin typeface="SutonnyOMJ" pitchFamily="2" charset="0"/>
              <a:cs typeface="SutonnyOMJ" pitchFamily="2" charset="0"/>
            </a:endParaRPr>
          </a:p>
        </p:txBody>
      </p:sp>
      <p:sp>
        <p:nvSpPr>
          <p:cNvPr id="5" name="TextBox 4"/>
          <p:cNvSpPr txBox="1"/>
          <p:nvPr/>
        </p:nvSpPr>
        <p:spPr>
          <a:xfrm>
            <a:off x="1046747" y="1431757"/>
            <a:ext cx="7483641" cy="4154984"/>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bn-IN" sz="4400" dirty="0" smtClean="0">
                <a:solidFill>
                  <a:schemeClr val="bg1"/>
                </a:solidFill>
                <a:latin typeface="SutonnyOMJ" pitchFamily="2" charset="0"/>
                <a:cs typeface="SutonnyOMJ" pitchFamily="2" charset="0"/>
              </a:rPr>
              <a:t> </a:t>
            </a:r>
            <a:r>
              <a:rPr lang="en-US" sz="4400" dirty="0" smtClean="0">
                <a:solidFill>
                  <a:schemeClr val="bg1"/>
                </a:solidFill>
                <a:latin typeface="SutonnyOMJ" pitchFamily="2" charset="0"/>
                <a:cs typeface="SutonnyOMJ" pitchFamily="2" charset="0"/>
              </a:rPr>
              <a:t>অজুর ফরজ</a:t>
            </a:r>
            <a:r>
              <a:rPr lang="bn-IN" sz="4400" dirty="0" smtClean="0">
                <a:solidFill>
                  <a:schemeClr val="bg1"/>
                </a:solidFill>
                <a:latin typeface="SutonnyOMJ" pitchFamily="2" charset="0"/>
                <a:cs typeface="SutonnyOMJ" pitchFamily="2" charset="0"/>
              </a:rPr>
              <a:t> কয়টি ও কি কি? বল। </a:t>
            </a:r>
            <a:endParaRPr lang="en-US" sz="4400" dirty="0" smtClean="0">
              <a:solidFill>
                <a:schemeClr val="bg1"/>
              </a:solidFill>
              <a:latin typeface="SutonnyOMJ" pitchFamily="2" charset="0"/>
              <a:cs typeface="SutonnyOMJ" pitchFamily="2" charset="0"/>
            </a:endParaRPr>
          </a:p>
          <a:p>
            <a:pPr marL="342900" indent="-342900">
              <a:lnSpc>
                <a:spcPct val="150000"/>
              </a:lnSpc>
              <a:buFont typeface="Wingdings" panose="05000000000000000000" pitchFamily="2" charset="2"/>
              <a:buChar char="q"/>
            </a:pPr>
            <a:r>
              <a:rPr lang="bn-IN" sz="4400" dirty="0" smtClean="0">
                <a:solidFill>
                  <a:schemeClr val="bg1"/>
                </a:solidFill>
                <a:latin typeface="SutonnyOMJ" pitchFamily="2" charset="0"/>
                <a:cs typeface="SutonnyOMJ" pitchFamily="2" charset="0"/>
              </a:rPr>
              <a:t> </a:t>
            </a:r>
            <a:r>
              <a:rPr lang="bn-IN" sz="4400" dirty="0" smtClean="0">
                <a:solidFill>
                  <a:schemeClr val="bg1"/>
                </a:solidFill>
                <a:latin typeface="SutonnyOMJ" pitchFamily="2" charset="0"/>
                <a:cs typeface="SutonnyOMJ" pitchFamily="2" charset="0"/>
              </a:rPr>
              <a:t> </a:t>
            </a:r>
            <a:r>
              <a:rPr lang="en-US" sz="4400" dirty="0" smtClean="0">
                <a:solidFill>
                  <a:schemeClr val="bg1"/>
                </a:solidFill>
                <a:latin typeface="SutonnyOMJ" pitchFamily="2" charset="0"/>
                <a:cs typeface="SutonnyOMJ" pitchFamily="2" charset="0"/>
              </a:rPr>
              <a:t>অজুর সুন্নত</a:t>
            </a:r>
            <a:r>
              <a:rPr lang="bn-IN" sz="4400" dirty="0" smtClean="0">
                <a:solidFill>
                  <a:schemeClr val="bg1"/>
                </a:solidFill>
                <a:latin typeface="SutonnyOMJ" pitchFamily="2" charset="0"/>
                <a:cs typeface="SutonnyOMJ" pitchFamily="2" charset="0"/>
              </a:rPr>
              <a:t> কয়টি </a:t>
            </a:r>
            <a:r>
              <a:rPr lang="bn-IN" sz="4400" dirty="0" smtClean="0">
                <a:solidFill>
                  <a:schemeClr val="bg1"/>
                </a:solidFill>
                <a:latin typeface="SutonnyOMJ" pitchFamily="2" charset="0"/>
                <a:cs typeface="SutonnyOMJ" pitchFamily="2" charset="0"/>
              </a:rPr>
              <a:t>ও কি কি? বল</a:t>
            </a:r>
            <a:r>
              <a:rPr lang="bn-IN" sz="4400" dirty="0" smtClean="0">
                <a:solidFill>
                  <a:schemeClr val="bg1"/>
                </a:solidFill>
                <a:latin typeface="SutonnyOMJ" pitchFamily="2" charset="0"/>
                <a:cs typeface="SutonnyOMJ" pitchFamily="2" charset="0"/>
              </a:rPr>
              <a:t>।</a:t>
            </a:r>
          </a:p>
          <a:p>
            <a:pPr marL="342900" indent="-342900">
              <a:lnSpc>
                <a:spcPct val="150000"/>
              </a:lnSpc>
              <a:buFont typeface="Wingdings" panose="05000000000000000000" pitchFamily="2" charset="2"/>
              <a:buChar char="q"/>
            </a:pPr>
            <a:r>
              <a:rPr lang="bn-IN" sz="4400" dirty="0" smtClean="0">
                <a:solidFill>
                  <a:schemeClr val="bg1"/>
                </a:solidFill>
                <a:latin typeface="SutonnyOMJ" pitchFamily="2" charset="0"/>
                <a:cs typeface="SutonnyOMJ" pitchFamily="2" charset="0"/>
              </a:rPr>
              <a:t> </a:t>
            </a:r>
            <a:r>
              <a:rPr lang="en-US" sz="4400" dirty="0" smtClean="0">
                <a:solidFill>
                  <a:schemeClr val="bg1"/>
                </a:solidFill>
                <a:latin typeface="SutonnyOMJ" pitchFamily="2" charset="0"/>
                <a:cs typeface="SutonnyOMJ" pitchFamily="2" charset="0"/>
              </a:rPr>
              <a:t>অজুর </a:t>
            </a:r>
            <a:r>
              <a:rPr lang="bn-IN" sz="4400" dirty="0" smtClean="0">
                <a:solidFill>
                  <a:schemeClr val="bg1"/>
                </a:solidFill>
                <a:latin typeface="SutonnyOMJ" pitchFamily="2" charset="0"/>
                <a:cs typeface="SutonnyOMJ" pitchFamily="2" charset="0"/>
              </a:rPr>
              <a:t>মোস্তাহাব কয়টি </a:t>
            </a:r>
            <a:r>
              <a:rPr lang="bn-IN" sz="4400" dirty="0" smtClean="0">
                <a:solidFill>
                  <a:schemeClr val="bg1"/>
                </a:solidFill>
                <a:latin typeface="SutonnyOMJ" pitchFamily="2" charset="0"/>
                <a:cs typeface="SutonnyOMJ" pitchFamily="2" charset="0"/>
              </a:rPr>
              <a:t>ও কি কি? বল</a:t>
            </a:r>
            <a:r>
              <a:rPr lang="bn-IN" sz="4400" dirty="0" smtClean="0">
                <a:solidFill>
                  <a:schemeClr val="bg1"/>
                </a:solidFill>
                <a:latin typeface="SutonnyOMJ" pitchFamily="2" charset="0"/>
                <a:cs typeface="SutonnyOMJ" pitchFamily="2" charset="0"/>
              </a:rPr>
              <a:t>।</a:t>
            </a:r>
          </a:p>
          <a:p>
            <a:pPr marL="342900" indent="-342900">
              <a:lnSpc>
                <a:spcPct val="150000"/>
              </a:lnSpc>
              <a:buFont typeface="Wingdings" panose="05000000000000000000" pitchFamily="2" charset="2"/>
              <a:buChar char="q"/>
            </a:pPr>
            <a:r>
              <a:rPr lang="bn-IN" sz="4400" dirty="0" smtClean="0">
                <a:solidFill>
                  <a:schemeClr val="bg1"/>
                </a:solidFill>
                <a:latin typeface="SutonnyOMJ" pitchFamily="2" charset="0"/>
                <a:cs typeface="SutonnyOMJ" pitchFamily="2" charset="0"/>
              </a:rPr>
              <a:t> </a:t>
            </a:r>
            <a:r>
              <a:rPr lang="en-US" sz="4400" dirty="0" smtClean="0">
                <a:solidFill>
                  <a:schemeClr val="bg1"/>
                </a:solidFill>
                <a:latin typeface="SutonnyOMJ" pitchFamily="2" charset="0"/>
                <a:cs typeface="SutonnyOMJ" pitchFamily="2" charset="0"/>
              </a:rPr>
              <a:t>অজু</a:t>
            </a:r>
            <a:r>
              <a:rPr lang="bn-IN" sz="4400" dirty="0" smtClean="0">
                <a:solidFill>
                  <a:schemeClr val="bg1"/>
                </a:solidFill>
                <a:latin typeface="SutonnyOMJ" pitchFamily="2" charset="0"/>
                <a:cs typeface="SutonnyOMJ" pitchFamily="2" charset="0"/>
              </a:rPr>
              <a:t> ভঙ্গের কারন কি </a:t>
            </a:r>
            <a:r>
              <a:rPr lang="bn-IN" sz="4400" dirty="0" smtClean="0">
                <a:solidFill>
                  <a:schemeClr val="bg1"/>
                </a:solidFill>
                <a:latin typeface="SutonnyOMJ" pitchFamily="2" charset="0"/>
                <a:cs typeface="SutonnyOMJ" pitchFamily="2" charset="0"/>
              </a:rPr>
              <a:t>কি? বল।</a:t>
            </a:r>
            <a:r>
              <a:rPr lang="bn-IN" sz="4400" dirty="0" smtClean="0">
                <a:solidFill>
                  <a:schemeClr val="bg1"/>
                </a:solidFill>
                <a:latin typeface="SutonnyOMJ" pitchFamily="2" charset="0"/>
                <a:cs typeface="SutonnyOMJ" pitchFamily="2" charset="0"/>
              </a:rPr>
              <a:t> </a:t>
            </a:r>
            <a:endParaRPr lang="en-US" sz="4400" dirty="0">
              <a:latin typeface="SutonnyOMJ" pitchFamily="2" charset="0"/>
              <a:cs typeface="SutonnyOMJ" pitchFamily="2" charset="0"/>
            </a:endParaRPr>
          </a:p>
        </p:txBody>
      </p:sp>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2502568" y="1058779"/>
            <a:ext cx="4607352" cy="1846659"/>
          </a:xfrm>
          <a:prstGeom prst="rect">
            <a:avLst/>
          </a:prstGeom>
          <a:noFill/>
        </p:spPr>
        <p:txBody>
          <a:bodyPr wrap="none" rtlCol="0">
            <a:spAutoFit/>
          </a:bodyPr>
          <a:lstStyle/>
          <a:p>
            <a:r>
              <a:rPr lang="en-US" sz="9600" b="1" dirty="0" smtClean="0">
                <a:solidFill>
                  <a:schemeClr val="accent1"/>
                </a:solidFill>
                <a:effectLst>
                  <a:outerShdw blurRad="38100" dist="38100" dir="2700000" algn="tl">
                    <a:srgbClr val="000000">
                      <a:alpha val="43137"/>
                    </a:srgbClr>
                  </a:outerShdw>
                </a:effectLst>
                <a:latin typeface="SutonnyOMJ" pitchFamily="2" charset="0"/>
                <a:cs typeface="SutonnyOMJ" pitchFamily="2" charset="0"/>
              </a:rPr>
              <a:t>একক কাজ </a:t>
            </a:r>
          </a:p>
          <a:p>
            <a:endParaRPr lang="en-US" dirty="0"/>
          </a:p>
        </p:txBody>
      </p:sp>
      <p:sp>
        <p:nvSpPr>
          <p:cNvPr id="5" name="TextBox 4"/>
          <p:cNvSpPr txBox="1"/>
          <p:nvPr/>
        </p:nvSpPr>
        <p:spPr>
          <a:xfrm>
            <a:off x="776119" y="2502404"/>
            <a:ext cx="7597859" cy="1938992"/>
          </a:xfrm>
          <a:prstGeom prst="rect">
            <a:avLst/>
          </a:prstGeom>
          <a:noFill/>
        </p:spPr>
        <p:txBody>
          <a:bodyPr wrap="square" rtlCol="0">
            <a:spAutoFit/>
          </a:bodyPr>
          <a:lstStyle/>
          <a:p>
            <a:pPr algn="ctr"/>
            <a:r>
              <a:rPr lang="en-US" sz="6000" dirty="0" smtClean="0">
                <a:solidFill>
                  <a:schemeClr val="bg1"/>
                </a:solidFill>
                <a:latin typeface="SutonnyOMJ" pitchFamily="2" charset="0"/>
                <a:cs typeface="SutonnyOMJ" pitchFamily="2" charset="0"/>
              </a:rPr>
              <a:t>অজুর ফরজ</a:t>
            </a:r>
            <a:r>
              <a:rPr lang="bn-IN" sz="6000" dirty="0" smtClean="0">
                <a:solidFill>
                  <a:schemeClr val="bg1"/>
                </a:solidFill>
                <a:latin typeface="SutonnyOMJ" pitchFamily="2" charset="0"/>
                <a:cs typeface="SutonnyOMJ" pitchFamily="2" charset="0"/>
              </a:rPr>
              <a:t> কয়টি ও কি কি</a:t>
            </a:r>
            <a:r>
              <a:rPr lang="bn-IN" sz="6000" dirty="0" smtClean="0">
                <a:solidFill>
                  <a:schemeClr val="bg1"/>
                </a:solidFill>
                <a:latin typeface="SutonnyOMJ" pitchFamily="2" charset="0"/>
                <a:cs typeface="SutonnyOMJ" pitchFamily="2" charset="0"/>
              </a:rPr>
              <a:t>? খাতায় লিখ। </a:t>
            </a:r>
            <a:endParaRPr lang="en-US" sz="6000" dirty="0"/>
          </a:p>
        </p:txBody>
      </p:sp>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1696452" y="144379"/>
            <a:ext cx="5304657" cy="1846659"/>
          </a:xfrm>
          <a:prstGeom prst="rect">
            <a:avLst/>
          </a:prstGeom>
          <a:noFill/>
        </p:spPr>
        <p:txBody>
          <a:bodyPr wrap="none" rtlCol="0">
            <a:spAutoFit/>
          </a:bodyPr>
          <a:lstStyle/>
          <a:p>
            <a:r>
              <a:rPr lang="bn-IN" sz="9600" b="1" dirty="0" smtClean="0">
                <a:solidFill>
                  <a:schemeClr val="accent1"/>
                </a:solidFill>
                <a:effectLst>
                  <a:outerShdw blurRad="38100" dist="38100" dir="2700000" algn="tl">
                    <a:srgbClr val="000000">
                      <a:alpha val="43137"/>
                    </a:srgbClr>
                  </a:outerShdw>
                </a:effectLst>
                <a:latin typeface="SutonnyOMJ" pitchFamily="2" charset="0"/>
                <a:cs typeface="SutonnyOMJ" pitchFamily="2" charset="0"/>
              </a:rPr>
              <a:t>জোড়ায়</a:t>
            </a:r>
            <a:r>
              <a:rPr lang="en-US" sz="9600" b="1" dirty="0" smtClean="0">
                <a:solidFill>
                  <a:schemeClr val="accent1"/>
                </a:solidFill>
                <a:effectLst>
                  <a:outerShdw blurRad="38100" dist="38100" dir="2700000" algn="tl">
                    <a:srgbClr val="000000">
                      <a:alpha val="43137"/>
                    </a:srgbClr>
                  </a:outerShdw>
                </a:effectLst>
                <a:latin typeface="SutonnyOMJ" pitchFamily="2" charset="0"/>
                <a:cs typeface="SutonnyOMJ" pitchFamily="2" charset="0"/>
              </a:rPr>
              <a:t> </a:t>
            </a:r>
            <a:r>
              <a:rPr lang="en-US" sz="9600" b="1" dirty="0" smtClean="0">
                <a:solidFill>
                  <a:schemeClr val="accent1"/>
                </a:solidFill>
                <a:effectLst>
                  <a:outerShdw blurRad="38100" dist="38100" dir="2700000" algn="tl">
                    <a:srgbClr val="000000">
                      <a:alpha val="43137"/>
                    </a:srgbClr>
                  </a:outerShdw>
                </a:effectLst>
                <a:latin typeface="SutonnyOMJ" pitchFamily="2" charset="0"/>
                <a:cs typeface="SutonnyOMJ" pitchFamily="2" charset="0"/>
              </a:rPr>
              <a:t>কাজ </a:t>
            </a:r>
          </a:p>
          <a:p>
            <a:endParaRPr lang="en-US" dirty="0"/>
          </a:p>
        </p:txBody>
      </p:sp>
      <p:sp>
        <p:nvSpPr>
          <p:cNvPr id="6" name="TextBox 5"/>
          <p:cNvSpPr txBox="1"/>
          <p:nvPr/>
        </p:nvSpPr>
        <p:spPr>
          <a:xfrm>
            <a:off x="144379" y="1341109"/>
            <a:ext cx="8661419" cy="4924425"/>
          </a:xfrm>
          <a:prstGeom prst="rect">
            <a:avLst/>
          </a:prstGeom>
          <a:noFill/>
        </p:spPr>
        <p:txBody>
          <a:bodyPr wrap="square" rtlCol="0">
            <a:spAutoFit/>
          </a:bodyPr>
          <a:lstStyle/>
          <a:p>
            <a:pPr algn="ctr"/>
            <a:r>
              <a:rPr lang="bn-IN" sz="4400" b="1" dirty="0" smtClean="0">
                <a:solidFill>
                  <a:srgbClr val="FFC000"/>
                </a:solidFill>
                <a:latin typeface="SutonnyOMJ" pitchFamily="2" charset="0"/>
                <a:cs typeface="SutonnyOMJ" pitchFamily="2" charset="0"/>
              </a:rPr>
              <a:t>নীচের এবারত থেকে মাজীর শব্দ গুলো বের কর? </a:t>
            </a:r>
            <a:endParaRPr lang="bn-IN" sz="4400" b="1" dirty="0" smtClean="0">
              <a:solidFill>
                <a:srgbClr val="FFC000"/>
              </a:solidFill>
              <a:latin typeface="SutonnyOMJ" pitchFamily="2" charset="0"/>
              <a:cs typeface="SutonnyOMJ" pitchFamily="2" charset="0"/>
            </a:endParaRPr>
          </a:p>
          <a:p>
            <a:pPr algn="r"/>
            <a:r>
              <a:rPr lang="ar-AE" sz="4000" dirty="0" smtClean="0">
                <a:solidFill>
                  <a:schemeClr val="bg1"/>
                </a:solidFill>
              </a:rPr>
              <a:t>عن </a:t>
            </a:r>
            <a:r>
              <a:rPr lang="ar-AE" sz="4000" dirty="0" smtClean="0">
                <a:solidFill>
                  <a:schemeClr val="bg1"/>
                </a:solidFill>
              </a:rPr>
              <a:t>ابی هریرة قال </a:t>
            </a:r>
            <a:r>
              <a:rPr lang="ar-AE" sz="4000" b="1" dirty="0" smtClean="0">
                <a:solidFill>
                  <a:schemeClr val="bg1"/>
                </a:solidFill>
              </a:rPr>
              <a:t>قال</a:t>
            </a:r>
            <a:r>
              <a:rPr lang="ar-AE" sz="4000" dirty="0" smtClean="0">
                <a:solidFill>
                  <a:schemeClr val="bg1"/>
                </a:solidFill>
              </a:rPr>
              <a:t> رسول الله صلیالله علیه </a:t>
            </a:r>
            <a:r>
              <a:rPr lang="ar-AE" sz="4000" dirty="0" smtClean="0">
                <a:solidFill>
                  <a:schemeClr val="bg1"/>
                </a:solidFill>
              </a:rPr>
              <a:t>وسلم </a:t>
            </a:r>
            <a:r>
              <a:rPr lang="ar-AE" sz="4400" dirty="0" smtClean="0">
                <a:solidFill>
                  <a:schemeClr val="bg1"/>
                </a:solidFill>
              </a:rPr>
              <a:t>لا </a:t>
            </a:r>
            <a:r>
              <a:rPr lang="ar-AE" sz="4400" dirty="0" smtClean="0">
                <a:solidFill>
                  <a:schemeClr val="bg1"/>
                </a:solidFill>
              </a:rPr>
              <a:t>تقبل </a:t>
            </a:r>
            <a:r>
              <a:rPr lang="ar-AE" sz="4000" dirty="0" smtClean="0">
                <a:solidFill>
                  <a:schemeClr val="bg1"/>
                </a:solidFill>
              </a:rPr>
              <a:t>صلوة من احدث حتی یتوضا  </a:t>
            </a:r>
            <a:r>
              <a:rPr lang="ar-AE" sz="4000" dirty="0" smtClean="0">
                <a:solidFill>
                  <a:schemeClr val="bg1"/>
                </a:solidFill>
              </a:rPr>
              <a:t>متفق</a:t>
            </a:r>
            <a:r>
              <a:rPr lang="bn-IN" sz="4000" dirty="0" smtClean="0">
                <a:solidFill>
                  <a:schemeClr val="bg1"/>
                </a:solidFill>
              </a:rPr>
              <a:t> </a:t>
            </a:r>
            <a:r>
              <a:rPr lang="ar-AE" sz="4000" dirty="0" smtClean="0">
                <a:solidFill>
                  <a:schemeClr val="bg1"/>
                </a:solidFill>
              </a:rPr>
              <a:t>علیه</a:t>
            </a:r>
            <a:endParaRPr lang="bn-IN" sz="4000" dirty="0" smtClean="0">
              <a:solidFill>
                <a:schemeClr val="bg1"/>
              </a:solidFill>
            </a:endParaRPr>
          </a:p>
          <a:p>
            <a:pPr algn="r"/>
            <a:r>
              <a:rPr lang="ar-AE" sz="4000" b="1" dirty="0" smtClean="0">
                <a:solidFill>
                  <a:schemeClr val="bg1"/>
                </a:solidFill>
              </a:rPr>
              <a:t>وعن ابن عمر قال قال رسول الله صلی الله علیه و سلم لا تقبل صلوة </a:t>
            </a:r>
            <a:r>
              <a:rPr lang="ar-AE" sz="4800" b="1" dirty="0" smtClean="0">
                <a:solidFill>
                  <a:schemeClr val="bg1"/>
                </a:solidFill>
              </a:rPr>
              <a:t>بغیر طهور </a:t>
            </a:r>
            <a:r>
              <a:rPr lang="ar-AE" sz="4000" b="1" dirty="0" smtClean="0">
                <a:solidFill>
                  <a:schemeClr val="bg1"/>
                </a:solidFill>
              </a:rPr>
              <a:t>ولا صدقة من غلول رواه مسلم</a:t>
            </a:r>
          </a:p>
          <a:p>
            <a:pPr algn="r"/>
            <a:endParaRPr lang="ar-AE" sz="4000" dirty="0" smtClean="0"/>
          </a:p>
          <a:p>
            <a:endParaRPr lang="en-US" dirty="0"/>
          </a:p>
        </p:txBody>
      </p:sp>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441" y="168443"/>
            <a:ext cx="8831179"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extBox 3"/>
          <p:cNvSpPr txBox="1"/>
          <p:nvPr/>
        </p:nvSpPr>
        <p:spPr>
          <a:xfrm>
            <a:off x="2225841" y="348916"/>
            <a:ext cx="4517583" cy="1846659"/>
          </a:xfrm>
          <a:prstGeom prst="rect">
            <a:avLst/>
          </a:prstGeom>
          <a:noFill/>
        </p:spPr>
        <p:txBody>
          <a:bodyPr wrap="none" rtlCol="0">
            <a:spAutoFit/>
          </a:bodyPr>
          <a:lstStyle/>
          <a:p>
            <a:r>
              <a:rPr lang="bn-IN" sz="9600" b="1" dirty="0" smtClean="0">
                <a:solidFill>
                  <a:schemeClr val="accent1"/>
                </a:solidFill>
                <a:effectLst>
                  <a:outerShdw blurRad="38100" dist="38100" dir="2700000" algn="tl">
                    <a:srgbClr val="000000">
                      <a:alpha val="43137"/>
                    </a:srgbClr>
                  </a:outerShdw>
                </a:effectLst>
                <a:latin typeface="SutonnyOMJ" pitchFamily="2" charset="0"/>
                <a:cs typeface="SutonnyOMJ" pitchFamily="2" charset="0"/>
              </a:rPr>
              <a:t>দলীয় </a:t>
            </a:r>
            <a:r>
              <a:rPr lang="en-US" sz="9600" b="1" dirty="0" smtClean="0">
                <a:solidFill>
                  <a:schemeClr val="accent1"/>
                </a:solidFill>
                <a:effectLst>
                  <a:outerShdw blurRad="38100" dist="38100" dir="2700000" algn="tl">
                    <a:srgbClr val="000000">
                      <a:alpha val="43137"/>
                    </a:srgbClr>
                  </a:outerShdw>
                </a:effectLst>
                <a:latin typeface="SutonnyOMJ" pitchFamily="2" charset="0"/>
                <a:cs typeface="SutonnyOMJ" pitchFamily="2" charset="0"/>
              </a:rPr>
              <a:t>কাজ </a:t>
            </a:r>
            <a:endParaRPr lang="en-US" sz="9600" b="1" dirty="0" smtClean="0">
              <a:solidFill>
                <a:schemeClr val="accent1"/>
              </a:solidFill>
              <a:effectLst>
                <a:outerShdw blurRad="38100" dist="38100" dir="2700000" algn="tl">
                  <a:srgbClr val="000000">
                    <a:alpha val="43137"/>
                  </a:srgbClr>
                </a:outerShdw>
              </a:effectLst>
              <a:latin typeface="SutonnyOMJ" pitchFamily="2" charset="0"/>
              <a:cs typeface="SutonnyOMJ" pitchFamily="2" charset="0"/>
            </a:endParaRPr>
          </a:p>
          <a:p>
            <a:endParaRPr lang="en-US" dirty="0"/>
          </a:p>
        </p:txBody>
      </p:sp>
      <p:graphicFrame>
        <p:nvGraphicFramePr>
          <p:cNvPr id="5" name="Table 4"/>
          <p:cNvGraphicFramePr>
            <a:graphicFrameLocks noGrp="1"/>
          </p:cNvGraphicFramePr>
          <p:nvPr/>
        </p:nvGraphicFramePr>
        <p:xfrm>
          <a:off x="421106" y="1661695"/>
          <a:ext cx="8193504" cy="4053840"/>
        </p:xfrm>
        <a:graphic>
          <a:graphicData uri="http://schemas.openxmlformats.org/drawingml/2006/table">
            <a:tbl>
              <a:tblPr firstRow="1" bandRow="1">
                <a:tableStyleId>{5C22544A-7EE6-4342-B048-85BDC9FD1C3A}</a:tableStyleId>
              </a:tblPr>
              <a:tblGrid>
                <a:gridCol w="2731168"/>
                <a:gridCol w="2731168"/>
                <a:gridCol w="2731168"/>
              </a:tblGrid>
              <a:tr h="370840">
                <a:tc>
                  <a:txBody>
                    <a:bodyPr/>
                    <a:lstStyle/>
                    <a:p>
                      <a:pPr algn="ctr"/>
                      <a:r>
                        <a:rPr lang="bn-IN" sz="5400" dirty="0" smtClean="0">
                          <a:solidFill>
                            <a:srgbClr val="00B050"/>
                          </a:solidFill>
                          <a:latin typeface="SutonnyOMJ" pitchFamily="2" charset="0"/>
                          <a:cs typeface="SutonnyOMJ" pitchFamily="2" charset="0"/>
                        </a:rPr>
                        <a:t>শাপলা</a:t>
                      </a:r>
                      <a:r>
                        <a:rPr lang="en-US" sz="5400" dirty="0" smtClean="0">
                          <a:solidFill>
                            <a:srgbClr val="00B050"/>
                          </a:solidFill>
                          <a:latin typeface="SutonnyOMJ" pitchFamily="2" charset="0"/>
                          <a:cs typeface="SutonnyOMJ" pitchFamily="2" charset="0"/>
                        </a:rPr>
                        <a:t>-দল </a:t>
                      </a:r>
                      <a:endParaRPr lang="en-US" sz="5400" dirty="0">
                        <a:solidFill>
                          <a:srgbClr val="00B050"/>
                        </a:solidFill>
                        <a:latin typeface="SutonnyOMJ" pitchFamily="2" charset="0"/>
                        <a:cs typeface="SutonnyOMJ" pitchFamily="2" charset="0"/>
                      </a:endParaRPr>
                    </a:p>
                  </a:txBody>
                  <a:tcPr/>
                </a:tc>
                <a:tc>
                  <a:txBody>
                    <a:bodyPr/>
                    <a:lstStyle/>
                    <a:p>
                      <a:pPr algn="ctr"/>
                      <a:r>
                        <a:rPr lang="bn-IN" sz="5400" dirty="0" smtClean="0">
                          <a:solidFill>
                            <a:srgbClr val="00B050"/>
                          </a:solidFill>
                          <a:latin typeface="SutonnyOMJ" pitchFamily="2" charset="0"/>
                          <a:cs typeface="SutonnyOMJ" pitchFamily="2" charset="0"/>
                        </a:rPr>
                        <a:t>পদ্ম</a:t>
                      </a:r>
                      <a:r>
                        <a:rPr lang="bn-IN" sz="5400" baseline="0" dirty="0" smtClean="0">
                          <a:solidFill>
                            <a:srgbClr val="00B050"/>
                          </a:solidFill>
                          <a:latin typeface="SutonnyOMJ" pitchFamily="2" charset="0"/>
                          <a:cs typeface="SutonnyOMJ" pitchFamily="2" charset="0"/>
                        </a:rPr>
                        <a:t> </a:t>
                      </a:r>
                      <a:r>
                        <a:rPr lang="en-US" sz="5400" dirty="0" smtClean="0">
                          <a:solidFill>
                            <a:srgbClr val="00B050"/>
                          </a:solidFill>
                          <a:latin typeface="SutonnyOMJ" pitchFamily="2" charset="0"/>
                          <a:cs typeface="SutonnyOMJ" pitchFamily="2" charset="0"/>
                        </a:rPr>
                        <a:t>-</a:t>
                      </a:r>
                      <a:r>
                        <a:rPr lang="bn-IN" sz="5400" dirty="0" smtClean="0">
                          <a:solidFill>
                            <a:srgbClr val="00B050"/>
                          </a:solidFill>
                          <a:latin typeface="SutonnyOMJ" pitchFamily="2" charset="0"/>
                          <a:cs typeface="SutonnyOMJ" pitchFamily="2" charset="0"/>
                        </a:rPr>
                        <a:t> </a:t>
                      </a:r>
                      <a:r>
                        <a:rPr lang="en-US" sz="5400" dirty="0" smtClean="0">
                          <a:solidFill>
                            <a:srgbClr val="00B050"/>
                          </a:solidFill>
                          <a:latin typeface="SutonnyOMJ" pitchFamily="2" charset="0"/>
                          <a:cs typeface="SutonnyOMJ" pitchFamily="2" charset="0"/>
                        </a:rPr>
                        <a:t>দল</a:t>
                      </a:r>
                      <a:r>
                        <a:rPr lang="en-US" sz="3600" dirty="0" smtClean="0">
                          <a:solidFill>
                            <a:srgbClr val="00B050"/>
                          </a:solidFill>
                          <a:latin typeface="SutonnyOMJ" pitchFamily="2" charset="0"/>
                          <a:cs typeface="SutonnyOMJ" pitchFamily="2" charset="0"/>
                        </a:rPr>
                        <a:t> </a:t>
                      </a:r>
                      <a:endParaRPr lang="en-US" sz="5400" dirty="0">
                        <a:solidFill>
                          <a:srgbClr val="00B050"/>
                        </a:solidFill>
                        <a:latin typeface="SutonnyOMJ" pitchFamily="2" charset="0"/>
                        <a:cs typeface="SutonnyOMJ" pitchFamily="2" charset="0"/>
                      </a:endParaRPr>
                    </a:p>
                  </a:txBody>
                  <a:tcPr/>
                </a:tc>
                <a:tc>
                  <a:txBody>
                    <a:bodyPr/>
                    <a:lstStyle/>
                    <a:p>
                      <a:pPr algn="ctr"/>
                      <a:r>
                        <a:rPr lang="bn-IN" sz="5400" dirty="0" smtClean="0">
                          <a:solidFill>
                            <a:srgbClr val="00B050"/>
                          </a:solidFill>
                          <a:latin typeface="SutonnyOMJ" pitchFamily="2" charset="0"/>
                          <a:cs typeface="SutonnyOMJ" pitchFamily="2" charset="0"/>
                        </a:rPr>
                        <a:t>গোলাপ-</a:t>
                      </a:r>
                      <a:r>
                        <a:rPr lang="en-US" sz="5400" dirty="0" smtClean="0">
                          <a:solidFill>
                            <a:srgbClr val="00B050"/>
                          </a:solidFill>
                          <a:latin typeface="SutonnyOMJ" pitchFamily="2" charset="0"/>
                          <a:cs typeface="SutonnyOMJ" pitchFamily="2" charset="0"/>
                        </a:rPr>
                        <a:t>দল</a:t>
                      </a:r>
                      <a:r>
                        <a:rPr lang="en-US" sz="3600" dirty="0" smtClean="0">
                          <a:solidFill>
                            <a:srgbClr val="00B050"/>
                          </a:solidFill>
                          <a:latin typeface="SutonnyOMJ" pitchFamily="2" charset="0"/>
                          <a:cs typeface="SutonnyOMJ" pitchFamily="2" charset="0"/>
                        </a:rPr>
                        <a:t> </a:t>
                      </a:r>
                      <a:endParaRPr lang="en-US" sz="5400" dirty="0">
                        <a:solidFill>
                          <a:srgbClr val="00B050"/>
                        </a:solidFill>
                        <a:latin typeface="SutonnyOMJ" pitchFamily="2" charset="0"/>
                        <a:cs typeface="SutonnyOMJ" pitchFamily="2"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7030A0"/>
                          </a:solidFill>
                          <a:latin typeface="SutonnyOMJ" pitchFamily="2" charset="0"/>
                          <a:cs typeface="SutonnyOMJ" pitchFamily="2" charset="0"/>
                        </a:rPr>
                        <a:t>অ</a:t>
                      </a:r>
                      <a:r>
                        <a:rPr lang="bn-IN" sz="4000" b="1" dirty="0" smtClean="0">
                          <a:solidFill>
                            <a:srgbClr val="7030A0"/>
                          </a:solidFill>
                          <a:latin typeface="SutonnyOMJ" pitchFamily="2" charset="0"/>
                          <a:cs typeface="SutonnyOMJ" pitchFamily="2" charset="0"/>
                        </a:rPr>
                        <a:t>যু</a:t>
                      </a:r>
                      <a:r>
                        <a:rPr lang="en-US" sz="4000" b="1" dirty="0" smtClean="0">
                          <a:solidFill>
                            <a:srgbClr val="7030A0"/>
                          </a:solidFill>
                          <a:latin typeface="SutonnyOMJ" pitchFamily="2" charset="0"/>
                          <a:cs typeface="SutonnyOMJ" pitchFamily="2" charset="0"/>
                        </a:rPr>
                        <a:t> ভঙ্গের কারণ</a:t>
                      </a:r>
                      <a:r>
                        <a:rPr lang="bn-IN" sz="4000" b="1" baseline="0" dirty="0" smtClean="0">
                          <a:solidFill>
                            <a:srgbClr val="7030A0"/>
                          </a:solidFill>
                          <a:latin typeface="SutonnyOMJ" pitchFamily="2" charset="0"/>
                          <a:cs typeface="SutonnyOMJ" pitchFamily="2" charset="0"/>
                        </a:rPr>
                        <a:t> গুলো</a:t>
                      </a:r>
                      <a:r>
                        <a:rPr lang="en-US" sz="4000" b="1" dirty="0" smtClean="0">
                          <a:solidFill>
                            <a:srgbClr val="7030A0"/>
                          </a:solidFill>
                          <a:latin typeface="SutonnyOMJ" pitchFamily="2" charset="0"/>
                          <a:cs typeface="SutonnyOMJ" pitchFamily="2" charset="0"/>
                        </a:rPr>
                        <a:t> লিখ </a:t>
                      </a:r>
                    </a:p>
                    <a:p>
                      <a:endParaRPr lang="en-US" sz="4000" dirty="0">
                        <a:solidFill>
                          <a:srgbClr val="7030A0"/>
                        </a:solidFill>
                        <a:latin typeface="SutonnyOMJ" pitchFamily="2" charset="0"/>
                        <a:cs typeface="SutonnyOMJ"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7030A0"/>
                          </a:solidFill>
                          <a:latin typeface="SutonnyOMJ" pitchFamily="2" charset="0"/>
                          <a:cs typeface="SutonnyOMJ" pitchFamily="2" charset="0"/>
                        </a:rPr>
                        <a:t>অজুর মুস্তাহাব </a:t>
                      </a:r>
                      <a:r>
                        <a:rPr lang="bn-IN" sz="4000" b="1" baseline="0" dirty="0" smtClean="0">
                          <a:solidFill>
                            <a:srgbClr val="7030A0"/>
                          </a:solidFill>
                          <a:latin typeface="SutonnyOMJ" pitchFamily="2" charset="0"/>
                          <a:cs typeface="SutonnyOMJ" pitchFamily="2" charset="0"/>
                        </a:rPr>
                        <a:t>গুলো </a:t>
                      </a:r>
                      <a:r>
                        <a:rPr lang="en-US" sz="4000" b="1" dirty="0" smtClean="0">
                          <a:solidFill>
                            <a:srgbClr val="7030A0"/>
                          </a:solidFill>
                          <a:latin typeface="SutonnyOMJ" pitchFamily="2" charset="0"/>
                          <a:cs typeface="SutonnyOMJ" pitchFamily="2" charset="0"/>
                        </a:rPr>
                        <a:t>লিখ </a:t>
                      </a:r>
                    </a:p>
                    <a:p>
                      <a:endParaRPr lang="en-US" sz="4000" dirty="0">
                        <a:solidFill>
                          <a:srgbClr val="7030A0"/>
                        </a:solidFill>
                        <a:latin typeface="SutonnyOMJ" pitchFamily="2" charset="0"/>
                        <a:cs typeface="SutonnyOMJ"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7030A0"/>
                          </a:solidFill>
                          <a:latin typeface="SutonnyOMJ" pitchFamily="2" charset="0"/>
                          <a:cs typeface="SutonnyOMJ" pitchFamily="2" charset="0"/>
                        </a:rPr>
                        <a:t>কোন ধরণের পানি দ্বারা অজু করা যাবেনা</a:t>
                      </a:r>
                      <a:r>
                        <a:rPr lang="bn-IN" sz="4000" b="1" dirty="0" smtClean="0">
                          <a:solidFill>
                            <a:srgbClr val="7030A0"/>
                          </a:solidFill>
                          <a:latin typeface="SutonnyOMJ" pitchFamily="2" charset="0"/>
                          <a:cs typeface="SutonnyOMJ" pitchFamily="2" charset="0"/>
                        </a:rPr>
                        <a:t>,</a:t>
                      </a:r>
                      <a:r>
                        <a:rPr lang="bn-IN" sz="4000" b="1" baseline="0" dirty="0" smtClean="0">
                          <a:solidFill>
                            <a:srgbClr val="7030A0"/>
                          </a:solidFill>
                          <a:latin typeface="SutonnyOMJ" pitchFamily="2" charset="0"/>
                          <a:cs typeface="SutonnyOMJ" pitchFamily="2" charset="0"/>
                        </a:rPr>
                        <a:t> তা লিখ। </a:t>
                      </a:r>
                      <a:endParaRPr lang="en-US" sz="4000" b="1" dirty="0" smtClean="0">
                        <a:solidFill>
                          <a:srgbClr val="7030A0"/>
                        </a:solidFill>
                        <a:latin typeface="SutonnyOMJ" pitchFamily="2" charset="0"/>
                        <a:cs typeface="SutonnyOMJ" pitchFamily="2" charset="0"/>
                      </a:endParaRPr>
                    </a:p>
                    <a:p>
                      <a:endParaRPr lang="en-US" sz="4000" dirty="0">
                        <a:solidFill>
                          <a:srgbClr val="7030A0"/>
                        </a:solidFill>
                        <a:latin typeface="SutonnyOMJ" pitchFamily="2" charset="0"/>
                        <a:cs typeface="SutonnyOMJ" pitchFamily="2" charset="0"/>
                      </a:endParaRPr>
                    </a:p>
                  </a:txBody>
                  <a:tcPr/>
                </a:tc>
              </a:tr>
            </a:tbl>
          </a:graphicData>
        </a:graphic>
      </p:graphicFrame>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7" name="Picture 6" descr="FB_IMG_1585891931417.jpg"/>
          <p:cNvPicPr>
            <a:picLocks noChangeAspect="1"/>
          </p:cNvPicPr>
          <p:nvPr/>
        </p:nvPicPr>
        <p:blipFill>
          <a:blip r:embed="rId2"/>
          <a:stretch>
            <a:fillRect/>
          </a:stretch>
        </p:blipFill>
        <p:spPr>
          <a:xfrm>
            <a:off x="228599" y="256723"/>
            <a:ext cx="8710863" cy="6348614"/>
          </a:xfrm>
          <a:prstGeom prst="rect">
            <a:avLst/>
          </a:prstGeom>
        </p:spPr>
      </p:pic>
      <p:sp>
        <p:nvSpPr>
          <p:cNvPr id="8" name="TextBox 7"/>
          <p:cNvSpPr txBox="1"/>
          <p:nvPr/>
        </p:nvSpPr>
        <p:spPr>
          <a:xfrm>
            <a:off x="513567" y="264695"/>
            <a:ext cx="8054236" cy="4431983"/>
          </a:xfrm>
          <a:prstGeom prst="rect">
            <a:avLst/>
          </a:prstGeom>
          <a:noFill/>
        </p:spPr>
        <p:txBody>
          <a:bodyPr wrap="square" rtlCol="0">
            <a:spAutoFit/>
          </a:bodyPr>
          <a:lstStyle/>
          <a:p>
            <a:pPr algn="ctr"/>
            <a:r>
              <a:rPr lang="bn-IN" sz="13800" b="1" dirty="0" smtClean="0">
                <a:solidFill>
                  <a:schemeClr val="accent1"/>
                </a:solidFill>
                <a:latin typeface="SutonnyOMJ" pitchFamily="2" charset="0"/>
                <a:cs typeface="SutonnyOMJ" pitchFamily="2" charset="0"/>
              </a:rPr>
              <a:t>বাড়ীর কাজ</a:t>
            </a:r>
          </a:p>
          <a:p>
            <a:pPr algn="ctr"/>
            <a:r>
              <a:rPr lang="bn-IN" sz="7200" b="1" dirty="0" smtClean="0">
                <a:solidFill>
                  <a:schemeClr val="accent4"/>
                </a:solidFill>
                <a:latin typeface="SutonnyOMJ" pitchFamily="2" charset="0"/>
                <a:cs typeface="SutonnyOMJ" pitchFamily="2" charset="0"/>
              </a:rPr>
              <a:t>বাড়ী থেকে হাদীস গুলোর বাংলা অনুবাদ লিখে আনবে।  </a:t>
            </a:r>
            <a:endParaRPr lang="en-US" sz="7200" b="1" dirty="0">
              <a:solidFill>
                <a:schemeClr val="accent4"/>
              </a:solidFill>
              <a:latin typeface="SutonnyOMJ" pitchFamily="2" charset="0"/>
              <a:cs typeface="SutonnyOMJ" pitchFamily="2" charset="0"/>
            </a:endParaRPr>
          </a:p>
        </p:txBody>
      </p:sp>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4" name="Picture 3" descr="download (19).jpg.jpg"/>
          <p:cNvPicPr>
            <a:picLocks noChangeAspect="1"/>
          </p:cNvPicPr>
          <p:nvPr/>
        </p:nvPicPr>
        <p:blipFill>
          <a:blip r:embed="rId2"/>
          <a:stretch>
            <a:fillRect/>
          </a:stretch>
        </p:blipFill>
        <p:spPr>
          <a:xfrm>
            <a:off x="178886" y="192506"/>
            <a:ext cx="8784640" cy="6485020"/>
          </a:xfrm>
          <a:prstGeom prst="rect">
            <a:avLst/>
          </a:prstGeom>
        </p:spPr>
      </p:pic>
      <p:sp>
        <p:nvSpPr>
          <p:cNvPr id="5" name="TextBox 4"/>
          <p:cNvSpPr txBox="1"/>
          <p:nvPr/>
        </p:nvSpPr>
        <p:spPr>
          <a:xfrm>
            <a:off x="385010" y="204537"/>
            <a:ext cx="8145379" cy="4816703"/>
          </a:xfrm>
          <a:prstGeom prst="rect">
            <a:avLst/>
          </a:prstGeom>
          <a:noFill/>
        </p:spPr>
        <p:txBody>
          <a:bodyPr wrap="square" rtlCol="0">
            <a:spAutoFit/>
          </a:bodyPr>
          <a:lstStyle/>
          <a:p>
            <a:pPr algn="ctr"/>
            <a:r>
              <a:rPr lang="bn-IN" sz="11500" b="1" dirty="0" smtClean="0">
                <a:solidFill>
                  <a:schemeClr val="accent1"/>
                </a:solidFill>
                <a:latin typeface="SutonnyOMJ" pitchFamily="2" charset="0"/>
                <a:cs typeface="SutonnyOMJ" pitchFamily="2" charset="0"/>
              </a:rPr>
              <a:t>আল্লাহা হাফেজ</a:t>
            </a:r>
          </a:p>
          <a:p>
            <a:pPr algn="ctr"/>
            <a:r>
              <a:rPr lang="bn-IN" sz="9600" b="1" dirty="0" smtClean="0">
                <a:solidFill>
                  <a:schemeClr val="bg1"/>
                </a:solidFill>
                <a:latin typeface="SutonnyOMJ" pitchFamily="2" charset="0"/>
                <a:cs typeface="SutonnyOMJ" pitchFamily="2" charset="0"/>
              </a:rPr>
              <a:t>আবার দেখা হবে ইনশা’আল্লাহ  </a:t>
            </a:r>
            <a:endParaRPr lang="en-US" sz="9600" b="1" dirty="0">
              <a:solidFill>
                <a:schemeClr val="bg1"/>
              </a:solidFill>
              <a:latin typeface="SutonnyOMJ" pitchFamily="2" charset="0"/>
              <a:cs typeface="SutonnyOMJ" pitchFamily="2" charset="0"/>
            </a:endParaRP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324853" y="0"/>
            <a:ext cx="8446168" cy="6524863"/>
          </a:xfrm>
          <a:prstGeom prst="rect">
            <a:avLst/>
          </a:prstGeom>
          <a:noFill/>
        </p:spPr>
        <p:txBody>
          <a:bodyPr wrap="square" rtlCol="0">
            <a:spAutoFit/>
          </a:bodyPr>
          <a:lstStyle/>
          <a:p>
            <a:pPr algn="ctr"/>
            <a:r>
              <a:rPr lang="bn-IN" sz="9600" b="1" dirty="0" smtClean="0">
                <a:solidFill>
                  <a:srgbClr val="FFC000"/>
                </a:solidFill>
                <a:latin typeface="SutonnyOMJ" pitchFamily="2" charset="0"/>
                <a:cs typeface="SutonnyOMJ" pitchFamily="2" charset="0"/>
              </a:rPr>
              <a:t>পাঠ পরিচিতি</a:t>
            </a:r>
          </a:p>
          <a:p>
            <a:pPr algn="ctr"/>
            <a:r>
              <a:rPr lang="bn-IN" sz="5400" b="1" dirty="0" smtClean="0">
                <a:solidFill>
                  <a:srgbClr val="00B050"/>
                </a:solidFill>
                <a:latin typeface="SutonnyOMJ" pitchFamily="2" charset="0"/>
                <a:cs typeface="SutonnyOMJ" pitchFamily="2" charset="0"/>
              </a:rPr>
              <a:t>আলিম ১ম বর্ষ</a:t>
            </a:r>
          </a:p>
          <a:p>
            <a:pPr algn="ctr"/>
            <a:r>
              <a:rPr lang="bn-IN" sz="5400" b="1" dirty="0" smtClean="0">
                <a:solidFill>
                  <a:schemeClr val="accent3">
                    <a:lumMod val="60000"/>
                    <a:lumOff val="40000"/>
                  </a:schemeClr>
                </a:solidFill>
                <a:latin typeface="SutonnyOMJ" pitchFamily="2" charset="0"/>
                <a:cs typeface="SutonnyOMJ" pitchFamily="2" charset="0"/>
              </a:rPr>
              <a:t>হাদিস শরীফ</a:t>
            </a:r>
          </a:p>
          <a:p>
            <a:pPr algn="ctr"/>
            <a:r>
              <a:rPr lang="bn-IN" sz="5400" b="1" dirty="0" smtClean="0">
                <a:solidFill>
                  <a:srgbClr val="92D050"/>
                </a:solidFill>
                <a:latin typeface="SutonnyOMJ" pitchFamily="2" charset="0"/>
                <a:cs typeface="SutonnyOMJ" pitchFamily="2" charset="0"/>
              </a:rPr>
              <a:t>মিশকাতুল মাসাবিহ </a:t>
            </a:r>
          </a:p>
          <a:p>
            <a:pPr algn="ctr"/>
            <a:r>
              <a:rPr lang="bn-IN" sz="5400" b="1" dirty="0" smtClean="0">
                <a:solidFill>
                  <a:srgbClr val="00B0F0"/>
                </a:solidFill>
                <a:latin typeface="SutonnyOMJ" pitchFamily="2" charset="0"/>
                <a:cs typeface="SutonnyOMJ" pitchFamily="2" charset="0"/>
              </a:rPr>
              <a:t>কিতাবুল ঈমান</a:t>
            </a:r>
            <a:r>
              <a:rPr lang="en-US" sz="8000" b="1" dirty="0" smtClean="0">
                <a:solidFill>
                  <a:srgbClr val="FF0000"/>
                </a:solidFill>
                <a:latin typeface="NikoshBAN" panose="02000000000000000000" pitchFamily="2" charset="0"/>
                <a:cs typeface="NikoshBAN" panose="02000000000000000000" pitchFamily="2" charset="0"/>
              </a:rPr>
              <a:t> </a:t>
            </a:r>
          </a:p>
          <a:p>
            <a:pPr algn="ctr"/>
            <a:r>
              <a:rPr lang="ar-AE" sz="8000" dirty="0" smtClean="0">
                <a:solidFill>
                  <a:srgbClr val="FF0000"/>
                </a:solidFill>
                <a:latin typeface="Segoe UI Historic" panose="020B0502040204020203" pitchFamily="34" charset="0"/>
              </a:rPr>
              <a:t>باب ما یوجب الوضوء</a:t>
            </a:r>
            <a:endParaRPr lang="en-US" sz="8000" dirty="0" smtClean="0">
              <a:solidFill>
                <a:srgbClr val="FF0000"/>
              </a:solidFill>
            </a:endParaRP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1600199" y="240632"/>
            <a:ext cx="5510464" cy="1107996"/>
          </a:xfrm>
          <a:prstGeom prst="rect">
            <a:avLst/>
          </a:prstGeom>
          <a:noFill/>
        </p:spPr>
        <p:txBody>
          <a:bodyPr wrap="square" rtlCol="0">
            <a:spAutoFit/>
          </a:bodyPr>
          <a:lstStyle/>
          <a:p>
            <a:r>
              <a:rPr lang="bn-IN" sz="6600" b="1" dirty="0" smtClean="0">
                <a:solidFill>
                  <a:schemeClr val="accent1"/>
                </a:solidFill>
                <a:latin typeface="SutonnyOMJ" pitchFamily="2" charset="0"/>
                <a:cs typeface="SutonnyOMJ" pitchFamily="2" charset="0"/>
              </a:rPr>
              <a:t>এসো কিছু ছবি দেখি </a:t>
            </a:r>
            <a:endParaRPr lang="en-US" sz="6600" b="1" dirty="0">
              <a:solidFill>
                <a:schemeClr val="accent1"/>
              </a:solidFill>
              <a:latin typeface="SutonnyOMJ" pitchFamily="2" charset="0"/>
              <a:cs typeface="SutonnyOMJ" pitchFamily="2" charset="0"/>
            </a:endParaRPr>
          </a:p>
        </p:txBody>
      </p:sp>
      <p:pic>
        <p:nvPicPr>
          <p:cNvPr id="5" name="Picture 4"/>
          <p:cNvPicPr>
            <a:picLocks noChangeAspect="1"/>
          </p:cNvPicPr>
          <p:nvPr/>
        </p:nvPicPr>
        <p:blipFill>
          <a:blip r:embed="rId2"/>
          <a:stretch>
            <a:fillRect/>
          </a:stretch>
        </p:blipFill>
        <p:spPr>
          <a:xfrm>
            <a:off x="447668" y="1702792"/>
            <a:ext cx="2064544" cy="3172172"/>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a:stretch>
            <a:fillRect/>
          </a:stretch>
        </p:blipFill>
        <p:spPr>
          <a:xfrm>
            <a:off x="3139807" y="1702792"/>
            <a:ext cx="2214563" cy="3100562"/>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4"/>
          <a:stretch>
            <a:fillRect/>
          </a:stretch>
        </p:blipFill>
        <p:spPr>
          <a:xfrm>
            <a:off x="6059083" y="1702792"/>
            <a:ext cx="2578142" cy="317217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4" name="Content Placeholder 6"/>
          <p:cNvPicPr>
            <a:picLocks noChangeAspect="1"/>
          </p:cNvPicPr>
          <p:nvPr/>
        </p:nvPicPr>
        <p:blipFill>
          <a:blip r:embed="rId2"/>
          <a:stretch>
            <a:fillRect/>
          </a:stretch>
        </p:blipFill>
        <p:spPr>
          <a:xfrm>
            <a:off x="324853" y="300790"/>
            <a:ext cx="8494294" cy="638876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2298030" y="168441"/>
            <a:ext cx="3862137" cy="1323439"/>
          </a:xfrm>
          <a:prstGeom prst="rect">
            <a:avLst/>
          </a:prstGeom>
          <a:noFill/>
        </p:spPr>
        <p:txBody>
          <a:bodyPr wrap="square" rtlCol="0">
            <a:spAutoFit/>
          </a:bodyPr>
          <a:lstStyle/>
          <a:p>
            <a:r>
              <a:rPr lang="bn-IN" sz="8000" b="1" dirty="0" smtClean="0">
                <a:solidFill>
                  <a:schemeClr val="accent1"/>
                </a:solidFill>
                <a:latin typeface="SutonnyOMJ" pitchFamily="2" charset="0"/>
                <a:cs typeface="SutonnyOMJ" pitchFamily="2" charset="0"/>
              </a:rPr>
              <a:t>পাঠ ঘোষণা </a:t>
            </a:r>
            <a:endParaRPr lang="en-US" sz="8000" b="1" dirty="0">
              <a:solidFill>
                <a:schemeClr val="accent1"/>
              </a:solidFill>
              <a:latin typeface="SutonnyOMJ" pitchFamily="2" charset="0"/>
              <a:cs typeface="SutonnyOMJ" pitchFamily="2" charset="0"/>
            </a:endParaRPr>
          </a:p>
        </p:txBody>
      </p:sp>
      <p:sp>
        <p:nvSpPr>
          <p:cNvPr id="5" name="TextBox 4"/>
          <p:cNvSpPr txBox="1"/>
          <p:nvPr/>
        </p:nvSpPr>
        <p:spPr>
          <a:xfrm>
            <a:off x="878306" y="1502688"/>
            <a:ext cx="7100021" cy="5355312"/>
          </a:xfrm>
          <a:prstGeom prst="rect">
            <a:avLst/>
          </a:prstGeom>
          <a:noFill/>
        </p:spPr>
        <p:txBody>
          <a:bodyPr wrap="none" rtlCol="0">
            <a:spAutoFit/>
          </a:bodyPr>
          <a:lstStyle/>
          <a:p>
            <a:pPr algn="ctr"/>
            <a:r>
              <a:rPr lang="en-US" sz="72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মেশকাত শরীফ</a:t>
            </a:r>
          </a:p>
          <a:p>
            <a:pPr algn="ctr"/>
            <a:r>
              <a:rPr lang="en-US" sz="72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আলিম ২য় বর্ষ</a:t>
            </a:r>
            <a:endParaRPr lang="bn-IN" sz="7200" b="1"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ar-AE" sz="7200" b="1" dirty="0" smtClean="0">
                <a:solidFill>
                  <a:srgbClr val="00B050"/>
                </a:solidFill>
                <a:latin typeface="Segoe UI Historic" panose="020B0502040204020203" pitchFamily="34" charset="0"/>
              </a:rPr>
              <a:t>باب ما یوجب الوضوء</a:t>
            </a:r>
            <a:endParaRPr lang="en-US" sz="7200" b="1" dirty="0" smtClean="0">
              <a:solidFill>
                <a:srgbClr val="00B050"/>
              </a:solidFill>
            </a:endParaRPr>
          </a:p>
          <a:p>
            <a:pPr algn="ctr"/>
            <a:r>
              <a:rPr lang="en-US" sz="7200" b="1" dirty="0" smtClean="0">
                <a:solidFill>
                  <a:schemeClr val="bg1"/>
                </a:solidFill>
                <a:latin typeface="NikoshBAN" panose="02000000000000000000" pitchFamily="2" charset="0"/>
                <a:cs typeface="NikoshBAN" panose="02000000000000000000" pitchFamily="2" charset="0"/>
              </a:rPr>
              <a:t>হাদিস নং 279- 82 </a:t>
            </a:r>
          </a:p>
          <a:p>
            <a:pPr algn="ctr"/>
            <a:endParaRPr lang="bn-IN" b="1" dirty="0" smtClean="0">
              <a:solidFill>
                <a:srgbClr val="FF0000"/>
              </a:solidFill>
              <a:effectLst>
                <a:outerShdw blurRad="38100" dist="38100" dir="2700000" algn="tl">
                  <a:srgbClr val="000000">
                    <a:alpha val="43137"/>
                  </a:srgbClr>
                </a:outerShdw>
              </a:effectLst>
            </a:endParaRPr>
          </a:p>
          <a:p>
            <a:pPr algn="ctr"/>
            <a:endParaRPr lang="en-US" b="1" dirty="0" smtClean="0">
              <a:solidFill>
                <a:srgbClr val="FF0000"/>
              </a:solidFill>
              <a:effectLst>
                <a:outerShdw blurRad="38100" dist="38100" dir="2700000" algn="tl">
                  <a:srgbClr val="000000">
                    <a:alpha val="43137"/>
                  </a:srgbClr>
                </a:outerShdw>
              </a:effectLst>
            </a:endParaRPr>
          </a:p>
          <a:p>
            <a:endParaRPr lang="en-US" dirty="0"/>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2743201" y="0"/>
            <a:ext cx="3272050" cy="1723549"/>
          </a:xfrm>
          <a:prstGeom prst="rect">
            <a:avLst/>
          </a:prstGeom>
          <a:noFill/>
        </p:spPr>
        <p:txBody>
          <a:bodyPr wrap="none" rtlCol="0">
            <a:spAutoFit/>
          </a:bodyPr>
          <a:lstStyle/>
          <a:p>
            <a:r>
              <a:rPr lang="en-GB" sz="8800" b="1" dirty="0" smtClean="0">
                <a:solidFill>
                  <a:schemeClr val="accent1"/>
                </a:solidFill>
                <a:effectLst>
                  <a:outerShdw blurRad="38100" dist="38100" dir="2700000" algn="tl">
                    <a:srgbClr val="000000">
                      <a:alpha val="43137"/>
                    </a:srgbClr>
                  </a:outerShdw>
                </a:effectLst>
                <a:latin typeface="SutonnyOMJ" pitchFamily="2" charset="0"/>
                <a:cs typeface="SutonnyOMJ" pitchFamily="2" charset="0"/>
              </a:rPr>
              <a:t>শিখনফল</a:t>
            </a:r>
            <a:endParaRPr lang="en-GB" b="1" dirty="0" smtClean="0">
              <a:solidFill>
                <a:schemeClr val="accent1"/>
              </a:solidFill>
              <a:effectLst>
                <a:outerShdw blurRad="38100" dist="38100" dir="2700000" algn="tl">
                  <a:srgbClr val="000000">
                    <a:alpha val="43137"/>
                  </a:srgbClr>
                </a:outerShdw>
              </a:effectLst>
              <a:latin typeface="SutonnyOMJ" pitchFamily="2" charset="0"/>
              <a:cs typeface="SutonnyOMJ" pitchFamily="2" charset="0"/>
            </a:endParaRPr>
          </a:p>
          <a:p>
            <a:endParaRPr lang="en-US" dirty="0"/>
          </a:p>
        </p:txBody>
      </p:sp>
      <p:sp>
        <p:nvSpPr>
          <p:cNvPr id="6" name="TextBox 5"/>
          <p:cNvSpPr txBox="1"/>
          <p:nvPr/>
        </p:nvSpPr>
        <p:spPr>
          <a:xfrm>
            <a:off x="288758" y="1564106"/>
            <a:ext cx="8217568" cy="3785652"/>
          </a:xfrm>
          <a:prstGeom prst="rect">
            <a:avLst/>
          </a:prstGeom>
          <a:noFill/>
        </p:spPr>
        <p:txBody>
          <a:bodyPr wrap="square" rtlCol="0">
            <a:spAutoFit/>
          </a:bodyPr>
          <a:lstStyle/>
          <a:p>
            <a:pPr>
              <a:lnSpc>
                <a:spcPct val="150000"/>
              </a:lnSpc>
            </a:pPr>
            <a:r>
              <a:rPr lang="en-US" sz="4000" b="1" i="1" dirty="0" smtClean="0">
                <a:solidFill>
                  <a:schemeClr val="bg1"/>
                </a:solidFill>
                <a:latin typeface="SutonnyOMJ" pitchFamily="2" charset="0"/>
                <a:cs typeface="SutonnyOMJ" pitchFamily="2" charset="0"/>
              </a:rPr>
              <a:t>পাঠ শেষে শিক্ষার্থীরা….</a:t>
            </a:r>
          </a:p>
          <a:p>
            <a:pPr marL="342900" indent="-342900">
              <a:lnSpc>
                <a:spcPct val="150000"/>
              </a:lnSpc>
              <a:buFont typeface="Wingdings" panose="05000000000000000000" pitchFamily="2" charset="2"/>
              <a:buChar char="q"/>
            </a:pPr>
            <a:r>
              <a:rPr lang="bn-IN" sz="4000" dirty="0" smtClean="0">
                <a:solidFill>
                  <a:schemeClr val="bg1"/>
                </a:solidFill>
                <a:latin typeface="SutonnyOMJ" pitchFamily="2" charset="0"/>
                <a:cs typeface="SutonnyOMJ" pitchFamily="2" charset="0"/>
              </a:rPr>
              <a:t> </a:t>
            </a:r>
            <a:r>
              <a:rPr lang="en-US" sz="4000" dirty="0" smtClean="0">
                <a:solidFill>
                  <a:schemeClr val="bg1"/>
                </a:solidFill>
                <a:latin typeface="SutonnyOMJ" pitchFamily="2" charset="0"/>
                <a:cs typeface="SutonnyOMJ" pitchFamily="2" charset="0"/>
              </a:rPr>
              <a:t>অজুর ফরজগুলো বলতে পারবে;</a:t>
            </a:r>
          </a:p>
          <a:p>
            <a:pPr marL="342900" indent="-342900">
              <a:lnSpc>
                <a:spcPct val="150000"/>
              </a:lnSpc>
              <a:buFont typeface="Wingdings" panose="05000000000000000000" pitchFamily="2" charset="2"/>
              <a:buChar char="q"/>
            </a:pPr>
            <a:r>
              <a:rPr lang="bn-IN" sz="4000" dirty="0" smtClean="0">
                <a:solidFill>
                  <a:schemeClr val="bg1"/>
                </a:solidFill>
                <a:latin typeface="SutonnyOMJ" pitchFamily="2" charset="0"/>
                <a:cs typeface="SutonnyOMJ" pitchFamily="2" charset="0"/>
              </a:rPr>
              <a:t> </a:t>
            </a:r>
            <a:r>
              <a:rPr lang="en-US" sz="4000" dirty="0" smtClean="0">
                <a:solidFill>
                  <a:schemeClr val="bg1"/>
                </a:solidFill>
                <a:latin typeface="SutonnyOMJ" pitchFamily="2" charset="0"/>
                <a:cs typeface="SutonnyOMJ" pitchFamily="2" charset="0"/>
              </a:rPr>
              <a:t>অজুর সুন্নতগলো বলতে পারবে;</a:t>
            </a:r>
          </a:p>
          <a:p>
            <a:pPr marL="342900" indent="-342900">
              <a:lnSpc>
                <a:spcPct val="150000"/>
              </a:lnSpc>
              <a:buFont typeface="Wingdings" panose="05000000000000000000" pitchFamily="2" charset="2"/>
              <a:buChar char="q"/>
            </a:pPr>
            <a:r>
              <a:rPr lang="bn-IN" sz="4000" dirty="0" smtClean="0">
                <a:solidFill>
                  <a:schemeClr val="bg1"/>
                </a:solidFill>
                <a:latin typeface="SutonnyOMJ" pitchFamily="2" charset="0"/>
                <a:cs typeface="SutonnyOMJ" pitchFamily="2" charset="0"/>
              </a:rPr>
              <a:t> </a:t>
            </a:r>
            <a:r>
              <a:rPr lang="en-US" sz="4000" dirty="0" smtClean="0">
                <a:solidFill>
                  <a:schemeClr val="bg1"/>
                </a:solidFill>
                <a:latin typeface="SutonnyOMJ" pitchFamily="2" charset="0"/>
                <a:cs typeface="SutonnyOMJ" pitchFamily="2" charset="0"/>
              </a:rPr>
              <a:t>অজুর মাসয়ালা-মাসায়েল বিশ্নেষণ করতে পারবে</a:t>
            </a:r>
            <a:endParaRPr lang="en-US" sz="4000" dirty="0">
              <a:solidFill>
                <a:schemeClr val="bg1"/>
              </a:solidFill>
              <a:latin typeface="SutonnyOMJ" pitchFamily="2" charset="0"/>
              <a:cs typeface="SutonnyOMJ" pitchFamily="2" charset="0"/>
            </a:endParaRP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474" y="336885"/>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TextBox 3"/>
          <p:cNvSpPr txBox="1"/>
          <p:nvPr/>
        </p:nvSpPr>
        <p:spPr>
          <a:xfrm>
            <a:off x="890830" y="280683"/>
            <a:ext cx="7338770" cy="1107996"/>
          </a:xfrm>
          <a:prstGeom prst="rect">
            <a:avLst/>
          </a:prstGeom>
          <a:noFill/>
        </p:spPr>
        <p:txBody>
          <a:bodyPr wrap="square" rtlCol="0">
            <a:spAutoFit/>
          </a:bodyPr>
          <a:lstStyle/>
          <a:p>
            <a:r>
              <a:rPr lang="bn-IN" sz="6600" b="1" dirty="0" smtClean="0">
                <a:solidFill>
                  <a:schemeClr val="accent3">
                    <a:lumMod val="60000"/>
                    <a:lumOff val="40000"/>
                  </a:schemeClr>
                </a:solidFill>
                <a:latin typeface="SutonnyOMJ" pitchFamily="2" charset="0"/>
                <a:cs typeface="SutonnyOMJ" pitchFamily="2" charset="0"/>
              </a:rPr>
              <a:t>হাদীসের এবারত ও অনুবাদ  </a:t>
            </a:r>
            <a:endParaRPr lang="en-US" sz="6600" b="1" dirty="0">
              <a:solidFill>
                <a:schemeClr val="accent3">
                  <a:lumMod val="60000"/>
                  <a:lumOff val="40000"/>
                </a:schemeClr>
              </a:solidFill>
              <a:latin typeface="SutonnyOMJ" pitchFamily="2" charset="0"/>
              <a:cs typeface="SutonnyOMJ" pitchFamily="2" charset="0"/>
            </a:endParaRPr>
          </a:p>
        </p:txBody>
      </p:sp>
      <p:sp>
        <p:nvSpPr>
          <p:cNvPr id="6" name="Rectangle 5"/>
          <p:cNvSpPr/>
          <p:nvPr/>
        </p:nvSpPr>
        <p:spPr>
          <a:xfrm>
            <a:off x="438790" y="1150282"/>
            <a:ext cx="8560106" cy="1200329"/>
          </a:xfrm>
          <a:prstGeom prst="rect">
            <a:avLst/>
          </a:prstGeom>
        </p:spPr>
        <p:txBody>
          <a:bodyPr wrap="square">
            <a:spAutoFit/>
          </a:bodyPr>
          <a:lstStyle/>
          <a:p>
            <a:pPr algn="r"/>
            <a:r>
              <a:rPr lang="ar-AE" sz="3600" b="1" dirty="0">
                <a:solidFill>
                  <a:srgbClr val="00B050"/>
                </a:solidFill>
              </a:rPr>
              <a:t>عن ابی هریرة قال قال رسول الله صلیالله علیه وسلم لا </a:t>
            </a:r>
            <a:endParaRPr lang="en-US" sz="3600" b="1" dirty="0" smtClean="0">
              <a:solidFill>
                <a:srgbClr val="00B050"/>
              </a:solidFill>
            </a:endParaRPr>
          </a:p>
          <a:p>
            <a:pPr algn="r"/>
            <a:r>
              <a:rPr lang="ar-AE" sz="3600" b="1" dirty="0" smtClean="0">
                <a:solidFill>
                  <a:srgbClr val="00B050"/>
                </a:solidFill>
              </a:rPr>
              <a:t>تقبل </a:t>
            </a:r>
            <a:r>
              <a:rPr lang="ar-AE" sz="3600" b="1" dirty="0">
                <a:solidFill>
                  <a:srgbClr val="00B050"/>
                </a:solidFill>
              </a:rPr>
              <a:t>صلوة من احدث حتی یتوضا  </a:t>
            </a:r>
            <a:r>
              <a:rPr lang="ar-AE" sz="3600" b="1" dirty="0" smtClean="0">
                <a:solidFill>
                  <a:srgbClr val="00B050"/>
                </a:solidFill>
              </a:rPr>
              <a:t>متفق علیه</a:t>
            </a:r>
            <a:endParaRPr lang="bn-IN" sz="3600" b="1" dirty="0" smtClean="0">
              <a:solidFill>
                <a:srgbClr val="00B050"/>
              </a:solidFill>
            </a:endParaRPr>
          </a:p>
        </p:txBody>
      </p:sp>
      <p:sp>
        <p:nvSpPr>
          <p:cNvPr id="7" name="Rectangle 6"/>
          <p:cNvSpPr/>
          <p:nvPr/>
        </p:nvSpPr>
        <p:spPr>
          <a:xfrm>
            <a:off x="714648" y="4250058"/>
            <a:ext cx="8064347" cy="1077218"/>
          </a:xfrm>
          <a:prstGeom prst="rect">
            <a:avLst/>
          </a:prstGeom>
        </p:spPr>
        <p:txBody>
          <a:bodyPr wrap="square">
            <a:spAutoFit/>
          </a:bodyPr>
          <a:lstStyle/>
          <a:p>
            <a:pPr algn="r"/>
            <a:r>
              <a:rPr lang="ar-AE" sz="3200" b="1" dirty="0">
                <a:solidFill>
                  <a:srgbClr val="00B050"/>
                </a:solidFill>
              </a:rPr>
              <a:t>وعن ابن عمر قال قال رسول الله صلی الله علیه و سلم لا تقبل صلوة بغیر طهور ولا صدقة من غلول رواه مسلم</a:t>
            </a:r>
            <a:endParaRPr lang="en-US" sz="3200" b="1" dirty="0">
              <a:solidFill>
                <a:srgbClr val="00B050"/>
              </a:solidFill>
            </a:endParaRPr>
          </a:p>
        </p:txBody>
      </p:sp>
      <p:sp>
        <p:nvSpPr>
          <p:cNvPr id="11" name="TextBox 10"/>
          <p:cNvSpPr txBox="1"/>
          <p:nvPr/>
        </p:nvSpPr>
        <p:spPr>
          <a:xfrm>
            <a:off x="457201" y="5226784"/>
            <a:ext cx="8205536" cy="1631216"/>
          </a:xfrm>
          <a:prstGeom prst="rect">
            <a:avLst/>
          </a:prstGeom>
          <a:noFill/>
        </p:spPr>
        <p:txBody>
          <a:bodyPr wrap="square" rtlCol="0">
            <a:spAutoFit/>
          </a:bodyPr>
          <a:lstStyle/>
          <a:p>
            <a:pPr algn="just"/>
            <a:r>
              <a:rPr lang="bn-IN" sz="2800" b="1" u="sng" dirty="0" smtClean="0">
                <a:solidFill>
                  <a:schemeClr val="accent3">
                    <a:lumMod val="60000"/>
                    <a:lumOff val="40000"/>
                  </a:schemeClr>
                </a:solidFill>
                <a:latin typeface="SutonnyOMJ" pitchFamily="2" charset="0"/>
                <a:cs typeface="SutonnyOMJ" pitchFamily="2" charset="0"/>
              </a:rPr>
              <a:t>অনুবাদঃ</a:t>
            </a:r>
          </a:p>
          <a:p>
            <a:pPr algn="just"/>
            <a:r>
              <a:rPr lang="bn-IN" sz="2400" b="1" dirty="0" smtClean="0">
                <a:solidFill>
                  <a:schemeClr val="bg1"/>
                </a:solidFill>
                <a:latin typeface="SutonnyOMJ" pitchFamily="2" charset="0"/>
                <a:cs typeface="SutonnyOMJ" pitchFamily="2" charset="0"/>
              </a:rPr>
              <a:t>             হযরত আব্দুল্লাহ ইবনে ওয়মর (রা) হতে বর্ণিত, তিনি বলেন হযরত রাসুলুল্লাহ (দঃ) বলেছেন- পবিত্রতা ব্যাতিত নামাজ কবুল হয় না, এবং হারাম মালের সদকাহ ও কবুল হয় না । (মূসলিম) </a:t>
            </a:r>
            <a:r>
              <a:rPr lang="bn-IN" sz="2400" b="1" dirty="0" smtClean="0">
                <a:solidFill>
                  <a:srgbClr val="00B050"/>
                </a:solidFill>
                <a:latin typeface="SutonnyOMJ" pitchFamily="2" charset="0"/>
                <a:cs typeface="SutonnyOMJ" pitchFamily="2" charset="0"/>
              </a:rPr>
              <a:t> </a:t>
            </a:r>
            <a:endParaRPr lang="en-US" sz="2400" b="1" dirty="0" smtClean="0">
              <a:solidFill>
                <a:srgbClr val="00B050"/>
              </a:solidFill>
              <a:latin typeface="SutonnyOMJ" pitchFamily="2" charset="0"/>
              <a:cs typeface="SutonnyOMJ" pitchFamily="2" charset="0"/>
            </a:endParaRPr>
          </a:p>
        </p:txBody>
      </p:sp>
      <p:sp>
        <p:nvSpPr>
          <p:cNvPr id="12" name="TextBox 11"/>
          <p:cNvSpPr txBox="1"/>
          <p:nvPr/>
        </p:nvSpPr>
        <p:spPr>
          <a:xfrm>
            <a:off x="400833" y="2254685"/>
            <a:ext cx="8392439" cy="1908215"/>
          </a:xfrm>
          <a:prstGeom prst="rect">
            <a:avLst/>
          </a:prstGeom>
          <a:noFill/>
        </p:spPr>
        <p:txBody>
          <a:bodyPr wrap="square" rtlCol="0">
            <a:spAutoFit/>
          </a:bodyPr>
          <a:lstStyle/>
          <a:p>
            <a:pPr algn="just"/>
            <a:r>
              <a:rPr lang="bn-IN" sz="2800" b="1" u="sng" dirty="0" smtClean="0">
                <a:solidFill>
                  <a:schemeClr val="accent3">
                    <a:lumMod val="60000"/>
                    <a:lumOff val="40000"/>
                  </a:schemeClr>
                </a:solidFill>
                <a:latin typeface="SutonnyOMJ" pitchFamily="2" charset="0"/>
                <a:cs typeface="SutonnyOMJ" pitchFamily="2" charset="0"/>
              </a:rPr>
              <a:t>অনুবাদঃ</a:t>
            </a:r>
          </a:p>
          <a:p>
            <a:pPr algn="just"/>
            <a:r>
              <a:rPr lang="bn-IN" sz="2400" b="1" dirty="0" smtClean="0">
                <a:solidFill>
                  <a:schemeClr val="bg1"/>
                </a:solidFill>
                <a:latin typeface="SutonnyOMJ" pitchFamily="2" charset="0"/>
                <a:cs typeface="SutonnyOMJ" pitchFamily="2" charset="0"/>
              </a:rPr>
              <a:t>             হযরত আবু হুরায়রা (রা) হতে বর্ণিত, তিনি বলেন হযরত রাসুলুল্লাহ (দঃ) বলেছেন- ঐ ব্যাক্তির নামাজ কবুল করা হবে না, যার অযু ভঙ্গ হয়েছে, যে পর্যন্ত নয সে অযু করে। (বুখারী ও মূসলিম) </a:t>
            </a:r>
            <a:r>
              <a:rPr lang="bn-IN" sz="2400" b="1" dirty="0" smtClean="0">
                <a:solidFill>
                  <a:srgbClr val="00B050"/>
                </a:solidFill>
                <a:latin typeface="SutonnyOMJ" pitchFamily="2" charset="0"/>
                <a:cs typeface="SutonnyOMJ" pitchFamily="2" charset="0"/>
              </a:rPr>
              <a:t>  </a:t>
            </a:r>
            <a:endParaRPr lang="en-US" sz="2400" b="1" dirty="0" smtClean="0">
              <a:solidFill>
                <a:srgbClr val="00B050"/>
              </a:solidFill>
              <a:latin typeface="SutonnyOMJ" pitchFamily="2" charset="0"/>
              <a:cs typeface="SutonnyOMJ" pitchFamily="2" charset="0"/>
            </a:endParaRPr>
          </a:p>
          <a:p>
            <a:endParaRPr lang="en-US" dirty="0"/>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180473"/>
            <a:ext cx="8758990" cy="652111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4" name="Rectangle 3"/>
          <p:cNvSpPr/>
          <p:nvPr/>
        </p:nvSpPr>
        <p:spPr>
          <a:xfrm>
            <a:off x="589910" y="1462298"/>
            <a:ext cx="8161613" cy="1569660"/>
          </a:xfrm>
          <a:prstGeom prst="rect">
            <a:avLst/>
          </a:prstGeom>
        </p:spPr>
        <p:txBody>
          <a:bodyPr wrap="square">
            <a:spAutoFit/>
          </a:bodyPr>
          <a:lstStyle/>
          <a:p>
            <a:pPr algn="r"/>
            <a:r>
              <a:rPr lang="ar-AE" sz="3200" b="1" dirty="0">
                <a:solidFill>
                  <a:srgbClr val="FFC000"/>
                </a:solidFill>
              </a:rPr>
              <a:t>وعنه علی قال کنت رجلا مذاء  فکنت استحیی ان اساؑل النبی صلی الله علیه و سلم لمکان ابنته فامرت المقداد فساؑله فقال یغسل ذکره و یتوضاؑ  متفق علیه</a:t>
            </a:r>
            <a:endParaRPr lang="en-US" sz="3200" b="1" dirty="0">
              <a:solidFill>
                <a:srgbClr val="FFC000"/>
              </a:solidFill>
            </a:endParaRPr>
          </a:p>
        </p:txBody>
      </p:sp>
      <p:sp>
        <p:nvSpPr>
          <p:cNvPr id="5" name="TextBox 4"/>
          <p:cNvSpPr txBox="1"/>
          <p:nvPr/>
        </p:nvSpPr>
        <p:spPr>
          <a:xfrm>
            <a:off x="890830" y="280683"/>
            <a:ext cx="7338770" cy="1107996"/>
          </a:xfrm>
          <a:prstGeom prst="rect">
            <a:avLst/>
          </a:prstGeom>
          <a:noFill/>
        </p:spPr>
        <p:txBody>
          <a:bodyPr wrap="square" rtlCol="0">
            <a:spAutoFit/>
          </a:bodyPr>
          <a:lstStyle/>
          <a:p>
            <a:r>
              <a:rPr lang="bn-IN" sz="6600" b="1" dirty="0" smtClean="0">
                <a:solidFill>
                  <a:schemeClr val="accent3">
                    <a:lumMod val="60000"/>
                    <a:lumOff val="40000"/>
                  </a:schemeClr>
                </a:solidFill>
                <a:latin typeface="SutonnyOMJ" pitchFamily="2" charset="0"/>
                <a:cs typeface="SutonnyOMJ" pitchFamily="2" charset="0"/>
              </a:rPr>
              <a:t>হাদীসের এবারত ও অনুবাদ  </a:t>
            </a:r>
            <a:endParaRPr lang="en-US" sz="6600" b="1" dirty="0">
              <a:solidFill>
                <a:schemeClr val="accent3">
                  <a:lumMod val="60000"/>
                  <a:lumOff val="40000"/>
                </a:schemeClr>
              </a:solidFill>
              <a:latin typeface="SutonnyOMJ" pitchFamily="2" charset="0"/>
              <a:cs typeface="SutonnyOMJ" pitchFamily="2" charset="0"/>
            </a:endParaRPr>
          </a:p>
        </p:txBody>
      </p:sp>
      <p:sp>
        <p:nvSpPr>
          <p:cNvPr id="8" name="TextBox 7"/>
          <p:cNvSpPr txBox="1"/>
          <p:nvPr/>
        </p:nvSpPr>
        <p:spPr>
          <a:xfrm>
            <a:off x="457202" y="2980015"/>
            <a:ext cx="8102032" cy="3877985"/>
          </a:xfrm>
          <a:prstGeom prst="rect">
            <a:avLst/>
          </a:prstGeom>
          <a:noFill/>
        </p:spPr>
        <p:txBody>
          <a:bodyPr wrap="square" rtlCol="0">
            <a:spAutoFit/>
          </a:bodyPr>
          <a:lstStyle/>
          <a:p>
            <a:pPr algn="just"/>
            <a:r>
              <a:rPr lang="bn-IN" sz="3200" b="1" u="sng" dirty="0" smtClean="0">
                <a:solidFill>
                  <a:schemeClr val="accent3">
                    <a:lumMod val="60000"/>
                    <a:lumOff val="40000"/>
                  </a:schemeClr>
                </a:solidFill>
                <a:latin typeface="SutonnyOMJ" pitchFamily="2" charset="0"/>
                <a:cs typeface="SutonnyOMJ" pitchFamily="2" charset="0"/>
              </a:rPr>
              <a:t>অনুবাদঃ</a:t>
            </a:r>
          </a:p>
          <a:p>
            <a:pPr algn="just"/>
            <a:r>
              <a:rPr lang="bn-IN" sz="2800" b="1" dirty="0" smtClean="0">
                <a:solidFill>
                  <a:schemeClr val="bg1"/>
                </a:solidFill>
                <a:latin typeface="SutonnyOMJ" pitchFamily="2" charset="0"/>
                <a:cs typeface="SutonnyOMJ" pitchFamily="2" charset="0"/>
              </a:rPr>
              <a:t>             হযরত আলী (রা) হতে বর্ণিত, তিনি বলেন – আমি অত্যন্ত যৌনরস সিক্ত ব্যক্তি ছিলাম। কিন্তু নবী করীম (দঃ) এর কন্যা (ফাতেমা) আমার ঘরে থাকার কারণে আমি তাঁকে (সে সম্পর্কে জিজ্ঞেস করতে লজ্জাবোধ করতাম। ফলে আমি হযরত মিকদাদ (রাঃ) কে এ বিষয়ে অনুরোধ করলাম,তিনি যেন তাঁকে জিজ্ঞেস করেন। তখন  হযরত রাসুলুল্লাহ (দঃ) বললেন, সে ব্যক্তি প্রথমে তার পুরুষাঙ্গ দ্গুয়ে নেবে এবং অযু করবে। (বুকাহারী ও মূসলিম) </a:t>
            </a:r>
            <a:r>
              <a:rPr lang="bn-IN" sz="2800" b="1" dirty="0" smtClean="0">
                <a:solidFill>
                  <a:srgbClr val="00B050"/>
                </a:solidFill>
                <a:latin typeface="SutonnyOMJ" pitchFamily="2" charset="0"/>
                <a:cs typeface="SutonnyOMJ" pitchFamily="2" charset="0"/>
              </a:rPr>
              <a:t> </a:t>
            </a:r>
            <a:endParaRPr lang="en-US" sz="2800" b="1" dirty="0" smtClean="0">
              <a:solidFill>
                <a:srgbClr val="00B050"/>
              </a:solidFill>
              <a:latin typeface="SutonnyOMJ" pitchFamily="2" charset="0"/>
              <a:cs typeface="SutonnyOMJ" pitchFamily="2" charset="0"/>
            </a:endParaRPr>
          </a:p>
          <a:p>
            <a:endParaRPr lang="en-US" dirty="0"/>
          </a:p>
        </p:txBody>
      </p:sp>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1598</TotalTime>
  <Words>1304</Words>
  <Application>Microsoft Office PowerPoint</Application>
  <PresentationFormat>On-screen Show (4:3)</PresentationFormat>
  <Paragraphs>137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Equity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السلام عليكم ورحمة الله</dc:title>
  <dc:creator>8801980322876</dc:creator>
  <cp:lastModifiedBy>RC</cp:lastModifiedBy>
  <cp:revision>208</cp:revision>
  <dcterms:created xsi:type="dcterms:W3CDTF">2019-07-25T01:17:44Z</dcterms:created>
  <dcterms:modified xsi:type="dcterms:W3CDTF">2021-08-02T07:29:42Z</dcterms:modified>
</cp:coreProperties>
</file>