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72" r:id="rId15"/>
    <p:sldId id="275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8863A-ACAB-4383-B617-4879D833D49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B3566-B88A-43E7-8CF5-DABB7A3FA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4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671F3-2872-48B2-B9DA-5DE100F40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5AA6391-2499-4A3C-B889-AEF1AC1F4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5A33E5-15FB-4D59-B20D-B4C3653E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1B3-8264-429E-B948-E4777BB6BF0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0EE888-451E-4E9A-A023-14A847A8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9A5CC5-015B-4FEC-B927-B949C036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59D2-2CC7-4CDF-8F7F-F391DFF41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3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DDE829-0B5A-46AA-AA0B-7D0ADDE4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436314-D17F-4B43-8B93-F71DCF07B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BD3A30-6932-4182-AC4B-A8B78028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1B3-8264-429E-B948-E4777BB6BF0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E3FA87-9192-4B24-971A-9A20BAD8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682DBF-F9F0-4624-BAB5-854347CD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59D2-2CC7-4CDF-8F7F-F391DFF41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4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70E914C-0275-445D-AE6C-A069C33C2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886D53A-AE05-4CB8-869B-0D21AD5E4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30689A-D881-44EA-A32C-47368F43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1B3-8264-429E-B948-E4777BB6BF0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6213E8-3BF8-4638-8F59-56ACD708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CF02CE-A701-4E38-9411-46F44D0F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59D2-2CC7-4CDF-8F7F-F391DFF41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4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E40C5D-2640-4C69-86ED-EFC5D24D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20A8A9-6C1C-4FDB-9B90-DDFCD0AC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E79526-EBB4-492A-A12E-830940331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1B3-8264-429E-B948-E4777BB6BF0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EA9102-973F-4324-AD69-D744FFAF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0225BC-C4DA-4CF4-A891-BEC4E59E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59D2-2CC7-4CDF-8F7F-F391DFF41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3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7D15DC-C6BE-4318-B951-920507F6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8ECB61-D32F-4B05-A70E-F19B750B8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4B3ADA-A58B-4DB0-87D1-453D37E2B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1B3-8264-429E-B948-E4777BB6BF0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899FC4-9D92-47B5-89AA-10B396B9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3A022B-AE14-4E5B-9633-D6F71C23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59D2-2CC7-4CDF-8F7F-F391DFF41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7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774D18-5462-4069-8DE2-50E28D07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9F106A-81FE-425C-B097-2434E1BF7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50F5DB5-4C20-4160-AC45-AC620B959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3DA164-78F7-4CE9-A3FE-3801081E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1B3-8264-429E-B948-E4777BB6BF0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112BD0-5B75-436A-8F59-DE92DA84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8F1083-CE76-478E-B481-02111546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59D2-2CC7-4CDF-8F7F-F391DFF41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46027D-8E27-4DAF-AB40-65BB842B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93E0F1-64BC-4323-A184-42146E3D4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CFFA3C3-25C9-426D-8100-FCCE01101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05F7B7-CA96-4B8D-826B-EE483C447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55E73DF-4E96-4FB4-9B5F-B4FE1FDD3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5B96F5-5B62-4A1B-A1DA-54C578F1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1B3-8264-429E-B948-E4777BB6BF0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A0D4E9-3AF8-45CC-A99A-636258CB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5452E1-ADF0-4316-BFC7-2AB7B4BE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59D2-2CC7-4CDF-8F7F-F391DFF41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BBAA68-BBE5-401C-B8C8-63EBE9723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01377E2-7E96-4DF0-BC7B-E9E430E2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1B3-8264-429E-B948-E4777BB6BF0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037694-1622-4E8E-8F42-109605F2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AC30C24-19DC-4BE5-9C5C-E923423B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59D2-2CC7-4CDF-8F7F-F391DFF41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07E209A-C1E5-416E-867C-A85F8DF7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1B3-8264-429E-B948-E4777BB6BF0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E080F80-A2FD-45B4-BD3E-AF7DF298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E89E629-5DF0-4508-8BD0-1FDD516B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59D2-2CC7-4CDF-8F7F-F391DFF41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7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9848F-F306-42FB-A894-AEF11858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3AA9ED-9470-4857-AB4C-09277DC9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A3DD8E-9C9B-48F0-AE04-CDCD0659E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C1D494-18FF-4D63-8277-0B58F2D8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1B3-8264-429E-B948-E4777BB6BF0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A88B78-6F82-455B-B7C3-74A01E0F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5DB014-F93A-4D2D-8C66-81B72A63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59D2-2CC7-4CDF-8F7F-F391DFF41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B60A8E-FFD0-424D-B5C2-7B9CF363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2B469E8-7B7D-4F65-A6D5-E24DCDAC7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9552DC-1D72-47B4-91EE-1EF553EF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57AA00-AE14-41E1-9076-062E8757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1B3-8264-429E-B948-E4777BB6BF0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FE6491-2ED9-4C33-9021-7AC59CF4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64C8D0-BCA7-472F-88F2-DDAD4B94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59D2-2CC7-4CDF-8F7F-F391DFF41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4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503EA9-EBE8-408D-8CB8-E31410EB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7894C3-3F35-49B5-ABE1-8C24453AA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6C251E-22C7-4F51-B0D1-C01D55678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E21B3-8264-429E-B948-E4777BB6BF0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9DF5D8-5775-4ADF-9B2E-34DBDA663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308CE4-52FE-4C5E-BC83-E88226E0E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59D2-2CC7-4CDF-8F7F-F391DFF41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4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B05F610-4461-49D9-805A-5B6953DA0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0" y="204665"/>
            <a:ext cx="11701667" cy="644867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96F8ADD8-3D1C-4542-8926-00B7B8F262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5DB59B12-FD71-48B3-9A25-08F60A7D1983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59DB63B-9CE9-45A0-BFA9-E0DBD80505B3}"/>
              </a:ext>
            </a:extLst>
          </p:cNvPr>
          <p:cNvSpPr/>
          <p:nvPr/>
        </p:nvSpPr>
        <p:spPr>
          <a:xfrm>
            <a:off x="3247589" y="2699695"/>
            <a:ext cx="5154289" cy="22891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>
                <a:gd name="adj" fmla="val 10778669"/>
              </a:avLst>
            </a:prstTxWarp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ন্দু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D36114-4DAF-4920-BD0F-6F97908BFC17}"/>
              </a:ext>
            </a:extLst>
          </p:cNvPr>
          <p:cNvSpPr/>
          <p:nvPr/>
        </p:nvSpPr>
        <p:spPr>
          <a:xfrm>
            <a:off x="3880131" y="3751402"/>
            <a:ext cx="3889206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6A8BF63-9042-4A89-BE66-D566D8209B0C}"/>
              </a:ext>
            </a:extLst>
          </p:cNvPr>
          <p:cNvSpPr/>
          <p:nvPr/>
        </p:nvSpPr>
        <p:spPr>
          <a:xfrm>
            <a:off x="960782" y="795131"/>
            <a:ext cx="10270436" cy="1736034"/>
          </a:xfrm>
          <a:prstGeom prst="roundRect">
            <a:avLst>
              <a:gd name="adj" fmla="val 295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পরিসীমা বলতে আমরা কী বুঝি? 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পরিসীমাঃ- পরিসীমা হল দুই মাত্রা বা কোন পরিসর বা জমির একটি আকৃতির চার পাশের পথের মোট দৈর্ঘ্য।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52A6266-7ACD-4164-B5E1-15BA3CB63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2928730"/>
            <a:ext cx="9971683" cy="3392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12580C6-B104-471E-AB81-70C9335E7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77" y="2928730"/>
            <a:ext cx="4374253" cy="3551582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="" xmlns:a16="http://schemas.microsoft.com/office/drawing/2014/main" id="{495D0527-A067-41FB-A985-905677BE7B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0A8CE899-41E6-4BEA-8B86-2BF480E4F487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09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AF0E83-6113-42AB-A9EA-D6A839DDD086}"/>
              </a:ext>
            </a:extLst>
          </p:cNvPr>
          <p:cNvSpPr/>
          <p:nvPr/>
        </p:nvSpPr>
        <p:spPr>
          <a:xfrm>
            <a:off x="298174" y="311426"/>
            <a:ext cx="11595652" cy="1437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প্রশ্নঃ-  একটি বাগানের দৈর্ঘ্য প্রস্থের দেড়গুন এবং  ক্ষেত্রফল ২৪০০ বর্গমিটার। তা হলে বাগানের পরিসীমা কত হবে?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D0F2326-B362-434D-9485-9640C26B8519}"/>
              </a:ext>
            </a:extLst>
          </p:cNvPr>
          <p:cNvSpPr/>
          <p:nvPr/>
        </p:nvSpPr>
        <p:spPr>
          <a:xfrm>
            <a:off x="298174" y="1749287"/>
            <a:ext cx="11595652" cy="4739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প্রশ্নের সমাধানঃ- দেওয়া আছে বাগানের দৈর্ঘ্য প্রস্থের দেড়গুন।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ধরি বাগানের প্রস্থ = ক মিটার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সুতরাং বাগানের দৈর্ঘ্য হবে = ক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Viner Hand ITC" panose="03070502030502020203" pitchFamily="66" charset="0"/>
                <a:cs typeface="Kalpurush" panose="02000600000000000000" pitchFamily="2" charset="0"/>
              </a:rPr>
              <a:t>×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১.৫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মিটার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=১.৫ক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মিটার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জানি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ক্ষেত্রফল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= (দ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ৈর্ঘ্য 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প্রস্থ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ক্ষেত্রফল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= (ক </a:t>
            </a:r>
            <a:r>
              <a:rPr lang="en-US" sz="2800" b="1" dirty="0" smtClean="0">
                <a:solidFill>
                  <a:schemeClr val="tx1"/>
                </a:solidFill>
                <a:latin typeface="Viner Hand ITC" panose="03070502030502020203" pitchFamily="66" charset="0"/>
                <a:cs typeface="Kalpurush" panose="02000600000000000000" pitchFamily="2" charset="0"/>
              </a:rPr>
              <a:t>×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 ১.৫) =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বর্গ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মিটার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প্রশ্নমতে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  =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২৪০০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ক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= 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২৪০০</a:t>
            </a:r>
            <a:r>
              <a:rPr lang="bn-IN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Viner Hand ITC" panose="03070502030502020203" pitchFamily="66" charset="0"/>
                <a:cs typeface="Kalpurush" panose="02000600000000000000" pitchFamily="2" charset="0"/>
              </a:rPr>
              <a:t>÷</a:t>
            </a:r>
            <a:r>
              <a:rPr lang="bn-IN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 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ক  = ১৬০০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ক = ৪০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মিটার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বর্গমূল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                                                                           (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বাকী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পরবর্তী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স্লাইডে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85550E-C781-423B-80D2-30C03C9EA51D}"/>
              </a:ext>
            </a:extLst>
          </p:cNvPr>
          <p:cNvSpPr/>
          <p:nvPr/>
        </p:nvSpPr>
        <p:spPr>
          <a:xfrm>
            <a:off x="7323010" y="3611721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B3E8BB9-4B31-4EC5-8E13-02BBD83E5E16}"/>
              </a:ext>
            </a:extLst>
          </p:cNvPr>
          <p:cNvSpPr/>
          <p:nvPr/>
        </p:nvSpPr>
        <p:spPr>
          <a:xfrm>
            <a:off x="6371221" y="3976155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D9A79AF-96E5-47B2-9B31-A35466E4CED1}"/>
              </a:ext>
            </a:extLst>
          </p:cNvPr>
          <p:cNvSpPr/>
          <p:nvPr/>
        </p:nvSpPr>
        <p:spPr>
          <a:xfrm>
            <a:off x="5767064" y="4844173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19D72A8-1D64-4DDB-A7C2-49074278C608}"/>
              </a:ext>
            </a:extLst>
          </p:cNvPr>
          <p:cNvSpPr/>
          <p:nvPr/>
        </p:nvSpPr>
        <p:spPr>
          <a:xfrm>
            <a:off x="5348676" y="4439537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5ECA9FF0-BCC7-4026-8771-2317F2A899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466EA353-BC8D-48A7-AAF8-698C970AE4BA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5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0DE720-5304-4965-9BF3-C17F311D7F2F}"/>
              </a:ext>
            </a:extLst>
          </p:cNvPr>
          <p:cNvSpPr/>
          <p:nvPr/>
        </p:nvSpPr>
        <p:spPr>
          <a:xfrm>
            <a:off x="337930" y="255104"/>
            <a:ext cx="11536018" cy="63477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রাস্তাটির প্রস্থ = ৪০ মিটার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সুতরাং রাস্তাটির দৈর্ঘ্য = ৪০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 = ৬০ মিটার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 জানি বাগানের পরিসীমা = ২ ( দৈর্ঘ্য + প্রস্থ )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বাগানের পরিসীমা = ২ ( ৬০ + ৪০ )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”    ”      = ২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Viner Hand ITC" panose="03070502030502020203" pitchFamily="66" charset="0"/>
                <a:cs typeface="Kalpurush" panose="02000600000000000000" pitchFamily="2" charset="0"/>
              </a:rPr>
              <a:t>×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১০০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”     ”     = ২০০ মিটার।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সুতরাং বাগানটির পরিসীমা = ২০০ মিটার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(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)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endParaRPr lang="bn-IN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অতএব এই ভাবে আমরা যে কোন জমির পরিসীমা নির্ণয় করতে পারব।</a:t>
            </a:r>
            <a:endParaRPr lang="bn-IN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25BE13B1-2993-48B5-B084-B4FAED3CF3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59C73F3D-0002-498B-9880-FE0D5D2E643F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66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A57DFF-ED51-4DC2-ABE0-29592D09B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49" y="2130287"/>
            <a:ext cx="4123046" cy="2725981"/>
          </a:xfrm>
          <a:prstGeom prst="rect">
            <a:avLst/>
          </a:prstGeom>
        </p:spPr>
      </p:pic>
      <p:sp>
        <p:nvSpPr>
          <p:cNvPr id="4" name="Ribbon: Tilted Down 3">
            <a:extLst>
              <a:ext uri="{FF2B5EF4-FFF2-40B4-BE49-F238E27FC236}">
                <a16:creationId xmlns="" xmlns:a16="http://schemas.microsoft.com/office/drawing/2014/main" id="{32414FF4-CC4D-4E4B-B05E-4D1AA705739C}"/>
              </a:ext>
            </a:extLst>
          </p:cNvPr>
          <p:cNvSpPr/>
          <p:nvPr/>
        </p:nvSpPr>
        <p:spPr>
          <a:xfrm>
            <a:off x="2213113" y="768626"/>
            <a:ext cx="7500730" cy="1099931"/>
          </a:xfrm>
          <a:prstGeom prst="ribb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Star: 16 Points 4">
            <a:extLst>
              <a:ext uri="{FF2B5EF4-FFF2-40B4-BE49-F238E27FC236}">
                <a16:creationId xmlns="" xmlns:a16="http://schemas.microsoft.com/office/drawing/2014/main" id="{26CFBE43-B93E-4FE2-B583-439078E7951E}"/>
              </a:ext>
            </a:extLst>
          </p:cNvPr>
          <p:cNvSpPr/>
          <p:nvPr/>
        </p:nvSpPr>
        <p:spPr>
          <a:xfrm>
            <a:off x="6554907" y="2079007"/>
            <a:ext cx="3533058" cy="2725982"/>
          </a:xfrm>
          <a:prstGeom prst="star16">
            <a:avLst>
              <a:gd name="adj" fmla="val 2902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সময়ঃ- ৬ মিনিট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: Beveled 5">
            <a:extLst>
              <a:ext uri="{FF2B5EF4-FFF2-40B4-BE49-F238E27FC236}">
                <a16:creationId xmlns="" xmlns:a16="http://schemas.microsoft.com/office/drawing/2014/main" id="{401F545F-DF0D-436B-BB05-EFDB5E10CEB1}"/>
              </a:ext>
            </a:extLst>
          </p:cNvPr>
          <p:cNvSpPr/>
          <p:nvPr/>
        </p:nvSpPr>
        <p:spPr>
          <a:xfrm>
            <a:off x="429342" y="5007737"/>
            <a:ext cx="11365093" cy="129871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খ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প্রশ্ন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অনুযায়ী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বাগানের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দর্ঘ্য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প্রস্থের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২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গুন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হলে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পরিসীমা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1A1AC882-7C4C-418E-A1EB-0A54997C94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FCC26402-75CE-4F3A-97F4-05BCCA5DD46C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8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1970C4E-C72F-42EB-90A8-4632895F7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41" y="472937"/>
            <a:ext cx="4956314" cy="3480352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="" xmlns:a16="http://schemas.microsoft.com/office/drawing/2014/main" id="{AB599AFC-7094-496C-AD05-00B3E1E02062}"/>
              </a:ext>
            </a:extLst>
          </p:cNvPr>
          <p:cNvSpPr/>
          <p:nvPr/>
        </p:nvSpPr>
        <p:spPr>
          <a:xfrm>
            <a:off x="596345" y="472937"/>
            <a:ext cx="5632175" cy="3480352"/>
          </a:xfrm>
          <a:prstGeom prst="frame">
            <a:avLst>
              <a:gd name="adj1" fmla="val 2132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7247ABA-DD18-44FB-B99D-B06C320ACB80}"/>
              </a:ext>
            </a:extLst>
          </p:cNvPr>
          <p:cNvSpPr/>
          <p:nvPr/>
        </p:nvSpPr>
        <p:spPr>
          <a:xfrm>
            <a:off x="1325214" y="1192696"/>
            <a:ext cx="4174435" cy="204083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বাগান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/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জমি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B2910A-7C09-4C01-B2F6-F8D4697B255C}"/>
              </a:ext>
            </a:extLst>
          </p:cNvPr>
          <p:cNvSpPr/>
          <p:nvPr/>
        </p:nvSpPr>
        <p:spPr>
          <a:xfrm>
            <a:off x="5591535" y="1751448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0C0E94A-6BF4-4C60-9538-7F3902F43C7E}"/>
              </a:ext>
            </a:extLst>
          </p:cNvPr>
          <p:cNvSpPr/>
          <p:nvPr/>
        </p:nvSpPr>
        <p:spPr>
          <a:xfrm>
            <a:off x="776151" y="1588282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E4A1DF4-A5B0-44FF-9FCC-AC67A2CDCC3C}"/>
              </a:ext>
            </a:extLst>
          </p:cNvPr>
          <p:cNvSpPr/>
          <p:nvPr/>
        </p:nvSpPr>
        <p:spPr>
          <a:xfrm>
            <a:off x="3183842" y="3162806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E0C7E1A-7594-4A5D-B767-2E0B10BF7375}"/>
              </a:ext>
            </a:extLst>
          </p:cNvPr>
          <p:cNvSpPr/>
          <p:nvPr/>
        </p:nvSpPr>
        <p:spPr>
          <a:xfrm>
            <a:off x="3568159" y="472937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184A5-18F0-4518-893E-E3E82808A855}"/>
              </a:ext>
            </a:extLst>
          </p:cNvPr>
          <p:cNvSpPr/>
          <p:nvPr/>
        </p:nvSpPr>
        <p:spPr>
          <a:xfrm>
            <a:off x="435268" y="4207980"/>
            <a:ext cx="49135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ক) ক্ষেত্রফল = দৈর্ঘ্য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প্রস্থ 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9D9B01C-6A65-4C46-813E-56F41C5AF985}"/>
              </a:ext>
            </a:extLst>
          </p:cNvPr>
          <p:cNvSpPr/>
          <p:nvPr/>
        </p:nvSpPr>
        <p:spPr>
          <a:xfrm>
            <a:off x="5876068" y="4208971"/>
            <a:ext cx="53719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খ) পরিসীমা = 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২(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দৈর্ঘ্য + প্রস্থ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7AF6555-2138-4DFA-991F-E5B38E2184C0}"/>
              </a:ext>
            </a:extLst>
          </p:cNvPr>
          <p:cNvSpPr/>
          <p:nvPr/>
        </p:nvSpPr>
        <p:spPr>
          <a:xfrm>
            <a:off x="698808" y="5238463"/>
            <a:ext cx="99267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আয়তন = দৈর্ঘ্য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প্রস্থ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উচ্চতা বা গভীরতা।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E3FBF2E-DA16-4C6D-82E0-D12357549486}"/>
              </a:ext>
            </a:extLst>
          </p:cNvPr>
          <p:cNvSpPr/>
          <p:nvPr/>
        </p:nvSpPr>
        <p:spPr>
          <a:xfrm>
            <a:off x="2032725" y="478874"/>
            <a:ext cx="1107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বিস্তার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="" xmlns:a16="http://schemas.microsoft.com/office/drawing/2014/main" id="{657A2D5B-DED4-45B0-A076-D950223047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="" xmlns:a16="http://schemas.microsoft.com/office/drawing/2014/main" id="{BFBA4EBB-F85F-4E40-8841-B955021BAEEF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18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96C6A6-8A80-417C-A4FC-BC09BDD92401}"/>
              </a:ext>
            </a:extLst>
          </p:cNvPr>
          <p:cNvSpPr/>
          <p:nvPr/>
        </p:nvSpPr>
        <p:spPr>
          <a:xfrm>
            <a:off x="165653" y="132484"/>
            <a:ext cx="11787808" cy="1696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গ) 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প্রশ্নঃ-  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প্রাপ্ত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বাগানের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চারদিকে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মিটার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চওড়া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রাস্থার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ক্ষেত্রফল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76AC15-99BC-4876-A2CA-33A3694DEB51}"/>
              </a:ext>
            </a:extLst>
          </p:cNvPr>
          <p:cNvSpPr/>
          <p:nvPr/>
        </p:nvSpPr>
        <p:spPr>
          <a:xfrm>
            <a:off x="165653" y="1931504"/>
            <a:ext cx="11787808" cy="4654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সমাধানঃ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খ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প্ত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বাগানের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দ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ৈ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র্ঘ্য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৬০ মিটার এবং প্রস্থ ৪০ মিটার।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রাস্থা বাদে বাগানের দৈর্ঘ্য = ৬০ – ( ২+২) = ৫৬ মিটার।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রাস্থা বাদে বাগানের প্রস্থ = ৪০ – (২+২) = ৩৬ মিটার।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বাগানের ক্ষেত্রফল = ( দৈর্ঘ্য 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প্রস্থ)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 ৫৬ </a:t>
            </a:r>
            <a:r>
              <a:rPr lang="en-US" sz="3200" b="1" dirty="0" smtClean="0">
                <a:solidFill>
                  <a:schemeClr val="tx1"/>
                </a:solidFill>
                <a:latin typeface="Viner Hand ITC" panose="03070502030502020203" pitchFamily="66" charset="0"/>
                <a:cs typeface="Kalpurush" panose="02000600000000000000" pitchFamily="2" charset="0"/>
              </a:rPr>
              <a:t>×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৩৬ =  ২০১৬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বর্গমিটার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বাগানের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ক্ষেত্রফল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২৪০০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বর্গমিটার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সুতরাং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রাস্থার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ক্ষেত্রফল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২৪০০ – ২০১৬ = ৩৮৪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বর্গমিটার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রাস্থার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ক্ষেত্রফল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৩৮৪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বর্গমিটার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400" b="1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482D69BF-C0BF-42E6-AD4D-EDC0B80EDC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D6FEE440-DFEA-4D00-B6DF-327C83040903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0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="" xmlns:a16="http://schemas.microsoft.com/office/drawing/2014/main" id="{C29C0ABE-7230-41EE-9CFE-66434ACFEBAF}"/>
              </a:ext>
            </a:extLst>
          </p:cNvPr>
          <p:cNvSpPr/>
          <p:nvPr/>
        </p:nvSpPr>
        <p:spPr>
          <a:xfrm>
            <a:off x="2213112" y="768626"/>
            <a:ext cx="8176591" cy="1099931"/>
          </a:xfrm>
          <a:prstGeom prst="ribb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Star: 16 Points 2">
            <a:extLst>
              <a:ext uri="{FF2B5EF4-FFF2-40B4-BE49-F238E27FC236}">
                <a16:creationId xmlns="" xmlns:a16="http://schemas.microsoft.com/office/drawing/2014/main" id="{99A94AC5-6520-40A9-B6F1-742F550C46F8}"/>
              </a:ext>
            </a:extLst>
          </p:cNvPr>
          <p:cNvSpPr/>
          <p:nvPr/>
        </p:nvSpPr>
        <p:spPr>
          <a:xfrm>
            <a:off x="6676358" y="2001041"/>
            <a:ext cx="3347528" cy="2480923"/>
          </a:xfrm>
          <a:prstGeom prst="star16">
            <a:avLst>
              <a:gd name="adj" fmla="val 2902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সময়ঃ- ৭ মিনিট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="" xmlns:a16="http://schemas.microsoft.com/office/drawing/2014/main" id="{8104E812-C95A-4335-9950-5F4BC8D74999}"/>
              </a:ext>
            </a:extLst>
          </p:cNvPr>
          <p:cNvSpPr/>
          <p:nvPr/>
        </p:nvSpPr>
        <p:spPr>
          <a:xfrm>
            <a:off x="649356" y="4959627"/>
            <a:ext cx="10893287" cy="1298713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গ নং প্রশ্ন অনুযায়ী রাস্স্তাটি যদি ৪ মিটার বিস্তার হয় তবে তার ক্ষেত্রফল কত হবে ?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E54D4EB-CCA5-4339-9BA0-7F2ABC119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16" y="2166476"/>
            <a:ext cx="3889706" cy="2660667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="" xmlns:a16="http://schemas.microsoft.com/office/drawing/2014/main" id="{55C535A0-6CE0-4D81-8F99-94D2BA6AD8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8620E0DF-0348-4BDC-A189-E8B0E9454B1D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9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="" xmlns:a16="http://schemas.microsoft.com/office/drawing/2014/main" id="{60103C94-D01C-4D42-A7F3-FD0F74511DD9}"/>
              </a:ext>
            </a:extLst>
          </p:cNvPr>
          <p:cNvSpPr/>
          <p:nvPr/>
        </p:nvSpPr>
        <p:spPr>
          <a:xfrm>
            <a:off x="3207026" y="543339"/>
            <a:ext cx="4678017" cy="10734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177359D-51B8-4119-8090-7C0BEC052760}"/>
              </a:ext>
            </a:extLst>
          </p:cNvPr>
          <p:cNvSpPr/>
          <p:nvPr/>
        </p:nvSpPr>
        <p:spPr>
          <a:xfrm>
            <a:off x="510209" y="1961323"/>
            <a:ext cx="10774017" cy="79513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ক) ১ সেন্টিমিটার = কত মিলিমিটার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B2134E9-007B-4BA6-A9CF-94CDCA833199}"/>
              </a:ext>
            </a:extLst>
          </p:cNvPr>
          <p:cNvSpPr/>
          <p:nvPr/>
        </p:nvSpPr>
        <p:spPr>
          <a:xfrm>
            <a:off x="510207" y="4161183"/>
            <a:ext cx="10774017" cy="79513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গ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) পরিসীমার সুত্রটি বল এবং পরিসীমা কাকে বলে।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1F3CE59-2EA8-41AC-9CF7-93C36B6C5C00}"/>
              </a:ext>
            </a:extLst>
          </p:cNvPr>
          <p:cNvSpPr/>
          <p:nvPr/>
        </p:nvSpPr>
        <p:spPr>
          <a:xfrm>
            <a:off x="510208" y="5360504"/>
            <a:ext cx="10774017" cy="7951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ঘ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) ক্ষেত্রফল নির্নয়ের সুত্রটি বল।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8D697A10-817C-4F59-8707-46DFFE32B4A7}"/>
              </a:ext>
            </a:extLst>
          </p:cNvPr>
          <p:cNvSpPr/>
          <p:nvPr/>
        </p:nvSpPr>
        <p:spPr>
          <a:xfrm>
            <a:off x="510207" y="2961862"/>
            <a:ext cx="10774017" cy="79513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খ )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সেন্টিমিটার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=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মিটার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2DA80D02-32C2-4CE6-99C9-B2C3AB3212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CAA3AAC5-B54C-4C49-866B-BB0C38DD238B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9C89FA-5831-43F4-A4C7-9F61A837B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28" y="231913"/>
            <a:ext cx="10634871" cy="5426765"/>
          </a:xfrm>
          <a:prstGeom prst="rect">
            <a:avLst/>
          </a:prstGeom>
        </p:spPr>
      </p:pic>
      <p:sp>
        <p:nvSpPr>
          <p:cNvPr id="4" name="Rectangle: Beveled 3">
            <a:extLst>
              <a:ext uri="{FF2B5EF4-FFF2-40B4-BE49-F238E27FC236}">
                <a16:creationId xmlns="" xmlns:a16="http://schemas.microsoft.com/office/drawing/2014/main" id="{6510153F-7410-42A1-813E-26F0477EC567}"/>
              </a:ext>
            </a:extLst>
          </p:cNvPr>
          <p:cNvSpPr/>
          <p:nvPr/>
        </p:nvSpPr>
        <p:spPr>
          <a:xfrm>
            <a:off x="263801" y="5658678"/>
            <a:ext cx="11664398" cy="1060174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বাড়ির দৈর্ঘ্য প্রস্থ মেপে  তার পরিসীমা নির্ণয় করে আনবে।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="" xmlns:a16="http://schemas.microsoft.com/office/drawing/2014/main" id="{BDF789F4-9FC6-42BC-92FB-F664B5F1783A}"/>
              </a:ext>
            </a:extLst>
          </p:cNvPr>
          <p:cNvSpPr/>
          <p:nvPr/>
        </p:nvSpPr>
        <p:spPr>
          <a:xfrm>
            <a:off x="250547" y="225248"/>
            <a:ext cx="1042781" cy="5426766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ড়ি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340F7E-9B19-49F3-9944-AC0F7C0921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DC9DE352-D87D-4BF0-B71E-054AED91DD4D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6AE8604-13FA-45D3-8B04-C3938409ABEE}"/>
              </a:ext>
            </a:extLst>
          </p:cNvPr>
          <p:cNvSpPr/>
          <p:nvPr/>
        </p:nvSpPr>
        <p:spPr>
          <a:xfrm>
            <a:off x="3228535" y="1789621"/>
            <a:ext cx="5154289" cy="22891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>
                <a:gd name="adj" fmla="val 10778669"/>
              </a:avLst>
            </a:prstTxWarp>
            <a:spAutoFit/>
          </a:bodyPr>
          <a:lstStyle/>
          <a:p>
            <a:pPr algn="ctr"/>
            <a:r>
              <a:rPr lang="bn-IN" sz="199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  </a:t>
            </a:r>
            <a:r>
              <a:rPr lang="en-US" sz="199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199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  </a:t>
            </a:r>
            <a:r>
              <a:rPr lang="bn-IN" sz="19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9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 </a:t>
            </a:r>
            <a:endParaRPr lang="en-US" sz="199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9A0EF5A-5211-4A59-A263-3D33D011C094}"/>
              </a:ext>
            </a:extLst>
          </p:cNvPr>
          <p:cNvSpPr/>
          <p:nvPr/>
        </p:nvSpPr>
        <p:spPr>
          <a:xfrm>
            <a:off x="2527470" y="4078753"/>
            <a:ext cx="6905190" cy="22891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 </a:t>
            </a:r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 descr="rose-scraps-6.gif">
            <a:extLst>
              <a:ext uri="{FF2B5EF4-FFF2-40B4-BE49-F238E27FC236}">
                <a16:creationId xmlns="" xmlns:a16="http://schemas.microsoft.com/office/drawing/2014/main" id="{4C40E8CD-5A51-431E-8FC0-23D4B9690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23335" y="2295919"/>
            <a:ext cx="3364690" cy="2780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6AF22D75-B88A-4C36-969D-854126C041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2158FEDE-6FA2-4D98-B924-E989293C9A9F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9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61C241-F9DB-490D-A076-4C54DBF5C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2484"/>
            <a:ext cx="11651673" cy="6725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25102BA-04B5-4AFD-8B64-C3F5FD2AB1F2}"/>
              </a:ext>
            </a:extLst>
          </p:cNvPr>
          <p:cNvSpPr/>
          <p:nvPr/>
        </p:nvSpPr>
        <p:spPr>
          <a:xfrm>
            <a:off x="2363258" y="807231"/>
            <a:ext cx="7863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আলহাজ্ব</a:t>
            </a: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আতিকুর</a:t>
            </a: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</a:t>
            </a:r>
            <a:r>
              <a:rPr lang="bn-IN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ঁঞা একাডেমী 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97844A29-1884-4058-A3BE-C527ADC48D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F6A93FE6-7B5C-4DB8-B7D3-B248F48583B9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A78772-ADF9-478A-9EC7-30C7E8B06E6A}"/>
              </a:ext>
            </a:extLst>
          </p:cNvPr>
          <p:cNvSpPr/>
          <p:nvPr/>
        </p:nvSpPr>
        <p:spPr>
          <a:xfrm>
            <a:off x="3022302" y="2570923"/>
            <a:ext cx="5154289" cy="22891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>
                <a:gd name="adj" fmla="val 10778669"/>
              </a:avLst>
            </a:prstTxWarp>
            <a:spAutoFit/>
          </a:bodyPr>
          <a:lstStyle/>
          <a:p>
            <a:pPr algn="ctr"/>
            <a:r>
              <a:rPr lang="en-US" sz="138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38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138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38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138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13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CF9988F-A723-42C6-9766-277D0A286577}"/>
              </a:ext>
            </a:extLst>
          </p:cNvPr>
          <p:cNvSpPr/>
          <p:nvPr/>
        </p:nvSpPr>
        <p:spPr>
          <a:xfrm>
            <a:off x="4052409" y="4447057"/>
            <a:ext cx="3889206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538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9B82BF8-D511-4BA2-AE4A-0970B0A6DDCA}"/>
              </a:ext>
            </a:extLst>
          </p:cNvPr>
          <p:cNvSpPr/>
          <p:nvPr/>
        </p:nvSpPr>
        <p:spPr>
          <a:xfrm>
            <a:off x="497561" y="3322983"/>
            <a:ext cx="4809330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অনুকুল চন্দ্র সরকার</a:t>
            </a:r>
          </a:p>
          <a:p>
            <a:pPr algn="ctr"/>
            <a:r>
              <a:rPr lang="bn-I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  সহকারি শিক্ষক</a:t>
            </a:r>
          </a:p>
          <a:p>
            <a:pPr algn="ctr"/>
            <a:r>
              <a:rPr lang="bn-I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আলহাজ্ব আতিকুর রহমান ভূঁঞা একাডেমি</a:t>
            </a:r>
          </a:p>
          <a:p>
            <a:pPr algn="ctr"/>
            <a:r>
              <a:rPr lang="bn-I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কেন্দুয়া পৌরসভা, কেন্দুয়া, নেত্রকোনা।</a:t>
            </a:r>
          </a:p>
          <a:p>
            <a:pPr algn="ctr"/>
            <a:r>
              <a:rPr lang="bn-I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মোবাইলঃ- ০১৭২৩-৪৭৭১৯৯</a:t>
            </a:r>
          </a:p>
          <a:p>
            <a:pPr algn="ctr"/>
            <a:r>
              <a:rPr lang="bn-I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ইমেইলঃ-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anokulict@gmail.com</a:t>
            </a:r>
            <a:r>
              <a:rPr lang="bn-IN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8BD2650-766D-438C-9D83-BBE6F587CB2D}"/>
              </a:ext>
            </a:extLst>
          </p:cNvPr>
          <p:cNvSpPr/>
          <p:nvPr/>
        </p:nvSpPr>
        <p:spPr>
          <a:xfrm>
            <a:off x="8312367" y="3786808"/>
            <a:ext cx="252344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ধ্যায়ঃ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ঠঃ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5A36B95-FE36-4F9E-B671-DE519E30C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31" y="1020417"/>
            <a:ext cx="1585773" cy="2029729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="" xmlns:a16="http://schemas.microsoft.com/office/drawing/2014/main" id="{A78012D3-A58D-42B4-B5BE-17A13430ED54}"/>
              </a:ext>
            </a:extLst>
          </p:cNvPr>
          <p:cNvSpPr/>
          <p:nvPr/>
        </p:nvSpPr>
        <p:spPr>
          <a:xfrm>
            <a:off x="1763525" y="738224"/>
            <a:ext cx="2255383" cy="2594113"/>
          </a:xfrm>
          <a:prstGeom prst="frame">
            <a:avLst>
              <a:gd name="adj1" fmla="val 732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allout: Left-Right Arrow 6">
            <a:extLst>
              <a:ext uri="{FF2B5EF4-FFF2-40B4-BE49-F238E27FC236}">
                <a16:creationId xmlns="" xmlns:a16="http://schemas.microsoft.com/office/drawing/2014/main" id="{844A45C2-2E17-40D8-95F5-BB89E17DEC37}"/>
              </a:ext>
            </a:extLst>
          </p:cNvPr>
          <p:cNvSpPr/>
          <p:nvPr/>
        </p:nvSpPr>
        <p:spPr>
          <a:xfrm>
            <a:off x="5341848" y="2350258"/>
            <a:ext cx="2300426" cy="3614201"/>
          </a:xfrm>
          <a:prstGeom prst="leftRightArrowCallout">
            <a:avLst>
              <a:gd name="adj1" fmla="val 14202"/>
              <a:gd name="adj2" fmla="val 20145"/>
              <a:gd name="adj3" fmla="val 21398"/>
              <a:gd name="adj4" fmla="val 1670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D1B3B05-2391-4961-BDAC-7BD1D0EB0243}"/>
              </a:ext>
            </a:extLst>
          </p:cNvPr>
          <p:cNvSpPr/>
          <p:nvPr/>
        </p:nvSpPr>
        <p:spPr>
          <a:xfrm>
            <a:off x="5085055" y="893541"/>
            <a:ext cx="26244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67B2D58-7954-4153-A0EC-7D864E0C7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28" y="1761990"/>
            <a:ext cx="2752725" cy="1657350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="" xmlns:a16="http://schemas.microsoft.com/office/drawing/2014/main" id="{BEA9EC46-9528-4AE0-857C-8D7267DD28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D77D27D1-AB8C-47AC-A795-2FC7D16DD94D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D15D4D-488A-4B50-AD5B-0B36ED405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5" y="817419"/>
            <a:ext cx="11377100" cy="5801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2B36FE6-3043-40A8-B22D-4AA63041D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7" y="817419"/>
            <a:ext cx="11611314" cy="6131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486E57A-3475-45ED-9C4B-A658D9942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6" y="132484"/>
            <a:ext cx="11496369" cy="68627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5C8777C-A556-4AE2-8501-5AE5E0FAFE10}"/>
              </a:ext>
            </a:extLst>
          </p:cNvPr>
          <p:cNvSpPr/>
          <p:nvPr/>
        </p:nvSpPr>
        <p:spPr>
          <a:xfrm>
            <a:off x="41702" y="311790"/>
            <a:ext cx="12017776" cy="64238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চিত্রগোলো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মনযোগ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এগুলোতে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বুঝাযাচ্ছে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386F7227-D74D-4D4D-94AE-A4B9B6C602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B0A9E579-A0CC-43C6-8063-3969793F9223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46B31F77-7E02-4702-9077-BC7EA89BACC3}"/>
              </a:ext>
            </a:extLst>
          </p:cNvPr>
          <p:cNvSpPr/>
          <p:nvPr/>
        </p:nvSpPr>
        <p:spPr>
          <a:xfrm>
            <a:off x="1868557" y="940904"/>
            <a:ext cx="8229600" cy="2488096"/>
          </a:xfrm>
          <a:prstGeom prst="horizontalScroll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পাঠের বিষয়ঃ-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ibbon: Curved and Tilted Down 2">
            <a:extLst>
              <a:ext uri="{FF2B5EF4-FFF2-40B4-BE49-F238E27FC236}">
                <a16:creationId xmlns="" xmlns:a16="http://schemas.microsoft.com/office/drawing/2014/main" id="{3A4D45EC-9F8F-4F04-B112-2639B90C07AC}"/>
              </a:ext>
            </a:extLst>
          </p:cNvPr>
          <p:cNvSpPr/>
          <p:nvPr/>
        </p:nvSpPr>
        <p:spPr>
          <a:xfrm>
            <a:off x="954157" y="3657600"/>
            <a:ext cx="10230678" cy="1722784"/>
          </a:xfrm>
          <a:prstGeom prst="ellipseRibbon">
            <a:avLst>
              <a:gd name="adj1" fmla="val 17606"/>
              <a:gd name="adj2" fmla="val 52026"/>
              <a:gd name="adj3" fmla="val 125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Kalpurush" panose="02000600000000000000" pitchFamily="2" charset="0"/>
                <a:cs typeface="Kalpurush" panose="02000600000000000000" pitchFamily="2" charset="0"/>
              </a:rPr>
              <a:t>জমির পরিমাপ</a:t>
            </a:r>
            <a:endParaRPr lang="en-US" sz="7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DC93E4A2-77D6-412F-953A-E4D9E6AED7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7BD03E3A-1995-4EA5-A8F5-79EA3A34752C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1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2">
            <a:extLst>
              <a:ext uri="{FF2B5EF4-FFF2-40B4-BE49-F238E27FC236}">
                <a16:creationId xmlns="" xmlns:a16="http://schemas.microsoft.com/office/drawing/2014/main" id="{EE0E29BB-8964-4BD1-84F4-B2F90AC86E5B}"/>
              </a:ext>
            </a:extLst>
          </p:cNvPr>
          <p:cNvSpPr/>
          <p:nvPr/>
        </p:nvSpPr>
        <p:spPr>
          <a:xfrm>
            <a:off x="3831465" y="899661"/>
            <a:ext cx="4456090" cy="890431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6DA8404-44E8-4038-AB01-44023E692AFE}"/>
              </a:ext>
            </a:extLst>
          </p:cNvPr>
          <p:cNvSpPr/>
          <p:nvPr/>
        </p:nvSpPr>
        <p:spPr>
          <a:xfrm>
            <a:off x="4055320" y="1991929"/>
            <a:ext cx="520459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4A2F0F3-D0CE-4740-A836-E4D9C9F54DBC}"/>
              </a:ext>
            </a:extLst>
          </p:cNvPr>
          <p:cNvSpPr/>
          <p:nvPr/>
        </p:nvSpPr>
        <p:spPr>
          <a:xfrm>
            <a:off x="1259050" y="2829117"/>
            <a:ext cx="9723549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ক) মিটার, সেন্টিমিটার ও মিলিমিটার কি তা বলতে ও প্রকাশ করতে পারবে;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60E685D-0FB1-4934-9CB9-82D979E691B2}"/>
              </a:ext>
            </a:extLst>
          </p:cNvPr>
          <p:cNvSpPr/>
          <p:nvPr/>
        </p:nvSpPr>
        <p:spPr>
          <a:xfrm>
            <a:off x="1259050" y="4220304"/>
            <a:ext cx="9723549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খ) জমির পরিসীমা নির্নয় ও বর্ণনা করতে পারবে;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24880E2-7B44-4BCE-A4C7-6629A7E948D6}"/>
              </a:ext>
            </a:extLst>
          </p:cNvPr>
          <p:cNvSpPr/>
          <p:nvPr/>
        </p:nvSpPr>
        <p:spPr>
          <a:xfrm>
            <a:off x="1270715" y="5195423"/>
            <a:ext cx="9040968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গ) জমির ক্ষেত্রফল নির্নয় ও ব্যাখ্যা করতে পাবে;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5B1828CF-657A-4758-9603-516D3F72A2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98CF7214-5513-4C7A-A3B2-E80520EF853E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27B323-B32F-42EE-8E33-E900E44AF8BF}"/>
              </a:ext>
            </a:extLst>
          </p:cNvPr>
          <p:cNvSpPr/>
          <p:nvPr/>
        </p:nvSpPr>
        <p:spPr>
          <a:xfrm>
            <a:off x="86139" y="59635"/>
            <a:ext cx="12019722" cy="6738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 জানি 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 মিলিমিটার= ১ সেন্টিমিটার।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১০০ সেন্টিমিটার = ১মিটার।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১০০০ মিটার = ১ কিলোমিটার।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ক) 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প্রশ্নঃ ২ কিলোমিটার, ১৫মিটার ও ৭৫ সেন্টিমিটারকে মিলিমিটারে প্রকাশ কর?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প্রশ্নের সমাধানঃ- দেওয়া আছে ১ কিলোমিটার = ১০০০ মিটার।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 কিঃ মিঃ = ১০০০ 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 = ২০০০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মিটার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সুতরাং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মোট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মিটার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২০০০ + ১৫ = ২০১৫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মিটার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               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বাকি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পরবর্তি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স্লাইডে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9CCF38D5-2CE0-4DDE-9B30-45CF62C8FD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DD5237CA-59BD-4740-ABE9-61B9A9C2DBF7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91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DA3DA8F-6F81-4172-9D09-75D82F1669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আবার, দেওয়া আছে ১মিটার = ১০০ সেন্টিমিটার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২০২৫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মিটার 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 ২০১৫ </a:t>
            </a:r>
            <a:r>
              <a:rPr lang="bn-IN" sz="3200" dirty="0" smtClean="0">
                <a:solidFill>
                  <a:schemeClr val="tx1"/>
                </a:solidFill>
                <a:latin typeface="Viner Hand ITC" panose="03070502030502020203" pitchFamily="66" charset="0"/>
                <a:cs typeface="Kalpurush" panose="02000600000000000000" pitchFamily="2" charset="0"/>
              </a:rPr>
              <a:t>× 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১০০ 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 ২০১৫০০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সেন্টিমিটার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মোট সেন্টিমিটার 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২০১৫০০ + ৭৫ = ২০১৫৭৫ সেন্টিমিটার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আবার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দেওয়া আছে ১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সেন্টিমিটার 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 ১০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মিলিমিটার।</a:t>
            </a:r>
            <a:endParaRPr lang="bn-IN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২০১৫৭৫ সেন্টিমিটার = (২০১৫৭৫</a:t>
            </a:r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Viner Hand ITC" panose="03070502030502020203" pitchFamily="66" charset="0"/>
                <a:cs typeface="Kalpurush" panose="02000600000000000000" pitchFamily="2" charset="0"/>
              </a:rPr>
              <a:t>×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মিলিমিটার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 ২০১৫৭৫০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মিলিমিটার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সুতরাং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মোট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২০১৫৭৫০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মিলিমিটার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)</a:t>
            </a:r>
            <a:endParaRPr lang="bn-IN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[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অতএব 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এইভাবে আমরা মিটার, সেন্টিমিটার ও মিলিমিটার বের করতে পারব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]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8E4D177D-A3DB-4F92-997A-0D2C340F3D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A6BCB6C9-14D8-4488-A3B3-6A0A6770D822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85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606FD7C-08BD-4296-B42E-C3D1C8CE1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63" y="2093652"/>
            <a:ext cx="2695463" cy="2714312"/>
          </a:xfrm>
          <a:prstGeom prst="rect">
            <a:avLst/>
          </a:prstGeom>
        </p:spPr>
      </p:pic>
      <p:sp>
        <p:nvSpPr>
          <p:cNvPr id="4" name="Ribbon: Tilted Down 3">
            <a:extLst>
              <a:ext uri="{FF2B5EF4-FFF2-40B4-BE49-F238E27FC236}">
                <a16:creationId xmlns="" xmlns:a16="http://schemas.microsoft.com/office/drawing/2014/main" id="{BB5A54F7-B419-4871-8CC1-C562A219EE6B}"/>
              </a:ext>
            </a:extLst>
          </p:cNvPr>
          <p:cNvSpPr/>
          <p:nvPr/>
        </p:nvSpPr>
        <p:spPr>
          <a:xfrm>
            <a:off x="2213113" y="768626"/>
            <a:ext cx="7500730" cy="1099931"/>
          </a:xfrm>
          <a:prstGeom prst="ribb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Star: 16 Points 6">
            <a:extLst>
              <a:ext uri="{FF2B5EF4-FFF2-40B4-BE49-F238E27FC236}">
                <a16:creationId xmlns="" xmlns:a16="http://schemas.microsoft.com/office/drawing/2014/main" id="{2F8987CA-0622-4582-80CB-5785544F3685}"/>
              </a:ext>
            </a:extLst>
          </p:cNvPr>
          <p:cNvSpPr/>
          <p:nvPr/>
        </p:nvSpPr>
        <p:spPr>
          <a:xfrm>
            <a:off x="5955499" y="2188538"/>
            <a:ext cx="3347528" cy="2480923"/>
          </a:xfrm>
          <a:prstGeom prst="star16">
            <a:avLst>
              <a:gd name="adj" fmla="val 2902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সময়ঃ- ৪ মিনিট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="" xmlns:a16="http://schemas.microsoft.com/office/drawing/2014/main" id="{7CDFCE82-10C0-4100-B5D1-53AC998A6F7C}"/>
              </a:ext>
            </a:extLst>
          </p:cNvPr>
          <p:cNvSpPr/>
          <p:nvPr/>
        </p:nvSpPr>
        <p:spPr>
          <a:xfrm>
            <a:off x="861391" y="5088835"/>
            <a:ext cx="10204174" cy="129871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৭মিটার ও ১০ সেন্টিমিটারকে মিলিমিটারে প্রকাশ কর?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9FB74C98-A02F-49FD-B405-8135DAC663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922D3F62-F9B6-4092-86BE-A2D25F097BC9}"/>
              </a:ext>
            </a:extLst>
          </p:cNvPr>
          <p:cNvSpPr/>
          <p:nvPr/>
        </p:nvSpPr>
        <p:spPr>
          <a:xfrm>
            <a:off x="119270" y="132484"/>
            <a:ext cx="11940208" cy="6593032"/>
          </a:xfrm>
          <a:prstGeom prst="frame">
            <a:avLst>
              <a:gd name="adj1" fmla="val 26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721</Words>
  <Application>Microsoft Office PowerPoint</Application>
  <PresentationFormat>Widescreen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Viner Hand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Legend Computer</dc:creator>
  <cp:lastModifiedBy>Windows User</cp:lastModifiedBy>
  <cp:revision>91</cp:revision>
  <dcterms:created xsi:type="dcterms:W3CDTF">2021-06-30T04:41:59Z</dcterms:created>
  <dcterms:modified xsi:type="dcterms:W3CDTF">2021-08-01T05:58:26Z</dcterms:modified>
</cp:coreProperties>
</file>