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95" r:id="rId3"/>
    <p:sldId id="284" r:id="rId4"/>
    <p:sldId id="287" r:id="rId5"/>
    <p:sldId id="292" r:id="rId6"/>
    <p:sldId id="286" r:id="rId7"/>
    <p:sldId id="291" r:id="rId8"/>
    <p:sldId id="290" r:id="rId9"/>
    <p:sldId id="289" r:id="rId10"/>
    <p:sldId id="288" r:id="rId11"/>
    <p:sldId id="293" r:id="rId12"/>
    <p:sldId id="294" r:id="rId13"/>
    <p:sldId id="260" r:id="rId14"/>
    <p:sldId id="262" r:id="rId15"/>
    <p:sldId id="263" r:id="rId16"/>
    <p:sldId id="264" r:id="rId17"/>
    <p:sldId id="261" r:id="rId18"/>
    <p:sldId id="26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1C323-5F28-4FDC-BCEA-96D0F200B853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0B7EB-9B08-40D1-A82B-EB3485644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0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8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8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2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4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8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19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7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22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5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3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4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0B7EB-9B08-40D1-A82B-EB3485644C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84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681B-EE80-4C3D-A871-D70239A4CB0F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9910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95233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623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95511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620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9B0C-EDCE-49C0-904C-E1632C86D843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764B-F7F3-4DDB-8E99-C4A54C364478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FE24-91AB-42E7-9584-BEED8D489344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7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8E88-6DC8-460C-BE60-59B42A9ED5AF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BFB3-FB53-4E91-B543-9E2AD799A843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088D-8EE8-4A1F-A273-8DD7291C0948}" type="datetime1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548-1BE6-4BBE-B86C-91E822B2438D}" type="datetime1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5386-B11B-4DCF-8E36-F006111CE870}" type="datetime1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4A4F-2F8F-4087-BAC9-E7DE3220F863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4FFF-EA7A-44EA-B224-2393A290780D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DD07-8ED6-46A4-A8D1-D4E85460A435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Rubel Sir/Rehel English Academy/01315818169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5465F7-67AE-4A45-9354-6CE37A908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159261" y="2368986"/>
            <a:ext cx="4873924" cy="7072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05018" y="3274658"/>
            <a:ext cx="5946092" cy="3364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 in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Ranipur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Nurul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Huda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Madrasha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B.A(Hons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M.A in English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Mobile: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01315818169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rubelali.dinj@gmail.com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889" y="3274658"/>
            <a:ext cx="2684221" cy="336430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226279" y="324189"/>
            <a:ext cx="6124756" cy="10698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Lecture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2423" y="1494170"/>
            <a:ext cx="5710686" cy="77470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Topic: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8596223" y="3077095"/>
            <a:ext cx="484632" cy="26404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06556" y="3010619"/>
            <a:ext cx="356271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XI-XII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3804" y="1216325"/>
            <a:ext cx="7781026" cy="3088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Disguised </a:t>
            </a: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কখনো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কখনো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পরিবর্তে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‘a’  ‘o’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ব্যবহৃত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তখন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এদেরকে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Disguised Preposition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She went a hunting. (on hunting)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It’s six o’clock. (o=of)</a:t>
            </a:r>
          </a:p>
        </p:txBody>
      </p:sp>
      <p:sp>
        <p:nvSpPr>
          <p:cNvPr id="4" name="Rounded Rectangle 3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22098" y="244976"/>
            <a:ext cx="3322546" cy="448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65892" y="244976"/>
            <a:ext cx="3729270" cy="448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25283" y="4173081"/>
            <a:ext cx="4044577" cy="422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30860" y="4176060"/>
            <a:ext cx="3976775" cy="465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991" y="974782"/>
            <a:ext cx="6116130" cy="309688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1400" dirty="0">
                <a:latin typeface="Times New Roman" panose="02020603050405020304" pitchFamily="18" charset="0"/>
              </a:rPr>
              <a:t>নদীর তীরে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Dhaka is on 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Buriganga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কোন কিছুর উপরে সংলগ্ন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book is on the table.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 </a:t>
            </a:r>
            <a:r>
              <a:rPr lang="as-IN" sz="1400" dirty="0">
                <a:latin typeface="Times New Roman" panose="02020603050405020304" pitchFamily="18" charset="0"/>
              </a:rPr>
              <a:t>এর সংখ্যা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office is on the 4th floor.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সীমানার উপর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Buriganga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on the south of Dhaka.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বার / তারিখের পূর্বে এবং দিবসের আগে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come back on Sunday on the 5th May.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সম্বন্ধে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wrote an essay on the cow.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নির্ভরতা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live on rice.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অনুসারে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taken leave on medical advice.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সময়ের বর্ণনা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river looks beautiful on a moonlit night.</a:t>
            </a:r>
          </a:p>
          <a:p>
            <a:r>
              <a:rPr lang="as-IN" sz="1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নিম্নের শব্দ গুলোর পর </a:t>
            </a:r>
            <a:r>
              <a:rPr lang="en-US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as-IN" sz="1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বসে-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congratulate, comment, pride, rely, bestowed, insist, determined, depend, impose, reflect, take pity.</a:t>
            </a:r>
          </a:p>
        </p:txBody>
      </p:sp>
      <p:sp>
        <p:nvSpPr>
          <p:cNvPr id="9" name="Rectangle 8"/>
          <p:cNvSpPr/>
          <p:nvPr/>
        </p:nvSpPr>
        <p:spPr>
          <a:xfrm>
            <a:off x="7165892" y="974783"/>
            <a:ext cx="4540153" cy="30968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1400" dirty="0">
                <a:latin typeface="Times New Roman" panose="02020603050405020304" pitchFamily="18" charset="0"/>
              </a:rPr>
              <a:t>উপর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bridge over the river.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পারাপার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run over the glass.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সমগ্র / সারা অর্থ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traveled over the world.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বিপরিত পাশ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live over the road.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অধিক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in America for over a month.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উপরস্থ কর্মকর্তা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a director over him.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মাধ্যম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talked over telephone.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076529" y="702174"/>
            <a:ext cx="484632" cy="272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689282" y="693549"/>
            <a:ext cx="484632" cy="272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5990" y="4854977"/>
            <a:ext cx="5615797" cy="142680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1400" dirty="0" smtClean="0">
                <a:latin typeface="Times New Roman" panose="02020603050405020304" pitchFamily="18" charset="0"/>
              </a:rPr>
              <a:t>উপরে </a:t>
            </a:r>
            <a:r>
              <a:rPr lang="as-IN" sz="1400" dirty="0">
                <a:latin typeface="Times New Roman" panose="02020603050405020304" pitchFamily="18" charset="0"/>
              </a:rPr>
              <a:t>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water came above our knees.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অবস্থান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sun is above our head now.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পরিমাণে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temperature is above average.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এতটাই সৎ / ভালো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above suspicion.</a:t>
            </a:r>
          </a:p>
          <a:p>
            <a:r>
              <a:rPr lang="as-IN" sz="1400" dirty="0">
                <a:latin typeface="Times New Roman" panose="02020603050405020304" pitchFamily="18" charset="0"/>
              </a:rPr>
              <a:t>অতিমাত্রা বুঝাতে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as-IN" sz="1400" dirty="0">
                <a:latin typeface="Times New Roman" panose="02020603050405020304" pitchFamily="18" charset="0"/>
              </a:rPr>
              <a:t>বসে। যেমনঃ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couldn’t hear him above the noise of the traffic.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3039256" y="4595775"/>
            <a:ext cx="484632" cy="259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2557" y="4854977"/>
            <a:ext cx="5253487" cy="14268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নিচ</a:t>
            </a:r>
            <a:r>
              <a:rPr lang="en-US" sz="2400" dirty="0"/>
              <a:t> </a:t>
            </a:r>
            <a:r>
              <a:rPr lang="en-US" sz="2400" dirty="0" err="1"/>
              <a:t>থেকে</a:t>
            </a:r>
            <a:r>
              <a:rPr lang="en-US" sz="2400" dirty="0"/>
              <a:t> </a:t>
            </a:r>
            <a:r>
              <a:rPr lang="en-US" sz="2400" dirty="0" err="1"/>
              <a:t>উপরের</a:t>
            </a:r>
            <a:r>
              <a:rPr lang="en-US" sz="2400" dirty="0"/>
              <a:t> </a:t>
            </a:r>
            <a:r>
              <a:rPr lang="en-US" sz="2400" dirty="0" err="1"/>
              <a:t>দিকে</a:t>
            </a:r>
            <a:r>
              <a:rPr lang="en-US" sz="2400" dirty="0"/>
              <a:t> </a:t>
            </a:r>
            <a:r>
              <a:rPr lang="en-US" sz="2400" dirty="0" err="1"/>
              <a:t>বুঝাইতে</a:t>
            </a:r>
            <a:r>
              <a:rPr lang="en-US" sz="2400" dirty="0"/>
              <a:t> up </a:t>
            </a:r>
            <a:r>
              <a:rPr lang="en-US" sz="2400" dirty="0" err="1"/>
              <a:t>বসে</a:t>
            </a:r>
            <a:r>
              <a:rPr lang="en-US" sz="2400" dirty="0"/>
              <a:t>। </a:t>
            </a:r>
            <a:r>
              <a:rPr lang="en-US" sz="2400" dirty="0" err="1"/>
              <a:t>যেমনঃ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/>
              <a:t>. Go up the hill. </a:t>
            </a:r>
            <a:endParaRPr lang="en-US" sz="2400" dirty="0" smtClean="0"/>
          </a:p>
          <a:p>
            <a:r>
              <a:rPr lang="en-US" sz="2400" dirty="0" smtClean="0"/>
              <a:t>ii</a:t>
            </a:r>
            <a:r>
              <a:rPr lang="en-US" sz="2400" dirty="0"/>
              <a:t>. Climb up the tree.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931598" y="4660269"/>
            <a:ext cx="484632" cy="198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35448" y="320022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25283" y="244976"/>
            <a:ext cx="3726611" cy="448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65892" y="244976"/>
            <a:ext cx="3729270" cy="448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6556" y="3112387"/>
            <a:ext cx="4044577" cy="422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Beneath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49374" y="3079221"/>
            <a:ext cx="4856671" cy="465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Underneath</a:t>
            </a:r>
            <a:r>
              <a:rPr lang="b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এর ব্যবহার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991" y="974783"/>
            <a:ext cx="5615797" cy="202720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1700" dirty="0">
                <a:latin typeface="Times New Roman" panose="02020603050405020304" pitchFamily="18" charset="0"/>
              </a:rPr>
              <a:t>নিচে বুঝাতে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as-IN" sz="1700" dirty="0">
                <a:latin typeface="Times New Roman" panose="02020603050405020304" pitchFamily="18" charset="0"/>
              </a:rPr>
              <a:t>বসে</a:t>
            </a:r>
            <a:r>
              <a:rPr lang="as-IN" sz="1700" dirty="0" smtClean="0">
                <a:latin typeface="Times New Roman" panose="02020603050405020304" pitchFamily="18" charset="0"/>
              </a:rPr>
              <a:t>।যেমনঃ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ball is under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table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as-IN" dirty="0">
                <a:latin typeface="Times New Roman" panose="02020603050405020304" pitchFamily="18" charset="0"/>
              </a:rPr>
              <a:t>ছোট / কম পরিমান / বয়স বুঝাতে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as-IN" dirty="0">
                <a:latin typeface="Times New Roman" panose="02020603050405020304" pitchFamily="18" charset="0"/>
              </a:rPr>
              <a:t>বসে। যেমনঃ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is under 20.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earns under 5000.</a:t>
            </a:r>
          </a:p>
          <a:p>
            <a:r>
              <a:rPr lang="as-IN" dirty="0">
                <a:latin typeface="Times New Roman" panose="02020603050405020304" pitchFamily="18" charset="0"/>
              </a:rPr>
              <a:t>অধীনে আর্থ বুঝাতে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as-IN" dirty="0">
                <a:latin typeface="Times New Roman" panose="02020603050405020304" pitchFamily="18" charset="0"/>
              </a:rPr>
              <a:t>বসে।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as-IN" dirty="0" smtClean="0">
                <a:latin typeface="Times New Roman" panose="02020603050405020304" pitchFamily="18" charset="0"/>
              </a:rPr>
              <a:t>যেমনঃ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building is under construction.</a:t>
            </a:r>
          </a:p>
          <a:p>
            <a:r>
              <a:rPr lang="as-IN" dirty="0">
                <a:latin typeface="Times New Roman" panose="02020603050405020304" pitchFamily="18" charset="0"/>
              </a:rPr>
              <a:t>অবস্থা বুঝাতে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as-IN" dirty="0">
                <a:latin typeface="Times New Roman" panose="02020603050405020304" pitchFamily="18" charset="0"/>
              </a:rPr>
              <a:t>বসে। </a:t>
            </a:r>
            <a:endParaRPr lang="en-US" dirty="0" smtClean="0">
              <a:latin typeface="Times New Roman" panose="02020603050405020304" pitchFamily="18" charset="0"/>
            </a:endParaRPr>
          </a:p>
          <a:p>
            <a:r>
              <a:rPr lang="as-IN" dirty="0" smtClean="0">
                <a:latin typeface="Times New Roman" panose="02020603050405020304" pitchFamily="18" charset="0"/>
              </a:rPr>
              <a:t>যেমনঃ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under sentence to death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2558" y="974784"/>
            <a:ext cx="5253487" cy="2027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2000" dirty="0">
                <a:latin typeface="Times New Roman" panose="02020603050405020304" pitchFamily="18" charset="0"/>
              </a:rPr>
              <a:t>নিম্নে বর্নিত, নির্দিষ্ট পরিমাণ বা সংখ্যা কম,পর্যায়ের নিচে বুঝাতে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as-IN" sz="2000" dirty="0">
                <a:latin typeface="Times New Roman" panose="02020603050405020304" pitchFamily="18" charset="0"/>
              </a:rPr>
              <a:t>বসে।</a:t>
            </a:r>
          </a:p>
          <a:p>
            <a:r>
              <a:rPr lang="as-IN" sz="2000" dirty="0">
                <a:latin typeface="Times New Roman" panose="02020603050405020304" pitchFamily="18" charset="0"/>
              </a:rPr>
              <a:t>যেমনঃ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My particulars are given below.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Rahim has got below 80% marks.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lives below middle class status.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076529" y="702174"/>
            <a:ext cx="484632" cy="272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689282" y="693549"/>
            <a:ext cx="484632" cy="272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5991" y="3804249"/>
            <a:ext cx="5615797" cy="178566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নীচে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নিম্নে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ভিতরে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গভীরে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অর্থ্যা</a:t>
            </a:r>
            <a:r>
              <a:rPr lang="bn-IN" dirty="0" smtClean="0">
                <a:latin typeface="Times New Roman" panose="02020603050405020304" pitchFamily="18" charset="0"/>
              </a:rPr>
              <a:t>ৎ অপেক্ষাকৃত নিচু স্থানে বুঝায়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</a:rPr>
              <a:t>The tree seems no long root beneath the soil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</a:rPr>
              <a:t>There may not be many pillars beneath the house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</a:rPr>
              <a:t>The man found a pitcher full of gold coin beneath the house.</a:t>
            </a:r>
            <a:endParaRPr lang="bn-IN" dirty="0" smtClean="0">
              <a:latin typeface="Times New Roman" panose="02020603050405020304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834213" y="3545047"/>
            <a:ext cx="484632" cy="259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52558" y="3804249"/>
            <a:ext cx="5253487" cy="17856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কোন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কিছুর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তলাছুয়ে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নীচে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বুঝাতে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coin underneath the pitcher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kept his car underneath the building.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931598" y="3545047"/>
            <a:ext cx="484632" cy="198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710020" y="5865963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5834" y="1759788"/>
            <a:ext cx="9765102" cy="284671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600" dirty="0">
                <a:latin typeface="Times New Roman" panose="02020603050405020304" pitchFamily="18" charset="0"/>
              </a:rPr>
              <a:t>১. ছোট স্থান/শহর/জায়গার পূর্বে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lives at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Lalbag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600" dirty="0">
                <a:latin typeface="Times New Roman" panose="02020603050405020304" pitchFamily="18" charset="0"/>
              </a:rPr>
              <a:t>২. নিদ্দিষ্ট সময় বুঝাতে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 to school at 9 am. 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600" dirty="0">
                <a:latin typeface="Times New Roman" panose="02020603050405020304" pitchFamily="18" charset="0"/>
              </a:rPr>
              <a:t>৩. দূরত্ব বুঝাতে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Khulna is at 100 kilometers from here. 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600" dirty="0">
                <a:latin typeface="Times New Roman" panose="02020603050405020304" pitchFamily="18" charset="0"/>
              </a:rPr>
              <a:t>৪. দামের পূর্বে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Potato sells at 10 tk. Per kg.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600" dirty="0">
                <a:latin typeface="Times New Roman" panose="02020603050405020304" pitchFamily="18" charset="0"/>
              </a:rPr>
              <a:t>৫. দায়িত্ব বুঝাতে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do this at your own risk.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600" dirty="0">
                <a:latin typeface="Times New Roman" panose="02020603050405020304" pitchFamily="18" charset="0"/>
              </a:rPr>
              <a:t>৬. বয়স বুঝাতে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600" dirty="0">
                <a:latin typeface="Times New Roman" panose="02020603050405020304" pitchFamily="18" charset="0"/>
              </a:rPr>
              <a:t>বসে। যেমন: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passed S.S.C at 16.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9637" y="560717"/>
            <a:ext cx="3657600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এর</a:t>
            </a:r>
            <a:r>
              <a:rPr lang="bn-IN" sz="4000" dirty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478437" y="1475117"/>
            <a:ext cx="484632" cy="284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82550" y="543464"/>
            <a:ext cx="3657600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4000" b="1" dirty="0" smtClean="0">
                <a:latin typeface="Times New Roman" panose="02020603050405020304" pitchFamily="18" charset="0"/>
              </a:rPr>
              <a:t>এর</a:t>
            </a:r>
            <a:r>
              <a:rPr lang="bn-IN" sz="4000" dirty="0" smtClean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65230" y="1682150"/>
            <a:ext cx="9601199" cy="44684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১. বড় স্থানের পূর্বে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in Bangladesh.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(“I live at Dhaka in Bangladesh”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উদাহরণটিতে লক্ষ্য করুন-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বড় জায়গা হওয়ায়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ও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Dhaka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ছোট জায়গা হওয়ায়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বসেছে) </a:t>
            </a:r>
            <a:r>
              <a:rPr lang="bn-IN" sz="2400" dirty="0">
                <a:latin typeface="Times New Roman" panose="02020603050405020304" pitchFamily="18" charset="0"/>
              </a:rPr>
              <a:t/>
            </a:r>
            <a:br>
              <a:rPr lang="bn-IN" sz="2400" dirty="0">
                <a:latin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২. কোন বিষয় বা ভাষা বুঝালে তার আগে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English, In Bengali.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wrote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novel in English.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৩. সময়ের ক্ষেত্রে বছর/মাসের পূর্বে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born in 1980.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৪. পেশার পূর্বে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joined in navy.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৫. বিষয়ের পূর্বে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studies in History.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৬. অবস্থা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in happy mode.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৭. ক্ষেত্র বুঝাতে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bn-I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nothing to say in this regard.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723513" y="1457864"/>
            <a:ext cx="484632" cy="22428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262112" y="343309"/>
            <a:ext cx="3657600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এর</a:t>
            </a:r>
            <a:r>
              <a:rPr lang="bn-IN" sz="4000" dirty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3254" y="1561382"/>
            <a:ext cx="9290648" cy="31486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১. কোন স্থানে আসা এবং যাওয়া বুঝালে ঐ স্থানের আগে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।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bn-I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যেমন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goes to market. He went to Italy.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২. ব্যক্তির কাছে বুঝালে তার আগে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 to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৩. অনুসারে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work according to rule.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৪. সীমানার বাইরে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Korea is to the east of our country.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090912" y="1257709"/>
            <a:ext cx="484632" cy="303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167222" y="552091"/>
            <a:ext cx="3657600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এর</a:t>
            </a:r>
            <a:r>
              <a:rPr lang="bn-IN" sz="4000" dirty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42300" y="1940943"/>
            <a:ext cx="9031857" cy="32607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১. অধিকার/মালিকানা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car of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Khalid.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২. উপকরণ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shoe is made of leather.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৩. কারণ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died of cancer.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৪. সম্পর্ক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know everything of it.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815912" y="1466491"/>
            <a:ext cx="484632" cy="474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8362" y="1658153"/>
            <a:ext cx="9747849" cy="43994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১. কোন কিছুর উপর সংলগ্ন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mobile on the table.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২. বার/দিন/তারিখের পূর্বে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went there on Saturday.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৩. নদীর তীরে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Khulna is on the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rupsha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৪. নির্ভরতা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live on rice.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৫.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এর সংখ্যা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যেমনঃ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Bank is on the 5th floor.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৬. সম্বন্ধ বুঝাতে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bn-I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বসে। যেমন: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wrote an essay on Liberation.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70074" y="631677"/>
            <a:ext cx="3795624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এর</a:t>
            </a:r>
            <a:r>
              <a:rPr lang="bn-IN" sz="4000" dirty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68149" y="552091"/>
            <a:ext cx="4580627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এর</a:t>
            </a:r>
            <a:r>
              <a:rPr lang="bn-IN" sz="4000" dirty="0">
                <a:latin typeface="Times New Roman" panose="02020603050405020304" pitchFamily="18" charset="0"/>
              </a:rPr>
              <a:t> </a:t>
            </a:r>
            <a:r>
              <a:rPr lang="bn-IN" sz="4000" b="1" dirty="0">
                <a:latin typeface="Times New Roman" panose="02020603050405020304" pitchFamily="18" charset="0"/>
              </a:rPr>
              <a:t>ব্যবহার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1826" y="1846052"/>
            <a:ext cx="8341744" cy="301061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১. </a:t>
            </a:r>
            <a:r>
              <a:rPr lang="bn-IN" sz="36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মানের </a:t>
            </a:r>
            <a:r>
              <a:rPr lang="bn-IN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উপরে বুঝালে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lang="bn-IN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বসে। যেমনঃ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got above 90% marks in history.</a:t>
            </a:r>
          </a:p>
        </p:txBody>
      </p:sp>
      <p:sp>
        <p:nvSpPr>
          <p:cNvPr id="5" name="Rounded Rectangle 4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5894" y="1870206"/>
            <a:ext cx="5650302" cy="1871932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363408">
            <a:off x="740890" y="906619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19246" y="1009291"/>
            <a:ext cx="5322498" cy="9144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506" y="2380890"/>
            <a:ext cx="8031192" cy="31055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lesson, the students will be able to-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about the definition of preposition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different types preposition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the uses of preposition in a sentence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4023" y="2001329"/>
            <a:ext cx="8902459" cy="310550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অর্থ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পূর্বে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position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অর্থ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অবস্থান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অর্থা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ৎ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যেসব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কোনো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Pronoun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পূর্বে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অন্য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শব্দের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সম্পর্ক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স্থাপন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তখন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সুতরাং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সম্পর্কবাচক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অন্য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শব্দের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সম্পর্ক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তৈরি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নির্দেশ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ব্যবহৃত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657600" y="779815"/>
            <a:ext cx="5788325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কাকে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2300" y="1380227"/>
            <a:ext cx="8143336" cy="470139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কাজের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ভিত্তিতে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৬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ভাগে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ভাগ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হয়েছে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।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Preposition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Preposition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 Preposition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 Preposition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Disguised Preposition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12542" y="508958"/>
            <a:ext cx="5589917" cy="69011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প্রকার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396" y="414067"/>
            <a:ext cx="9066362" cy="586771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Simple Preposition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শুধু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মাত্র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 Preposition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গঠিত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Rumel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swam at the lake.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got a prize from a company.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sleeping on the floor.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Sabrina took a rest under a tree.</a:t>
            </a:r>
          </a:p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গুলি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at, in, by, 	of, to, under, with, up, out, over, 	down, on, for, against, from, upon, off, 	after, till 	 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Rounded Rectangle 3"/>
          <p:cNvSpPr/>
          <p:nvPr/>
        </p:nvSpPr>
        <p:spPr>
          <a:xfrm rot="19416940">
            <a:off x="715990" y="843793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2300" y="1078302"/>
            <a:ext cx="8223466" cy="47876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Double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দুটি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 Preposition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একত্রে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তৈরি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Double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She put the book onto the table.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am coming within five minutes.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can’t do this project without your help.</a:t>
            </a:r>
          </a:p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Preposition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গুলি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upon, into, onto, out of, within, 	without, next to, up to, off to, off on, throughout 	 </a:t>
            </a:r>
          </a:p>
        </p:txBody>
      </p:sp>
      <p:sp>
        <p:nvSpPr>
          <p:cNvPr id="4" name="Rounded Rectangle 3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4022" y="931653"/>
            <a:ext cx="8876581" cy="49274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Compound </a:t>
            </a:r>
            <a:r>
              <a:rPr lang="en-US" sz="4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Noun, Pronoun, Adverb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আগে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পূর্বে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 Preposition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Prepositionগঠিত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তখন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তাকে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 Preposition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kite was flying above.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Bring along your friend.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 stood behind the door.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Adhora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concerned about the money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Preposition </a:t>
            </a:r>
            <a:r>
              <a:rPr lang="en-US" sz="32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গুলি</a:t>
            </a: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2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on+by+up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=above 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on+by+out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=About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no+long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=along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by+fore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=before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by+hind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=behind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by+low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=below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in+side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=inside 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out+side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=outside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By+yond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=beyond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on+cross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=across 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by+side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=beside 	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by+tween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=between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19416940">
            <a:off x="804258" y="668548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1057" y="414067"/>
            <a:ext cx="8134709" cy="55036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Phrase </a:t>
            </a:r>
            <a:r>
              <a:rPr lang="en-US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যখন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একাধিক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Preposition/word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একত্রে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মতো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তখন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তাকে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Phrase Preposition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 car was parked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house.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Today’s game was stopped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rain.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gave the children water instead of soft drinks.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 spite of the mud and weather, he felt much better.</a:t>
            </a:r>
          </a:p>
          <a:p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Preposition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গুলি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account of, in front of, instead of, in spite of, by hint of, in course of</a:t>
            </a:r>
          </a:p>
        </p:txBody>
      </p:sp>
      <p:sp>
        <p:nvSpPr>
          <p:cNvPr id="4" name="Rounded Rectangle 3"/>
          <p:cNvSpPr/>
          <p:nvPr/>
        </p:nvSpPr>
        <p:spPr>
          <a:xfrm rot="19416940">
            <a:off x="836760" y="843792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2211" y="414067"/>
            <a:ext cx="7953555" cy="538288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Participle </a:t>
            </a: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কিছু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Participle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verb+ing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Past Participle(verb past participle)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যদি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Preposition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ন্যায়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কাজ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তাহলে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তাকে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Participle Preposition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বলা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Play according to the rules.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All information regarding the meeting was true.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student was taken from one class to another.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Preposition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গুলি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according, 	regarding, 	taken, considering, touching,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granted, following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given, provided, notwithstanding, barred, expecting, failing, barring, pending, including past, accepting,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ounded Rectangle 3"/>
          <p:cNvSpPr/>
          <p:nvPr/>
        </p:nvSpPr>
        <p:spPr>
          <a:xfrm rot="19416940">
            <a:off x="1078301" y="891836"/>
            <a:ext cx="1621768" cy="526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Rubel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284</TotalTime>
  <Words>1277</Words>
  <Application>Microsoft Office PowerPoint</Application>
  <PresentationFormat>Widescreen</PresentationFormat>
  <Paragraphs>173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28</cp:revision>
  <dcterms:created xsi:type="dcterms:W3CDTF">2021-07-28T03:48:19Z</dcterms:created>
  <dcterms:modified xsi:type="dcterms:W3CDTF">2021-07-31T17:56:03Z</dcterms:modified>
</cp:coreProperties>
</file>