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06FA788-B89E-438C-9672-36D827AFFE91}" type="datetimeFigureOut">
              <a:rPr lang="en-US" smtClean="0"/>
              <a:t>8/1/2021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5F36CFA-5D35-4A23-A716-6AE7489F1E9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847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FA788-B89E-438C-9672-36D827AFFE91}"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36CFA-5D35-4A23-A716-6AE7489F1E95}" type="slidenum">
              <a:rPr lang="en-US" smtClean="0"/>
              <a:t>‹#›</a:t>
            </a:fld>
            <a:endParaRPr lang="en-US"/>
          </a:p>
        </p:txBody>
      </p:sp>
    </p:spTree>
    <p:extLst>
      <p:ext uri="{BB962C8B-B14F-4D97-AF65-F5344CB8AC3E}">
        <p14:creationId xmlns:p14="http://schemas.microsoft.com/office/powerpoint/2010/main" val="28563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FA788-B89E-438C-9672-36D827AFFE9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6CFA-5D35-4A23-A716-6AE7489F1E9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897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FA788-B89E-438C-9672-36D827AFFE9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6CFA-5D35-4A23-A716-6AE7489F1E9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4254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FA788-B89E-438C-9672-36D827AFFE9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6CFA-5D35-4A23-A716-6AE7489F1E95}" type="slidenum">
              <a:rPr lang="en-US" smtClean="0"/>
              <a:t>‹#›</a:t>
            </a:fld>
            <a:endParaRPr lang="en-US"/>
          </a:p>
        </p:txBody>
      </p:sp>
    </p:spTree>
    <p:extLst>
      <p:ext uri="{BB962C8B-B14F-4D97-AF65-F5344CB8AC3E}">
        <p14:creationId xmlns:p14="http://schemas.microsoft.com/office/powerpoint/2010/main" val="473630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FA788-B89E-438C-9672-36D827AFFE9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6CFA-5D35-4A23-A716-6AE7489F1E9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506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FA788-B89E-438C-9672-36D827AFFE9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6CFA-5D35-4A23-A716-6AE7489F1E9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725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6FA788-B89E-438C-9672-36D827AFFE9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6CFA-5D35-4A23-A716-6AE7489F1E9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1941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6FA788-B89E-438C-9672-36D827AFFE9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6CFA-5D35-4A23-A716-6AE7489F1E9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97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6FA788-B89E-438C-9672-36D827AFFE9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6CFA-5D35-4A23-A716-6AE7489F1E95}" type="slidenum">
              <a:rPr lang="en-US" smtClean="0"/>
              <a:t>‹#›</a:t>
            </a:fld>
            <a:endParaRPr lang="en-US"/>
          </a:p>
        </p:txBody>
      </p:sp>
    </p:spTree>
    <p:extLst>
      <p:ext uri="{BB962C8B-B14F-4D97-AF65-F5344CB8AC3E}">
        <p14:creationId xmlns:p14="http://schemas.microsoft.com/office/powerpoint/2010/main" val="209765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6FA788-B89E-438C-9672-36D827AFFE91}"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F36CFA-5D35-4A23-A716-6AE7489F1E9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0305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6FA788-B89E-438C-9672-36D827AFFE91}"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36CFA-5D35-4A23-A716-6AE7489F1E95}" type="slidenum">
              <a:rPr lang="en-US" smtClean="0"/>
              <a:t>‹#›</a:t>
            </a:fld>
            <a:endParaRPr lang="en-US"/>
          </a:p>
        </p:txBody>
      </p:sp>
    </p:spTree>
    <p:extLst>
      <p:ext uri="{BB962C8B-B14F-4D97-AF65-F5344CB8AC3E}">
        <p14:creationId xmlns:p14="http://schemas.microsoft.com/office/powerpoint/2010/main" val="204324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6FA788-B89E-438C-9672-36D827AFFE91}"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F36CFA-5D35-4A23-A716-6AE7489F1E9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5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6FA788-B89E-438C-9672-36D827AFFE91}"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F36CFA-5D35-4A23-A716-6AE7489F1E9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04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6FA788-B89E-438C-9672-36D827AFFE91}"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F36CFA-5D35-4A23-A716-6AE7489F1E95}" type="slidenum">
              <a:rPr lang="en-US" smtClean="0"/>
              <a:t>‹#›</a:t>
            </a:fld>
            <a:endParaRPr lang="en-US"/>
          </a:p>
        </p:txBody>
      </p:sp>
    </p:spTree>
    <p:extLst>
      <p:ext uri="{BB962C8B-B14F-4D97-AF65-F5344CB8AC3E}">
        <p14:creationId xmlns:p14="http://schemas.microsoft.com/office/powerpoint/2010/main" val="190123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FA788-B89E-438C-9672-36D827AFFE91}"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36CFA-5D35-4A23-A716-6AE7489F1E9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737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6FA788-B89E-438C-9672-36D827AFFE91}"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F36CFA-5D35-4A23-A716-6AE7489F1E95}" type="slidenum">
              <a:rPr lang="en-US" smtClean="0"/>
              <a:t>‹#›</a:t>
            </a:fld>
            <a:endParaRPr lang="en-US"/>
          </a:p>
        </p:txBody>
      </p:sp>
    </p:spTree>
    <p:extLst>
      <p:ext uri="{BB962C8B-B14F-4D97-AF65-F5344CB8AC3E}">
        <p14:creationId xmlns:p14="http://schemas.microsoft.com/office/powerpoint/2010/main" val="187184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6FA788-B89E-438C-9672-36D827AFFE91}" type="datetimeFigureOut">
              <a:rPr lang="en-US" smtClean="0"/>
              <a:t>8/1/2021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F36CFA-5D35-4A23-A716-6AE7489F1E95}" type="slidenum">
              <a:rPr lang="en-US" smtClean="0"/>
              <a:t>‹#›</a:t>
            </a:fld>
            <a:endParaRPr lang="en-US"/>
          </a:p>
        </p:txBody>
      </p:sp>
    </p:spTree>
    <p:extLst>
      <p:ext uri="{BB962C8B-B14F-4D97-AF65-F5344CB8AC3E}">
        <p14:creationId xmlns:p14="http://schemas.microsoft.com/office/powerpoint/2010/main" val="25848443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59261" y="2368986"/>
            <a:ext cx="4873924" cy="7072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dirty="0" smtClean="0">
                <a:latin typeface="Times New Roman" panose="02020603050405020304" pitchFamily="18" charset="0"/>
                <a:cs typeface="Times New Roman" panose="02020603050405020304" pitchFamily="18" charset="0"/>
              </a:rPr>
              <a:t>Presented By</a:t>
            </a:r>
          </a:p>
        </p:txBody>
      </p:sp>
      <p:sp>
        <p:nvSpPr>
          <p:cNvPr id="5" name="Rounded Rectangle 4"/>
          <p:cNvSpPr/>
          <p:nvPr/>
        </p:nvSpPr>
        <p:spPr>
          <a:xfrm>
            <a:off x="5705018" y="3274658"/>
            <a:ext cx="5946092" cy="3364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latin typeface="Times New Roman" panose="02020603050405020304" pitchFamily="18" charset="0"/>
                <a:cs typeface="Times New Roman" panose="02020603050405020304" pitchFamily="18" charset="0"/>
              </a:rPr>
              <a:t>Md. </a:t>
            </a:r>
            <a:r>
              <a:rPr lang="en-US" sz="4800" dirty="0" err="1">
                <a:latin typeface="Times New Roman" panose="02020603050405020304" pitchFamily="18" charset="0"/>
                <a:cs typeface="Times New Roman" panose="02020603050405020304" pitchFamily="18" charset="0"/>
              </a:rPr>
              <a:t>Rubel</a:t>
            </a:r>
            <a:r>
              <a:rPr lang="en-US" sz="4800" dirty="0">
                <a:latin typeface="Times New Roman" panose="02020603050405020304" pitchFamily="18" charset="0"/>
                <a:cs typeface="Times New Roman" panose="02020603050405020304" pitchFamily="18" charset="0"/>
              </a:rPr>
              <a:t> Ali</a:t>
            </a:r>
          </a:p>
          <a:p>
            <a:r>
              <a:rPr lang="en-US" sz="3200" b="1" dirty="0">
                <a:solidFill>
                  <a:srgbClr val="FFFF00"/>
                </a:solidFill>
                <a:latin typeface="Times New Roman" panose="02020603050405020304" pitchFamily="18" charset="0"/>
                <a:cs typeface="Times New Roman" panose="02020603050405020304" pitchFamily="18" charset="0"/>
              </a:rPr>
              <a:t>Lecturer in </a:t>
            </a:r>
            <a:r>
              <a:rPr lang="en-US" sz="3200" b="1" dirty="0" smtClean="0">
                <a:solidFill>
                  <a:srgbClr val="FFFF00"/>
                </a:solidFill>
                <a:latin typeface="Times New Roman" panose="02020603050405020304" pitchFamily="18" charset="0"/>
                <a:cs typeface="Times New Roman" panose="02020603050405020304" pitchFamily="18" charset="0"/>
              </a:rPr>
              <a:t>English </a:t>
            </a:r>
          </a:p>
          <a:p>
            <a:r>
              <a:rPr lang="en-US" sz="1600" b="1" dirty="0" err="1" smtClean="0">
                <a:solidFill>
                  <a:schemeClr val="bg1"/>
                </a:solidFill>
                <a:latin typeface="Times New Roman" panose="02020603050405020304" pitchFamily="18" charset="0"/>
                <a:cs typeface="Times New Roman" panose="02020603050405020304" pitchFamily="18" charset="0"/>
              </a:rPr>
              <a:t>Ranipur</a:t>
            </a:r>
            <a:r>
              <a:rPr lang="en-US" sz="1600" b="1" dirty="0" smtClean="0">
                <a:solidFill>
                  <a:schemeClr val="bg1"/>
                </a:solidFill>
                <a:latin typeface="Times New Roman" panose="02020603050405020304" pitchFamily="18" charset="0"/>
                <a:cs typeface="Times New Roman" panose="02020603050405020304" pitchFamily="18" charset="0"/>
              </a:rPr>
              <a:t> </a:t>
            </a:r>
            <a:r>
              <a:rPr lang="en-US" sz="1600" b="1" dirty="0" err="1" smtClean="0">
                <a:solidFill>
                  <a:schemeClr val="bg1"/>
                </a:solidFill>
                <a:latin typeface="Times New Roman" panose="02020603050405020304" pitchFamily="18" charset="0"/>
                <a:cs typeface="Times New Roman" panose="02020603050405020304" pitchFamily="18" charset="0"/>
              </a:rPr>
              <a:t>Nurul</a:t>
            </a:r>
            <a:r>
              <a:rPr lang="en-US" sz="1600" b="1" dirty="0" smtClean="0">
                <a:solidFill>
                  <a:schemeClr val="bg1"/>
                </a:solidFill>
                <a:latin typeface="Times New Roman" panose="02020603050405020304" pitchFamily="18" charset="0"/>
                <a:cs typeface="Times New Roman" panose="02020603050405020304" pitchFamily="18" charset="0"/>
              </a:rPr>
              <a:t> Huda </a:t>
            </a:r>
            <a:r>
              <a:rPr lang="en-US" sz="1600" b="1" dirty="0" err="1" smtClean="0">
                <a:solidFill>
                  <a:schemeClr val="bg1"/>
                </a:solidFill>
                <a:latin typeface="Times New Roman" panose="02020603050405020304" pitchFamily="18" charset="0"/>
                <a:cs typeface="Times New Roman" panose="02020603050405020304" pitchFamily="18" charset="0"/>
              </a:rPr>
              <a:t>Alim</a:t>
            </a:r>
            <a:r>
              <a:rPr lang="en-US" sz="1600" b="1" dirty="0" smtClean="0">
                <a:solidFill>
                  <a:schemeClr val="bg1"/>
                </a:solidFill>
                <a:latin typeface="Times New Roman" panose="02020603050405020304" pitchFamily="18" charset="0"/>
                <a:cs typeface="Times New Roman" panose="02020603050405020304" pitchFamily="18" charset="0"/>
              </a:rPr>
              <a:t> </a:t>
            </a:r>
            <a:r>
              <a:rPr lang="en-US" sz="1600" b="1" dirty="0" err="1" smtClean="0">
                <a:solidFill>
                  <a:schemeClr val="bg1"/>
                </a:solidFill>
                <a:latin typeface="Times New Roman" panose="02020603050405020304" pitchFamily="18" charset="0"/>
                <a:cs typeface="Times New Roman" panose="02020603050405020304" pitchFamily="18" charset="0"/>
              </a:rPr>
              <a:t>Madrasha</a:t>
            </a:r>
            <a:endParaRPr lang="en-US" sz="1600" b="1" dirty="0">
              <a:solidFill>
                <a:schemeClr val="bg1"/>
              </a:solidFill>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B.A(Hons</a:t>
            </a:r>
            <a:r>
              <a:rPr lang="en-US" sz="2800" dirty="0">
                <a:latin typeface="Times New Roman" panose="02020603050405020304" pitchFamily="18" charset="0"/>
                <a:cs typeface="Times New Roman" panose="02020603050405020304" pitchFamily="18" charset="0"/>
              </a:rPr>
              <a:t>.) 1</a:t>
            </a:r>
            <a:r>
              <a:rPr lang="en-US" sz="2800" baseline="30000" dirty="0">
                <a:latin typeface="Times New Roman" panose="02020603050405020304" pitchFamily="18" charset="0"/>
                <a:cs typeface="Times New Roman" panose="02020603050405020304" pitchFamily="18" charset="0"/>
              </a:rPr>
              <a:t>st</a:t>
            </a:r>
            <a:r>
              <a:rPr lang="en-US" sz="2800" dirty="0">
                <a:latin typeface="Times New Roman" panose="02020603050405020304" pitchFamily="18" charset="0"/>
                <a:cs typeface="Times New Roman" panose="02020603050405020304" pitchFamily="18" charset="0"/>
              </a:rPr>
              <a:t> Class</a:t>
            </a:r>
          </a:p>
          <a:p>
            <a:r>
              <a:rPr lang="en-US" sz="3200" dirty="0">
                <a:latin typeface="Times New Roman" panose="02020603050405020304" pitchFamily="18" charset="0"/>
                <a:cs typeface="Times New Roman" panose="02020603050405020304" pitchFamily="18" charset="0"/>
              </a:rPr>
              <a:t>M.A in English</a:t>
            </a:r>
          </a:p>
          <a:p>
            <a:r>
              <a:rPr lang="en-US" sz="2000" dirty="0" smtClean="0">
                <a:latin typeface="Times New Roman" panose="02020603050405020304" pitchFamily="18" charset="0"/>
                <a:cs typeface="Times New Roman" panose="02020603050405020304" pitchFamily="18" charset="0"/>
              </a:rPr>
              <a:t>Mobile: </a:t>
            </a:r>
            <a:r>
              <a:rPr lang="en-US" sz="2800" b="1" dirty="0" smtClean="0">
                <a:solidFill>
                  <a:srgbClr val="FFFF00"/>
                </a:solidFill>
                <a:latin typeface="Times New Roman" panose="02020603050405020304" pitchFamily="18" charset="0"/>
                <a:cs typeface="Times New Roman" panose="02020603050405020304" pitchFamily="18" charset="0"/>
              </a:rPr>
              <a:t>01315818169</a:t>
            </a:r>
          </a:p>
          <a:p>
            <a:r>
              <a:rPr lang="en-US" sz="1600" dirty="0" smtClean="0">
                <a:latin typeface="Times New Roman" panose="02020603050405020304" pitchFamily="18" charset="0"/>
                <a:cs typeface="Times New Roman" panose="02020603050405020304" pitchFamily="18" charset="0"/>
              </a:rPr>
              <a:t>E-mail: rubelali.dinj@gmail.com</a:t>
            </a:r>
            <a:endParaRPr lang="en-US" sz="1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889" y="3274658"/>
            <a:ext cx="2684221" cy="3364302"/>
          </a:xfrm>
          <a:prstGeom prst="rect">
            <a:avLst/>
          </a:prstGeom>
        </p:spPr>
      </p:pic>
      <p:sp>
        <p:nvSpPr>
          <p:cNvPr id="7" name="Oval 6"/>
          <p:cNvSpPr/>
          <p:nvPr/>
        </p:nvSpPr>
        <p:spPr>
          <a:xfrm>
            <a:off x="3226279" y="324189"/>
            <a:ext cx="6124756" cy="10698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B050"/>
                </a:solidFill>
                <a:latin typeface="Times New Roman" panose="02020603050405020304" pitchFamily="18" charset="0"/>
                <a:cs typeface="Times New Roman" panose="02020603050405020304" pitchFamily="18" charset="0"/>
              </a:rPr>
              <a:t>Welcome to my Lecture </a:t>
            </a:r>
          </a:p>
        </p:txBody>
      </p:sp>
      <p:sp>
        <p:nvSpPr>
          <p:cNvPr id="8" name="Rectangle 7"/>
          <p:cNvSpPr/>
          <p:nvPr/>
        </p:nvSpPr>
        <p:spPr>
          <a:xfrm>
            <a:off x="1052423" y="1494170"/>
            <a:ext cx="7914466" cy="77470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Times New Roman" panose="02020603050405020304" pitchFamily="18" charset="0"/>
                <a:cs typeface="Times New Roman" panose="02020603050405020304" pitchFamily="18" charset="0"/>
              </a:rPr>
              <a:t>Today’s Topic: </a:t>
            </a:r>
            <a:r>
              <a:rPr lang="en-US" sz="4000" dirty="0" smtClean="0">
                <a:latin typeface="Times New Roman" panose="02020603050405020304" pitchFamily="18" charset="0"/>
                <a:cs typeface="Times New Roman" panose="02020603050405020304" pitchFamily="18" charset="0"/>
              </a:rPr>
              <a:t>Pronoun Reference</a:t>
            </a:r>
            <a:endParaRPr lang="en-US" sz="4000" dirty="0">
              <a:latin typeface="Times New Roman" panose="02020603050405020304" pitchFamily="18" charset="0"/>
              <a:cs typeface="Times New Roman" panose="02020603050405020304" pitchFamily="18" charset="0"/>
            </a:endParaRPr>
          </a:p>
        </p:txBody>
      </p:sp>
      <p:sp>
        <p:nvSpPr>
          <p:cNvPr id="9" name="Down Arrow 8"/>
          <p:cNvSpPr/>
          <p:nvPr/>
        </p:nvSpPr>
        <p:spPr>
          <a:xfrm>
            <a:off x="8596223" y="3077095"/>
            <a:ext cx="484632" cy="26404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806556" y="3010619"/>
            <a:ext cx="356271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Times New Roman" panose="02020603050405020304" pitchFamily="18" charset="0"/>
                <a:cs typeface="Times New Roman" panose="02020603050405020304" pitchFamily="18" charset="0"/>
              </a:rPr>
              <a:t>Class: XI-XII</a:t>
            </a: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30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5894" y="1870206"/>
            <a:ext cx="5650302" cy="1871932"/>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dirty="0" smtClean="0">
                <a:solidFill>
                  <a:srgbClr val="FFFF00"/>
                </a:solidFill>
                <a:latin typeface="Times New Roman" panose="02020603050405020304" pitchFamily="18" charset="0"/>
                <a:cs typeface="Times New Roman" panose="02020603050405020304" pitchFamily="18" charset="0"/>
              </a:rPr>
              <a:t>Thank you</a:t>
            </a:r>
            <a:endParaRPr lang="en-US" sz="9600" dirty="0">
              <a:solidFill>
                <a:srgbClr val="FFFF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rot="19363408">
            <a:off x="740890" y="906619"/>
            <a:ext cx="1621768" cy="526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FF00"/>
                </a:solidFill>
                <a:latin typeface="Times New Roman" panose="02020603050405020304" pitchFamily="18" charset="0"/>
                <a:cs typeface="Times New Roman" panose="02020603050405020304" pitchFamily="18" charset="0"/>
              </a:rPr>
              <a:t>Rubel</a:t>
            </a:r>
            <a:r>
              <a:rPr lang="en-US" sz="2400" b="1" dirty="0">
                <a:solidFill>
                  <a:srgbClr val="FFFF00"/>
                </a:solidFill>
                <a:latin typeface="Times New Roman" panose="02020603050405020304" pitchFamily="18" charset="0"/>
                <a:cs typeface="Times New Roman" panose="02020603050405020304" pitchFamily="18" charset="0"/>
              </a:rPr>
              <a:t> Sir</a:t>
            </a:r>
          </a:p>
        </p:txBody>
      </p:sp>
    </p:spTree>
    <p:extLst>
      <p:ext uri="{BB962C8B-B14F-4D97-AF65-F5344CB8AC3E}">
        <p14:creationId xmlns:p14="http://schemas.microsoft.com/office/powerpoint/2010/main" val="153285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019246" y="1009291"/>
            <a:ext cx="5322498" cy="9144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Times New Roman" panose="02020603050405020304" pitchFamily="18" charset="0"/>
                <a:cs typeface="Times New Roman" panose="02020603050405020304" pitchFamily="18" charset="0"/>
              </a:rPr>
              <a:t>Learning Outcomes</a:t>
            </a:r>
            <a:endParaRPr lang="en-US" sz="4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2320506" y="2380890"/>
            <a:ext cx="8031192" cy="31055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At the end of the lesson, the students will be able to-</a:t>
            </a:r>
            <a:endParaRPr lang="en-US" sz="3200" dirty="0">
              <a:latin typeface="Times New Roman" panose="02020603050405020304" pitchFamily="18" charset="0"/>
              <a:cs typeface="Times New Roman" panose="02020603050405020304" pitchFamily="18" charset="0"/>
            </a:endParaRPr>
          </a:p>
          <a:p>
            <a:pPr marL="514350" lvl="0" indent="-514350">
              <a:buAutoNum type="arabicPeriod"/>
            </a:pPr>
            <a:r>
              <a:rPr lang="en-US" sz="3200" b="1" dirty="0" smtClean="0">
                <a:latin typeface="Times New Roman" panose="02020603050405020304" pitchFamily="18" charset="0"/>
                <a:cs typeface="Times New Roman" panose="02020603050405020304" pitchFamily="18" charset="0"/>
              </a:rPr>
              <a:t>learn about pronoun</a:t>
            </a:r>
          </a:p>
          <a:p>
            <a:pPr marL="514350" lvl="0" indent="-514350">
              <a:buAutoNum type="arabicPeriod"/>
            </a:pPr>
            <a:r>
              <a:rPr lang="en-US" sz="3200" b="1" dirty="0">
                <a:latin typeface="Times New Roman" panose="02020603050405020304" pitchFamily="18" charset="0"/>
                <a:cs typeface="Times New Roman" panose="02020603050405020304" pitchFamily="18" charset="0"/>
              </a:rPr>
              <a:t>k</a:t>
            </a:r>
            <a:r>
              <a:rPr lang="en-US" sz="3200" b="1" dirty="0" smtClean="0">
                <a:latin typeface="Times New Roman" panose="02020603050405020304" pitchFamily="18" charset="0"/>
                <a:cs typeface="Times New Roman" panose="02020603050405020304" pitchFamily="18" charset="0"/>
              </a:rPr>
              <a:t>now about different Types of Pronoun</a:t>
            </a:r>
          </a:p>
          <a:p>
            <a:pPr marL="514350" lvl="0" indent="-514350">
              <a:buAutoNum type="arabicPeriod"/>
            </a:pPr>
            <a:r>
              <a:rPr lang="en-US" sz="3200" b="1" dirty="0">
                <a:latin typeface="Times New Roman" panose="02020603050405020304" pitchFamily="18" charset="0"/>
                <a:cs typeface="Times New Roman" panose="02020603050405020304" pitchFamily="18" charset="0"/>
              </a:rPr>
              <a:t>s</a:t>
            </a:r>
            <a:r>
              <a:rPr lang="en-US" sz="3200" b="1" dirty="0" smtClean="0">
                <a:latin typeface="Times New Roman" panose="02020603050405020304" pitchFamily="18" charset="0"/>
                <a:cs typeface="Times New Roman" panose="02020603050405020304" pitchFamily="18" charset="0"/>
              </a:rPr>
              <a:t>olve the item pronoun reference</a:t>
            </a:r>
          </a:p>
          <a:p>
            <a:pPr marL="514350" lvl="0" indent="-514350">
              <a:buAutoNum type="arabicPeriod"/>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6793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6113" y="819509"/>
            <a:ext cx="4994695" cy="9144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00"/>
                </a:solidFill>
                <a:latin typeface="Times New Roman" panose="02020603050405020304" pitchFamily="18" charset="0"/>
                <a:cs typeface="Times New Roman" panose="02020603050405020304" pitchFamily="18" charset="0"/>
              </a:rPr>
              <a:t>Pronoun reference</a:t>
            </a:r>
            <a:endParaRPr lang="en-US" sz="4400"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949570" y="1923691"/>
            <a:ext cx="8505645" cy="3804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dirty="0" smtClean="0">
                <a:solidFill>
                  <a:srgbClr val="002060"/>
                </a:solidFill>
                <a:latin typeface="Times New Roman" pitchFamily="18" charset="0"/>
                <a:cs typeface="Times New Roman" pitchFamily="18" charset="0"/>
              </a:rPr>
              <a:t>Pronoun:</a:t>
            </a:r>
            <a:r>
              <a:rPr lang="en-US" sz="4000" b="1" dirty="0" smtClean="0">
                <a:solidFill>
                  <a:srgbClr val="00206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A Pronoun is a word used instead of a Noun. </a:t>
            </a:r>
            <a:r>
              <a:rPr lang="en-US" sz="3200" dirty="0" err="1" smtClean="0">
                <a:latin typeface="Times New Roman" pitchFamily="18" charset="0"/>
                <a:cs typeface="Times New Roman" pitchFamily="18" charset="0"/>
              </a:rPr>
              <a:t>অর্থা</a:t>
            </a:r>
            <a:r>
              <a:rPr lang="en-US" sz="3200" dirty="0" smtClean="0">
                <a:latin typeface="Times New Roman" pitchFamily="18" charset="0"/>
                <a:cs typeface="Times New Roman" pitchFamily="18" charset="0"/>
              </a:rPr>
              <a:t>ৎ Noun </a:t>
            </a:r>
            <a:r>
              <a:rPr lang="en-US" sz="3200" dirty="0" err="1" smtClean="0">
                <a:latin typeface="Times New Roman" pitchFamily="18" charset="0"/>
                <a:cs typeface="Times New Roman" pitchFamily="18" charset="0"/>
              </a:rPr>
              <a:t>এর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পরিবর্তে</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ব্যবহৃত</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শব্দকে</a:t>
            </a:r>
            <a:r>
              <a:rPr lang="en-US" sz="3200" dirty="0" smtClean="0">
                <a:latin typeface="Times New Roman" pitchFamily="18" charset="0"/>
                <a:cs typeface="Times New Roman" pitchFamily="18" charset="0"/>
              </a:rPr>
              <a:t> Pronoun </a:t>
            </a:r>
            <a:r>
              <a:rPr lang="en-US" sz="3200" dirty="0" err="1" smtClean="0">
                <a:latin typeface="Times New Roman" pitchFamily="18" charset="0"/>
                <a:cs typeface="Times New Roman" pitchFamily="18" charset="0"/>
              </a:rPr>
              <a:t>বলে</a:t>
            </a:r>
            <a:r>
              <a:rPr lang="en-US" sz="3200" dirty="0" smtClean="0">
                <a:latin typeface="Times New Roman" pitchFamily="18" charset="0"/>
                <a:cs typeface="Times New Roman" pitchFamily="18" charset="0"/>
              </a:rPr>
              <a:t>। Example: Salim has a book. He reads the book. He reads it.</a:t>
            </a:r>
          </a:p>
          <a:p>
            <a:pPr algn="just"/>
            <a:r>
              <a:rPr lang="en-US" sz="3200" dirty="0" err="1" smtClean="0">
                <a:latin typeface="Times New Roman" pitchFamily="18" charset="0"/>
                <a:cs typeface="Times New Roman" pitchFamily="18" charset="0"/>
              </a:rPr>
              <a:t>এখনে</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প্রথম</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বাক্যে</a:t>
            </a:r>
            <a:r>
              <a:rPr lang="en-US" sz="3200" dirty="0" smtClean="0">
                <a:latin typeface="Times New Roman" pitchFamily="18" charset="0"/>
                <a:cs typeface="Times New Roman" pitchFamily="18" charset="0"/>
              </a:rPr>
              <a:t> Salim </a:t>
            </a:r>
            <a:r>
              <a:rPr lang="en-US" sz="3200" dirty="0" err="1" smtClean="0">
                <a:latin typeface="Times New Roman" pitchFamily="18" charset="0"/>
                <a:cs typeface="Times New Roman" pitchFamily="18" charset="0"/>
              </a:rPr>
              <a:t>শব্দটি</a:t>
            </a:r>
            <a:r>
              <a:rPr lang="en-US" sz="3200" dirty="0" smtClean="0">
                <a:latin typeface="Times New Roman" pitchFamily="18" charset="0"/>
                <a:cs typeface="Times New Roman" pitchFamily="18" charset="0"/>
              </a:rPr>
              <a:t> Subject </a:t>
            </a:r>
            <a:r>
              <a:rPr lang="en-US" sz="3200" dirty="0" err="1" smtClean="0">
                <a:latin typeface="Times New Roman" pitchFamily="18" charset="0"/>
                <a:cs typeface="Times New Roman" pitchFamily="18" charset="0"/>
              </a:rPr>
              <a:t>হয়েছে</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দ্বিতীয়</a:t>
            </a:r>
            <a:r>
              <a:rPr lang="en-US" sz="3200" dirty="0" smtClean="0">
                <a:latin typeface="Times New Roman" pitchFamily="18" charset="0"/>
                <a:cs typeface="Times New Roman" pitchFamily="18" charset="0"/>
              </a:rPr>
              <a:t> ও </a:t>
            </a:r>
            <a:r>
              <a:rPr lang="en-US" sz="3200" dirty="0" err="1" smtClean="0">
                <a:latin typeface="Times New Roman" pitchFamily="18" charset="0"/>
                <a:cs typeface="Times New Roman" pitchFamily="18" charset="0"/>
              </a:rPr>
              <a:t>তৃতীয়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বাক্যে</a:t>
            </a:r>
            <a:r>
              <a:rPr lang="en-US" sz="3200" dirty="0" smtClean="0">
                <a:latin typeface="Times New Roman" pitchFamily="18" charset="0"/>
                <a:cs typeface="Times New Roman" pitchFamily="18" charset="0"/>
              </a:rPr>
              <a:t> Salim </a:t>
            </a:r>
            <a:r>
              <a:rPr lang="en-US" sz="3200" dirty="0" err="1" smtClean="0">
                <a:latin typeface="Times New Roman" pitchFamily="18" charset="0"/>
                <a:cs typeface="Times New Roman" pitchFamily="18" charset="0"/>
              </a:rPr>
              <a:t>এর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পরিবর্তে</a:t>
            </a:r>
            <a:r>
              <a:rPr lang="en-US" sz="3200" dirty="0" smtClean="0">
                <a:latin typeface="Times New Roman" pitchFamily="18" charset="0"/>
                <a:cs typeface="Times New Roman" pitchFamily="18" charset="0"/>
              </a:rPr>
              <a:t> He </a:t>
            </a:r>
            <a:r>
              <a:rPr lang="en-US" sz="3200" dirty="0" err="1" smtClean="0">
                <a:latin typeface="Times New Roman" pitchFamily="18" charset="0"/>
                <a:cs typeface="Times New Roman" pitchFamily="18" charset="0"/>
              </a:rPr>
              <a:t>শব্দটি</a:t>
            </a:r>
            <a:r>
              <a:rPr lang="en-US" sz="3200" dirty="0" smtClean="0">
                <a:latin typeface="Times New Roman" pitchFamily="18" charset="0"/>
                <a:cs typeface="Times New Roman" pitchFamily="18" charset="0"/>
              </a:rPr>
              <a:t> Subject </a:t>
            </a:r>
            <a:r>
              <a:rPr lang="en-US" sz="3200" dirty="0" err="1" smtClean="0">
                <a:latin typeface="Times New Roman" pitchFamily="18" charset="0"/>
                <a:cs typeface="Times New Roman" pitchFamily="18" charset="0"/>
              </a:rPr>
              <a:t>হিসাবে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ব্যবহার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হয়েছে</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ounded Rectangle 5"/>
          <p:cNvSpPr/>
          <p:nvPr/>
        </p:nvSpPr>
        <p:spPr>
          <a:xfrm rot="19363408">
            <a:off x="740890" y="906619"/>
            <a:ext cx="1621768" cy="526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FF00"/>
                </a:solidFill>
                <a:latin typeface="Times New Roman" panose="02020603050405020304" pitchFamily="18" charset="0"/>
                <a:cs typeface="Times New Roman" panose="02020603050405020304" pitchFamily="18" charset="0"/>
              </a:rPr>
              <a:t>Rubel</a:t>
            </a:r>
            <a:r>
              <a:rPr lang="en-US" sz="2400" b="1" dirty="0">
                <a:solidFill>
                  <a:srgbClr val="FFFF00"/>
                </a:solidFill>
                <a:latin typeface="Times New Roman" panose="02020603050405020304" pitchFamily="18" charset="0"/>
                <a:cs typeface="Times New Roman" panose="02020603050405020304" pitchFamily="18" charset="0"/>
              </a:rPr>
              <a:t> Sir</a:t>
            </a:r>
          </a:p>
        </p:txBody>
      </p:sp>
    </p:spTree>
    <p:extLst>
      <p:ext uri="{BB962C8B-B14F-4D97-AF65-F5344CB8AC3E}">
        <p14:creationId xmlns:p14="http://schemas.microsoft.com/office/powerpoint/2010/main" val="29454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6113" y="215660"/>
            <a:ext cx="7280695" cy="1518249"/>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Times New Roman" pitchFamily="18" charset="0"/>
                <a:cs typeface="Times New Roman" pitchFamily="18" charset="0"/>
              </a:rPr>
              <a:t>Pronoun reference এর ক্ষেত্রে 2 টি গুরুত্বপূর্ণ কথা-</a:t>
            </a:r>
            <a:endParaRPr lang="en-US" sz="4400" dirty="0">
              <a:latin typeface="Times New Roman" pitchFamily="18" charset="0"/>
              <a:cs typeface="Times New Roman" pitchFamily="18" charset="0"/>
            </a:endParaRPr>
          </a:p>
        </p:txBody>
      </p:sp>
      <p:sp>
        <p:nvSpPr>
          <p:cNvPr id="3" name="Rectangle 2"/>
          <p:cNvSpPr/>
          <p:nvPr/>
        </p:nvSpPr>
        <p:spPr>
          <a:xfrm>
            <a:off x="1949570" y="1923691"/>
            <a:ext cx="8505645" cy="1975449"/>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buFont typeface="+mj-lt"/>
              <a:buAutoNum type="arabicPeriod"/>
            </a:pPr>
            <a:r>
              <a:rPr lang="en-US" sz="3200" dirty="0" smtClean="0">
                <a:latin typeface="Times New Roman" pitchFamily="18" charset="0"/>
                <a:cs typeface="Times New Roman" pitchFamily="18" charset="0"/>
              </a:rPr>
              <a:t>Pronoun </a:t>
            </a:r>
            <a:r>
              <a:rPr lang="en-US" sz="3200" dirty="0" err="1" smtClean="0">
                <a:latin typeface="Times New Roman" pitchFamily="18" charset="0"/>
                <a:cs typeface="Times New Roman" pitchFamily="18" charset="0"/>
              </a:rPr>
              <a:t>টি</a:t>
            </a:r>
            <a:r>
              <a:rPr lang="en-US" sz="3200" dirty="0" smtClean="0">
                <a:latin typeface="Times New Roman" pitchFamily="18" charset="0"/>
                <a:cs typeface="Times New Roman" pitchFamily="18" charset="0"/>
              </a:rPr>
              <a:t> unclear </a:t>
            </a:r>
            <a:r>
              <a:rPr lang="en-US" sz="3200" dirty="0" err="1" smtClean="0">
                <a:latin typeface="Times New Roman" pitchFamily="18" charset="0"/>
                <a:cs typeface="Times New Roman" pitchFamily="18" charset="0"/>
              </a:rPr>
              <a:t>থাকলে</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তা</a:t>
            </a:r>
            <a:r>
              <a:rPr lang="en-US" sz="3200" dirty="0" smtClean="0">
                <a:latin typeface="Times New Roman" pitchFamily="18" charset="0"/>
                <a:cs typeface="Times New Roman" pitchFamily="18" charset="0"/>
              </a:rPr>
              <a:t> clear </a:t>
            </a:r>
            <a:r>
              <a:rPr lang="en-US" sz="3200" dirty="0" err="1" smtClean="0">
                <a:latin typeface="Times New Roman" pitchFamily="18" charset="0"/>
                <a:cs typeface="Times New Roman" pitchFamily="18" charset="0"/>
              </a:rPr>
              <a:t>করতে</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হবে</a:t>
            </a:r>
            <a:endParaRPr lang="en-US" sz="3200" dirty="0" smtClean="0">
              <a:latin typeface="Times New Roman" pitchFamily="18" charset="0"/>
              <a:cs typeface="Times New Roman" pitchFamily="18" charset="0"/>
            </a:endParaRPr>
          </a:p>
          <a:p>
            <a:pPr marL="514350" lvl="0" indent="-514350" algn="ctr">
              <a:buFont typeface="+mj-lt"/>
              <a:buAutoNum type="arabicPeriod"/>
            </a:pPr>
            <a:r>
              <a:rPr lang="en-US" sz="3200" dirty="0" smtClean="0">
                <a:latin typeface="Times New Roman" pitchFamily="18" charset="0"/>
                <a:cs typeface="Times New Roman" pitchFamily="18" charset="0"/>
              </a:rPr>
              <a:t>Pronoun </a:t>
            </a:r>
            <a:r>
              <a:rPr lang="en-US" sz="3200" dirty="0" err="1" smtClean="0">
                <a:latin typeface="Times New Roman" pitchFamily="18" charset="0"/>
                <a:cs typeface="Times New Roman" pitchFamily="18" charset="0"/>
              </a:rPr>
              <a:t>টি</a:t>
            </a:r>
            <a:r>
              <a:rPr lang="en-US" sz="3200" dirty="0" smtClean="0">
                <a:latin typeface="Times New Roman" pitchFamily="18" charset="0"/>
                <a:cs typeface="Times New Roman" pitchFamily="18" charset="0"/>
              </a:rPr>
              <a:t> wrong </a:t>
            </a:r>
            <a:r>
              <a:rPr lang="en-US" sz="3200" dirty="0" err="1" smtClean="0">
                <a:latin typeface="Times New Roman" pitchFamily="18" charset="0"/>
                <a:cs typeface="Times New Roman" pitchFamily="18" charset="0"/>
              </a:rPr>
              <a:t>থাকলটা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তা</a:t>
            </a:r>
            <a:r>
              <a:rPr lang="en-US" sz="3200" dirty="0" smtClean="0">
                <a:latin typeface="Times New Roman" pitchFamily="18" charset="0"/>
                <a:cs typeface="Times New Roman" pitchFamily="18" charset="0"/>
              </a:rPr>
              <a:t> right </a:t>
            </a:r>
            <a:r>
              <a:rPr lang="en-US" sz="3200" dirty="0" err="1" smtClean="0">
                <a:latin typeface="Times New Roman" pitchFamily="18" charset="0"/>
                <a:cs typeface="Times New Roman" pitchFamily="18" charset="0"/>
              </a:rPr>
              <a:t>করতে</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হবে</a:t>
            </a:r>
            <a:endParaRPr lang="en-US" sz="3200" dirty="0">
              <a:latin typeface="Times New Roman" pitchFamily="18" charset="0"/>
              <a:cs typeface="Times New Roman" pitchFamily="18" charset="0"/>
            </a:endParaRPr>
          </a:p>
        </p:txBody>
      </p:sp>
      <p:sp>
        <p:nvSpPr>
          <p:cNvPr id="4" name="Rounded Rectangle 3"/>
          <p:cNvSpPr/>
          <p:nvPr/>
        </p:nvSpPr>
        <p:spPr>
          <a:xfrm rot="19363408">
            <a:off x="740890" y="906619"/>
            <a:ext cx="1621768" cy="526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FF00"/>
                </a:solidFill>
                <a:latin typeface="Times New Roman" panose="02020603050405020304" pitchFamily="18" charset="0"/>
                <a:cs typeface="Times New Roman" panose="02020603050405020304" pitchFamily="18" charset="0"/>
              </a:rPr>
              <a:t>Rubel</a:t>
            </a:r>
            <a:r>
              <a:rPr lang="en-US" sz="2400" b="1" dirty="0">
                <a:solidFill>
                  <a:srgbClr val="FFFF00"/>
                </a:solidFill>
                <a:latin typeface="Times New Roman" panose="02020603050405020304" pitchFamily="18" charset="0"/>
                <a:cs typeface="Times New Roman" panose="02020603050405020304" pitchFamily="18" charset="0"/>
              </a:rPr>
              <a:t> Sir</a:t>
            </a:r>
          </a:p>
        </p:txBody>
      </p:sp>
    </p:spTree>
    <p:extLst>
      <p:ext uri="{BB962C8B-B14F-4D97-AF65-F5344CB8AC3E}">
        <p14:creationId xmlns:p14="http://schemas.microsoft.com/office/powerpoint/2010/main" val="74129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6114" y="215661"/>
            <a:ext cx="5434642" cy="78500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Look at the example</a:t>
            </a:r>
            <a:endParaRPr lang="en-US" sz="4400" dirty="0">
              <a:latin typeface="Times New Roman" pitchFamily="18" charset="0"/>
              <a:cs typeface="Times New Roman" pitchFamily="18" charset="0"/>
            </a:endParaRPr>
          </a:p>
        </p:txBody>
      </p:sp>
      <p:sp>
        <p:nvSpPr>
          <p:cNvPr id="3" name="Rectangle 2"/>
          <p:cNvSpPr/>
          <p:nvPr/>
        </p:nvSpPr>
        <p:spPr>
          <a:xfrm>
            <a:off x="1078302" y="1000666"/>
            <a:ext cx="10403456" cy="44684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002060"/>
                </a:solidFill>
                <a:latin typeface="Times New Roman" panose="02020603050405020304" pitchFamily="18" charset="0"/>
                <a:cs typeface="Times New Roman" panose="02020603050405020304" pitchFamily="18" charset="0"/>
              </a:rPr>
              <a:t>Identify the unclear pronoun references in the following paragraph. Where necessary, rewrite the sentence so that all pronoun references are clear. </a:t>
            </a:r>
          </a:p>
          <a:p>
            <a:pPr algn="just"/>
            <a:r>
              <a:rPr lang="en-US" sz="2400" dirty="0" smtClean="0">
                <a:latin typeface="Times New Roman" panose="02020603050405020304" pitchFamily="18" charset="0"/>
                <a:cs typeface="Times New Roman" panose="02020603050405020304" pitchFamily="18" charset="0"/>
              </a:rPr>
              <a:t> King Lear, a father of three daughters -</a:t>
            </a:r>
            <a:r>
              <a:rPr lang="en-US" sz="2400" dirty="0" err="1" smtClean="0">
                <a:latin typeface="Times New Roman" panose="02020603050405020304" pitchFamily="18" charset="0"/>
                <a:cs typeface="Times New Roman" panose="02020603050405020304" pitchFamily="18" charset="0"/>
              </a:rPr>
              <a:t>Goneril</a:t>
            </a:r>
            <a:r>
              <a:rPr lang="en-US" sz="2400" dirty="0" smtClean="0">
                <a:latin typeface="Times New Roman" panose="02020603050405020304" pitchFamily="18" charset="0"/>
                <a:cs typeface="Times New Roman" panose="02020603050405020304" pitchFamily="18" charset="0"/>
              </a:rPr>
              <a:t>, Regan and Cordelia – ruled his kingdom for many years and arrived almost at the end of </a:t>
            </a:r>
            <a:r>
              <a:rPr lang="en-US" sz="2400" b="1" dirty="0" smtClean="0">
                <a:latin typeface="Times New Roman" panose="02020603050405020304" pitchFamily="18" charset="0"/>
                <a:cs typeface="Times New Roman" panose="02020603050405020304" pitchFamily="18" charset="0"/>
              </a:rPr>
              <a:t>their</a:t>
            </a:r>
            <a:r>
              <a:rPr lang="en-US" sz="2400" dirty="0" smtClean="0">
                <a:latin typeface="Times New Roman" panose="02020603050405020304" pitchFamily="18" charset="0"/>
                <a:cs typeface="Times New Roman" panose="02020603050405020304" pitchFamily="18" charset="0"/>
              </a:rPr>
              <a:t> days. He was very much tired of </a:t>
            </a:r>
            <a:r>
              <a:rPr lang="en-US" sz="2400" b="1" dirty="0" smtClean="0">
                <a:latin typeface="Times New Roman" panose="02020603050405020304" pitchFamily="18" charset="0"/>
                <a:cs typeface="Times New Roman" panose="02020603050405020304" pitchFamily="18" charset="0"/>
              </a:rPr>
              <a:t>it</a:t>
            </a:r>
            <a:r>
              <a:rPr lang="en-US" sz="2400" dirty="0" smtClean="0">
                <a:latin typeface="Times New Roman" panose="02020603050405020304" pitchFamily="18" charset="0"/>
                <a:cs typeface="Times New Roman" panose="02020603050405020304" pitchFamily="18" charset="0"/>
              </a:rPr>
              <a:t> and decided to divide the kingdom among three daughters. That would be materialized only after his daughters had expressed </a:t>
            </a:r>
            <a:r>
              <a:rPr lang="en-US" sz="2400" b="1" dirty="0" smtClean="0">
                <a:latin typeface="Times New Roman" panose="02020603050405020304" pitchFamily="18" charset="0"/>
                <a:cs typeface="Times New Roman" panose="02020603050405020304" pitchFamily="18" charset="0"/>
              </a:rPr>
              <a:t>her</a:t>
            </a:r>
            <a:r>
              <a:rPr lang="en-US" sz="2400" dirty="0" smtClean="0">
                <a:latin typeface="Times New Roman" panose="02020603050405020304" pitchFamily="18" charset="0"/>
                <a:cs typeface="Times New Roman" panose="02020603050405020304" pitchFamily="18" charset="0"/>
              </a:rPr>
              <a:t> love for him in worlds. Their expression made him both happy and angry – the sweet but false words of </a:t>
            </a:r>
            <a:r>
              <a:rPr lang="en-US" sz="2400" dirty="0" err="1" smtClean="0">
                <a:latin typeface="Times New Roman" panose="02020603050405020304" pitchFamily="18" charset="0"/>
                <a:cs typeface="Times New Roman" panose="02020603050405020304" pitchFamily="18" charset="0"/>
              </a:rPr>
              <a:t>Goneril</a:t>
            </a:r>
            <a:r>
              <a:rPr lang="en-US" sz="2400" dirty="0" smtClean="0">
                <a:latin typeface="Times New Roman" panose="02020603050405020304" pitchFamily="18" charset="0"/>
                <a:cs typeface="Times New Roman" panose="02020603050405020304" pitchFamily="18" charset="0"/>
              </a:rPr>
              <a:t> and Regan made him happy whereas the practical but genuine words from Cordelia made him angry. Therefore, he divided his kingdom between the first two daughter giving Cordelia nothing which he thought a good decision, but by the later activities of the first two daughters proved that </a:t>
            </a:r>
            <a:r>
              <a:rPr lang="en-US" sz="2400" b="1" dirty="0" smtClean="0">
                <a:latin typeface="Times New Roman" panose="02020603050405020304" pitchFamily="18" charset="0"/>
                <a:cs typeface="Times New Roman" panose="02020603050405020304" pitchFamily="18" charset="0"/>
              </a:rPr>
              <a:t>it</a:t>
            </a:r>
            <a:r>
              <a:rPr lang="en-US" sz="2400" dirty="0" smtClean="0">
                <a:latin typeface="Times New Roman" panose="02020603050405020304" pitchFamily="18" charset="0"/>
                <a:cs typeface="Times New Roman" panose="02020603050405020304" pitchFamily="18" charset="0"/>
              </a:rPr>
              <a:t> was wrong. </a:t>
            </a:r>
            <a:endParaRPr lang="en-US" sz="2400" dirty="0">
              <a:latin typeface="Times New Roman" panose="02020603050405020304" pitchFamily="18" charset="0"/>
              <a:cs typeface="Times New Roman" panose="02020603050405020304" pitchFamily="18" charset="0"/>
            </a:endParaRPr>
          </a:p>
        </p:txBody>
      </p:sp>
      <p:sp>
        <p:nvSpPr>
          <p:cNvPr id="4" name="Rounded Rectangle 3"/>
          <p:cNvSpPr/>
          <p:nvPr/>
        </p:nvSpPr>
        <p:spPr>
          <a:xfrm rot="19363408">
            <a:off x="267417" y="544309"/>
            <a:ext cx="1621768" cy="526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FF00"/>
                </a:solidFill>
                <a:latin typeface="Times New Roman" panose="02020603050405020304" pitchFamily="18" charset="0"/>
                <a:cs typeface="Times New Roman" panose="02020603050405020304" pitchFamily="18" charset="0"/>
              </a:rPr>
              <a:t>Rubel</a:t>
            </a:r>
            <a:r>
              <a:rPr lang="en-US" sz="2400" b="1" dirty="0">
                <a:solidFill>
                  <a:srgbClr val="FFFF00"/>
                </a:solidFill>
                <a:latin typeface="Times New Roman" panose="02020603050405020304" pitchFamily="18" charset="0"/>
                <a:cs typeface="Times New Roman" panose="02020603050405020304" pitchFamily="18" charset="0"/>
              </a:rPr>
              <a:t> Sir</a:t>
            </a:r>
          </a:p>
        </p:txBody>
      </p:sp>
    </p:spTree>
    <p:extLst>
      <p:ext uri="{BB962C8B-B14F-4D97-AF65-F5344CB8AC3E}">
        <p14:creationId xmlns:p14="http://schemas.microsoft.com/office/powerpoint/2010/main" val="215673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6114" y="215661"/>
            <a:ext cx="5434642" cy="78500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Solve</a:t>
            </a:r>
            <a:endParaRPr lang="en-US" sz="4400" dirty="0">
              <a:latin typeface="Times New Roman" pitchFamily="18" charset="0"/>
              <a:cs typeface="Times New Roman" pitchFamily="18" charset="0"/>
            </a:endParaRPr>
          </a:p>
        </p:txBody>
      </p:sp>
      <p:sp>
        <p:nvSpPr>
          <p:cNvPr id="3" name="Rectangle 2"/>
          <p:cNvSpPr/>
          <p:nvPr/>
        </p:nvSpPr>
        <p:spPr>
          <a:xfrm>
            <a:off x="1078302" y="1000666"/>
            <a:ext cx="10403456" cy="494293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Times New Roman" panose="02020603050405020304" pitchFamily="18" charset="0"/>
                <a:cs typeface="Times New Roman" panose="02020603050405020304" pitchFamily="18" charset="0"/>
              </a:rPr>
              <a:t>King Lear, a father of three daughters-</a:t>
            </a:r>
            <a:r>
              <a:rPr lang="en-US" sz="2400" dirty="0" err="1" smtClean="0">
                <a:latin typeface="Times New Roman" panose="02020603050405020304" pitchFamily="18" charset="0"/>
                <a:cs typeface="Times New Roman" panose="02020603050405020304" pitchFamily="18" charset="0"/>
              </a:rPr>
              <a:t>Goneril</a:t>
            </a:r>
            <a:r>
              <a:rPr lang="en-US" sz="2400" dirty="0" smtClean="0">
                <a:latin typeface="Times New Roman" panose="02020603050405020304" pitchFamily="18" charset="0"/>
                <a:cs typeface="Times New Roman" panose="02020603050405020304" pitchFamily="18" charset="0"/>
              </a:rPr>
              <a:t>, Regan and Cordelia – ruled his kingdom for many years and arrived almost at the end of </a:t>
            </a:r>
            <a:r>
              <a:rPr lang="en-US" sz="4000" b="1" u="sng" dirty="0" smtClean="0">
                <a:solidFill>
                  <a:srgbClr val="FFFF00"/>
                </a:solidFill>
                <a:latin typeface="Times New Roman" panose="02020603050405020304" pitchFamily="18" charset="0"/>
                <a:cs typeface="Times New Roman" panose="02020603050405020304" pitchFamily="18" charset="0"/>
              </a:rPr>
              <a:t>his</a:t>
            </a:r>
            <a:r>
              <a:rPr lang="en-US" sz="2400" dirty="0" smtClean="0">
                <a:latin typeface="Times New Roman" panose="02020603050405020304" pitchFamily="18" charset="0"/>
                <a:cs typeface="Times New Roman" panose="02020603050405020304" pitchFamily="18" charset="0"/>
              </a:rPr>
              <a:t> days. He was very much tired of </a:t>
            </a:r>
            <a:r>
              <a:rPr lang="en-US" sz="4000" b="1" u="sng" dirty="0" smtClean="0">
                <a:solidFill>
                  <a:srgbClr val="FFFF00"/>
                </a:solidFill>
                <a:latin typeface="Times New Roman" panose="02020603050405020304" pitchFamily="18" charset="0"/>
                <a:cs typeface="Times New Roman" panose="02020603050405020304" pitchFamily="18" charset="0"/>
              </a:rPr>
              <a:t>ruling his kingdom</a:t>
            </a:r>
            <a:r>
              <a:rPr lang="en-US" sz="4000" dirty="0" smtClean="0">
                <a:solidFill>
                  <a:srgbClr val="FFFF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decided to divide the kingdom among three daughters. </a:t>
            </a:r>
            <a:r>
              <a:rPr lang="en-US" sz="3600" b="1" u="sng" dirty="0" smtClean="0">
                <a:solidFill>
                  <a:srgbClr val="FFFF00"/>
                </a:solidFill>
                <a:latin typeface="Times New Roman" panose="02020603050405020304" pitchFamily="18" charset="0"/>
                <a:cs typeface="Times New Roman" panose="02020603050405020304" pitchFamily="18" charset="0"/>
              </a:rPr>
              <a:t>His decision</a:t>
            </a:r>
            <a:r>
              <a:rPr lang="en-US" sz="2400" dirty="0" smtClean="0">
                <a:latin typeface="Times New Roman" panose="02020603050405020304" pitchFamily="18" charset="0"/>
                <a:cs typeface="Times New Roman" panose="02020603050405020304" pitchFamily="18" charset="0"/>
              </a:rPr>
              <a:t> would be materialized only after his daughters had expressed </a:t>
            </a:r>
            <a:r>
              <a:rPr lang="en-US" sz="3200" b="1" u="sng" dirty="0" smtClean="0">
                <a:solidFill>
                  <a:srgbClr val="FFFF00"/>
                </a:solidFill>
                <a:latin typeface="Times New Roman" panose="02020603050405020304" pitchFamily="18" charset="0"/>
                <a:cs typeface="Times New Roman" panose="02020603050405020304" pitchFamily="18" charset="0"/>
              </a:rPr>
              <a:t>their</a:t>
            </a:r>
            <a:r>
              <a:rPr lang="en-US" sz="2400" dirty="0" smtClean="0">
                <a:latin typeface="Times New Roman" panose="02020603050405020304" pitchFamily="18" charset="0"/>
                <a:cs typeface="Times New Roman" panose="02020603050405020304" pitchFamily="18" charset="0"/>
              </a:rPr>
              <a:t> love for him in worlds. Their expression made him both happy and angry – the sweet but false word of </a:t>
            </a:r>
            <a:r>
              <a:rPr lang="en-US" sz="2400" dirty="0" err="1" smtClean="0">
                <a:latin typeface="Times New Roman" panose="02020603050405020304" pitchFamily="18" charset="0"/>
                <a:cs typeface="Times New Roman" panose="02020603050405020304" pitchFamily="18" charset="0"/>
              </a:rPr>
              <a:t>Goneril</a:t>
            </a:r>
            <a:r>
              <a:rPr lang="en-US" sz="2400" dirty="0" smtClean="0">
                <a:latin typeface="Times New Roman" panose="02020603050405020304" pitchFamily="18" charset="0"/>
                <a:cs typeface="Times New Roman" panose="02020603050405020304" pitchFamily="18" charset="0"/>
              </a:rPr>
              <a:t> and Regan made him happy whereas the practical but genuine words from Cordelia made him angry. Therefore, he divided his kingdom between the first two daughter giving Cordelia nothing which he thought a good decision, but by the later activities of the first two daughters proved that </a:t>
            </a:r>
            <a:r>
              <a:rPr lang="en-US" sz="3200" b="1" u="sng" dirty="0" smtClean="0">
                <a:solidFill>
                  <a:srgbClr val="FFFF00"/>
                </a:solidFill>
                <a:latin typeface="Times New Roman" panose="02020603050405020304" pitchFamily="18" charset="0"/>
                <a:cs typeface="Times New Roman" panose="02020603050405020304" pitchFamily="18" charset="0"/>
              </a:rPr>
              <a:t>his decision</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was wrong.</a:t>
            </a:r>
            <a:endParaRPr lang="en-US" sz="2400" dirty="0">
              <a:latin typeface="Times New Roman" panose="02020603050405020304" pitchFamily="18" charset="0"/>
              <a:cs typeface="Times New Roman" panose="02020603050405020304" pitchFamily="18" charset="0"/>
            </a:endParaRPr>
          </a:p>
        </p:txBody>
      </p:sp>
      <p:sp>
        <p:nvSpPr>
          <p:cNvPr id="4" name="Rounded Rectangle 3"/>
          <p:cNvSpPr/>
          <p:nvPr/>
        </p:nvSpPr>
        <p:spPr>
          <a:xfrm rot="19363408">
            <a:off x="267419" y="437375"/>
            <a:ext cx="1621768" cy="526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FF00"/>
                </a:solidFill>
                <a:latin typeface="Times New Roman" panose="02020603050405020304" pitchFamily="18" charset="0"/>
                <a:cs typeface="Times New Roman" panose="02020603050405020304" pitchFamily="18" charset="0"/>
              </a:rPr>
              <a:t>Rubel</a:t>
            </a:r>
            <a:r>
              <a:rPr lang="en-US" sz="2400" b="1" dirty="0">
                <a:solidFill>
                  <a:srgbClr val="FFFF00"/>
                </a:solidFill>
                <a:latin typeface="Times New Roman" panose="02020603050405020304" pitchFamily="18" charset="0"/>
                <a:cs typeface="Times New Roman" panose="02020603050405020304" pitchFamily="18" charset="0"/>
              </a:rPr>
              <a:t> Sir</a:t>
            </a:r>
          </a:p>
        </p:txBody>
      </p:sp>
    </p:spTree>
    <p:extLst>
      <p:ext uri="{BB962C8B-B14F-4D97-AF65-F5344CB8AC3E}">
        <p14:creationId xmlns:p14="http://schemas.microsoft.com/office/powerpoint/2010/main" val="216728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68416" y="215662"/>
            <a:ext cx="9394165" cy="78500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kumimoji="0" lang="en-US" sz="2000" b="1" i="1"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Classification:</a:t>
            </a:r>
            <a:r>
              <a:rPr kumimoji="0" lang="en-US" sz="2000" b="0" i="1"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Pronoun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কে</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৮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ভাগে</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ভাগ</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করা</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যায়</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নীচে</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ছকের</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মাধ্যমে</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সেটি</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দেয়া</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হল</a:t>
            </a:r>
            <a:r>
              <a:rPr kumimoji="0" lang="en-US" sz="2000" b="0"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rgbClr val="FFFF00"/>
              </a:solidFill>
              <a:effectLst/>
              <a:latin typeface="Times New Roman" pitchFamily="18" charset="0"/>
              <a:cs typeface="Times New Roman" pitchFamily="18" charset="0"/>
            </a:endParaRPr>
          </a:p>
        </p:txBody>
      </p:sp>
      <p:sp>
        <p:nvSpPr>
          <p:cNvPr id="3" name="Rectangle 2"/>
          <p:cNvSpPr/>
          <p:nvPr/>
        </p:nvSpPr>
        <p:spPr>
          <a:xfrm>
            <a:off x="362309" y="1000665"/>
            <a:ext cx="11568023" cy="57193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33" y="1040921"/>
            <a:ext cx="1110650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46648" y="257357"/>
            <a:ext cx="1621768" cy="526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FF00"/>
                </a:solidFill>
                <a:latin typeface="Times New Roman" panose="02020603050405020304" pitchFamily="18" charset="0"/>
                <a:cs typeface="Times New Roman" panose="02020603050405020304" pitchFamily="18" charset="0"/>
              </a:rPr>
              <a:t>Rubel</a:t>
            </a:r>
            <a:r>
              <a:rPr lang="en-US" sz="2400" b="1" dirty="0">
                <a:solidFill>
                  <a:srgbClr val="FFFF00"/>
                </a:solidFill>
                <a:latin typeface="Times New Roman" panose="02020603050405020304" pitchFamily="18" charset="0"/>
                <a:cs typeface="Times New Roman" panose="02020603050405020304" pitchFamily="18" charset="0"/>
              </a:rPr>
              <a:t> Sir</a:t>
            </a:r>
          </a:p>
        </p:txBody>
      </p:sp>
    </p:spTree>
    <p:extLst>
      <p:ext uri="{BB962C8B-B14F-4D97-AF65-F5344CB8AC3E}">
        <p14:creationId xmlns:p14="http://schemas.microsoft.com/office/powerpoint/2010/main" val="83109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86996" y="215661"/>
            <a:ext cx="4718648" cy="78500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kumimoji="0" lang="en-US" sz="4400" b="1" i="0" u="none" strike="noStrike" cap="none" normalizeH="0" baseline="0" dirty="0" smtClean="0">
                <a:ln>
                  <a:noFill/>
                </a:ln>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Personal Pronoun</a:t>
            </a:r>
            <a:endParaRPr kumimoji="0" lang="en-US" sz="4400" b="0" i="0" u="none" strike="noStrike" cap="none" normalizeH="0" baseline="0" dirty="0" smtClean="0">
              <a:ln>
                <a:noFill/>
              </a:ln>
              <a:solidFill>
                <a:srgbClr val="00B05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362309" y="1095555"/>
            <a:ext cx="11568023" cy="562442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27383071"/>
              </p:ext>
            </p:extLst>
          </p:nvPr>
        </p:nvGraphicFramePr>
        <p:xfrm>
          <a:off x="439948" y="1242206"/>
          <a:ext cx="11222966" cy="5181598"/>
        </p:xfrm>
        <a:graphic>
          <a:graphicData uri="http://schemas.openxmlformats.org/drawingml/2006/table">
            <a:tbl>
              <a:tblPr firstRow="1" firstCol="1" bandRow="1"/>
              <a:tblGrid>
                <a:gridCol w="1488166"/>
                <a:gridCol w="1865257"/>
                <a:gridCol w="1857281"/>
                <a:gridCol w="2233159"/>
                <a:gridCol w="2020477"/>
                <a:gridCol w="1758626"/>
              </a:tblGrid>
              <a:tr h="607897">
                <a:tc>
                  <a:txBody>
                    <a:bodyPr/>
                    <a:lstStyle/>
                    <a:p>
                      <a:pPr marL="274320" marR="0" algn="just">
                        <a:spcBef>
                          <a:spcPts val="0"/>
                        </a:spcBef>
                        <a:spcAft>
                          <a:spcPts val="0"/>
                        </a:spcAft>
                      </a:pPr>
                      <a:r>
                        <a:rPr lang="en-US" sz="1600" b="1" dirty="0">
                          <a:effectLst/>
                          <a:latin typeface="Times New Roman"/>
                          <a:ea typeface="Times New Roman"/>
                          <a:cs typeface="Times New Roman"/>
                        </a:rPr>
                        <a:t>Person</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b="1" dirty="0">
                          <a:effectLst/>
                          <a:latin typeface="Times New Roman"/>
                          <a:ea typeface="Times New Roman"/>
                          <a:cs typeface="Times New Roman"/>
                        </a:rPr>
                        <a:t>Number</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b="1" dirty="0">
                          <a:effectLst/>
                          <a:latin typeface="Times New Roman"/>
                          <a:ea typeface="Times New Roman"/>
                          <a:cs typeface="Times New Roman"/>
                        </a:rPr>
                        <a:t>Nominative</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b="1" dirty="0">
                          <a:effectLst/>
                          <a:latin typeface="Times New Roman"/>
                          <a:ea typeface="Times New Roman"/>
                          <a:cs typeface="Times New Roman"/>
                        </a:rPr>
                        <a:t>Objective</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b="1">
                          <a:effectLst/>
                          <a:latin typeface="Times New Roman"/>
                          <a:ea typeface="Times New Roman"/>
                          <a:cs typeface="Times New Roman"/>
                        </a:rPr>
                        <a:t>Possessive</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b="1">
                          <a:effectLst/>
                          <a:latin typeface="Times New Roman"/>
                          <a:ea typeface="Times New Roman"/>
                          <a:cs typeface="Times New Roman"/>
                        </a:rPr>
                        <a:t>Reflexive</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897">
                <a:tc rowSpan="2">
                  <a:txBody>
                    <a:bodyPr/>
                    <a:lstStyle/>
                    <a:p>
                      <a:pPr marL="274320" marR="0" algn="just">
                        <a:spcBef>
                          <a:spcPts val="0"/>
                        </a:spcBef>
                        <a:spcAft>
                          <a:spcPts val="0"/>
                        </a:spcAft>
                      </a:pPr>
                      <a:r>
                        <a:rPr lang="en-US" sz="1600">
                          <a:effectLst/>
                          <a:latin typeface="Times New Roman"/>
                          <a:ea typeface="Times New Roman"/>
                          <a:cs typeface="Times New Roman"/>
                        </a:rPr>
                        <a:t>First</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Singular</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I</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me</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my, mine</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myself</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897">
                <a:tc vMerge="1">
                  <a:txBody>
                    <a:bodyPr/>
                    <a:lstStyle/>
                    <a:p>
                      <a:endParaRPr lang="en-US"/>
                    </a:p>
                  </a:txBody>
                  <a:tcPr/>
                </a:tc>
                <a:tc>
                  <a:txBody>
                    <a:bodyPr/>
                    <a:lstStyle/>
                    <a:p>
                      <a:pPr marL="274320" marR="0" algn="just">
                        <a:spcBef>
                          <a:spcPts val="0"/>
                        </a:spcBef>
                        <a:spcAft>
                          <a:spcPts val="0"/>
                        </a:spcAft>
                      </a:pPr>
                      <a:r>
                        <a:rPr lang="en-US" sz="1600">
                          <a:effectLst/>
                          <a:latin typeface="Times New Roman"/>
                          <a:ea typeface="Times New Roman"/>
                          <a:cs typeface="Times New Roman"/>
                        </a:rPr>
                        <a:t>Plural</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we</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us</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our, ours</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ourselves</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897">
                <a:tc rowSpan="2">
                  <a:txBody>
                    <a:bodyPr/>
                    <a:lstStyle/>
                    <a:p>
                      <a:pPr marL="274320" marR="0" algn="just">
                        <a:spcBef>
                          <a:spcPts val="0"/>
                        </a:spcBef>
                        <a:spcAft>
                          <a:spcPts val="0"/>
                        </a:spcAft>
                      </a:pPr>
                      <a:r>
                        <a:rPr lang="en-US" sz="1600">
                          <a:effectLst/>
                          <a:latin typeface="Times New Roman"/>
                          <a:ea typeface="Times New Roman"/>
                          <a:cs typeface="Times New Roman"/>
                        </a:rPr>
                        <a:t>Second</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Singular</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you</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you</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your, yours</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yourself</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897">
                <a:tc vMerge="1">
                  <a:txBody>
                    <a:bodyPr/>
                    <a:lstStyle/>
                    <a:p>
                      <a:endParaRPr lang="en-US"/>
                    </a:p>
                  </a:txBody>
                  <a:tcPr/>
                </a:tc>
                <a:tc>
                  <a:txBody>
                    <a:bodyPr/>
                    <a:lstStyle/>
                    <a:p>
                      <a:pPr marL="274320" marR="0" algn="just">
                        <a:spcBef>
                          <a:spcPts val="0"/>
                        </a:spcBef>
                        <a:spcAft>
                          <a:spcPts val="0"/>
                        </a:spcAft>
                      </a:pPr>
                      <a:r>
                        <a:rPr lang="en-US" sz="1600">
                          <a:effectLst/>
                          <a:latin typeface="Times New Roman"/>
                          <a:ea typeface="Times New Roman"/>
                          <a:cs typeface="Times New Roman"/>
                        </a:rPr>
                        <a:t>Plural</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you</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you</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your, yours</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yourselves</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897">
                <a:tc rowSpan="4">
                  <a:txBody>
                    <a:bodyPr/>
                    <a:lstStyle/>
                    <a:p>
                      <a:pPr marL="274320" marR="0" algn="just">
                        <a:spcBef>
                          <a:spcPts val="0"/>
                        </a:spcBef>
                        <a:spcAft>
                          <a:spcPts val="0"/>
                        </a:spcAft>
                      </a:pPr>
                      <a:r>
                        <a:rPr lang="en-US" sz="1600">
                          <a:effectLst/>
                          <a:latin typeface="Times New Roman"/>
                          <a:ea typeface="Times New Roman"/>
                          <a:cs typeface="Times New Roman"/>
                        </a:rPr>
                        <a:t>Third</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Singular</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he</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him</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his</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himself</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897">
                <a:tc vMerge="1">
                  <a:txBody>
                    <a:bodyPr/>
                    <a:lstStyle/>
                    <a:p>
                      <a:endParaRPr lang="en-US"/>
                    </a:p>
                  </a:txBody>
                  <a:tcPr/>
                </a:tc>
                <a:tc>
                  <a:txBody>
                    <a:bodyPr/>
                    <a:lstStyle/>
                    <a:p>
                      <a:pPr marL="274320" marR="0" algn="just">
                        <a:spcBef>
                          <a:spcPts val="0"/>
                        </a:spcBef>
                        <a:spcAft>
                          <a:spcPts val="0"/>
                        </a:spcAft>
                      </a:pPr>
                      <a:r>
                        <a:rPr lang="en-US" sz="1600">
                          <a:effectLst/>
                          <a:latin typeface="Times New Roman"/>
                          <a:ea typeface="Times New Roman"/>
                          <a:cs typeface="Times New Roman"/>
                        </a:rPr>
                        <a:t>Singular</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she</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her</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her, hers</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herself</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422">
                <a:tc vMerge="1">
                  <a:txBody>
                    <a:bodyPr/>
                    <a:lstStyle/>
                    <a:p>
                      <a:endParaRPr lang="en-US"/>
                    </a:p>
                  </a:txBody>
                  <a:tcPr/>
                </a:tc>
                <a:tc>
                  <a:txBody>
                    <a:bodyPr/>
                    <a:lstStyle/>
                    <a:p>
                      <a:pPr marL="274320" marR="0" algn="just">
                        <a:spcBef>
                          <a:spcPts val="0"/>
                        </a:spcBef>
                        <a:spcAft>
                          <a:spcPts val="0"/>
                        </a:spcAft>
                      </a:pPr>
                      <a:r>
                        <a:rPr lang="en-US" sz="1600">
                          <a:effectLst/>
                          <a:latin typeface="Times New Roman"/>
                          <a:ea typeface="Times New Roman"/>
                          <a:cs typeface="Times New Roman"/>
                        </a:rPr>
                        <a:t>Singular</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it</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a:effectLst/>
                          <a:latin typeface="Times New Roman"/>
                          <a:ea typeface="Times New Roman"/>
                          <a:cs typeface="Times New Roman"/>
                        </a:rPr>
                        <a:t>it</a:t>
                      </a:r>
                      <a:endParaRPr lang="en-US" sz="160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its</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itself</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897">
                <a:tc vMerge="1">
                  <a:txBody>
                    <a:bodyPr/>
                    <a:lstStyle/>
                    <a:p>
                      <a:endParaRPr lang="en-US"/>
                    </a:p>
                  </a:txBody>
                  <a:tcPr/>
                </a:tc>
                <a:tc>
                  <a:txBody>
                    <a:bodyPr/>
                    <a:lstStyle/>
                    <a:p>
                      <a:pPr marL="274320" marR="0" algn="just">
                        <a:spcBef>
                          <a:spcPts val="0"/>
                        </a:spcBef>
                        <a:spcAft>
                          <a:spcPts val="0"/>
                        </a:spcAft>
                      </a:pPr>
                      <a:r>
                        <a:rPr lang="en-US" sz="1600" dirty="0">
                          <a:effectLst/>
                          <a:latin typeface="Times New Roman"/>
                          <a:ea typeface="Times New Roman"/>
                          <a:cs typeface="Times New Roman"/>
                        </a:rPr>
                        <a:t>Plural</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they</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them</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their, theirs</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algn="just">
                        <a:spcBef>
                          <a:spcPts val="0"/>
                        </a:spcBef>
                        <a:spcAft>
                          <a:spcPts val="0"/>
                        </a:spcAft>
                      </a:pPr>
                      <a:r>
                        <a:rPr lang="en-US" sz="1600" dirty="0">
                          <a:effectLst/>
                          <a:latin typeface="Times New Roman"/>
                          <a:ea typeface="Times New Roman"/>
                          <a:cs typeface="Times New Roman"/>
                        </a:rPr>
                        <a:t>themselves</a:t>
                      </a:r>
                      <a:endParaRPr lang="en-US" sz="1600" dirty="0">
                        <a:effectLst/>
                        <a:latin typeface="Times New Roman"/>
                        <a:ea typeface="Times New Roman"/>
                        <a:cs typeface="SutonnyOMJ"/>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947924" y="345057"/>
            <a:ext cx="1621768" cy="526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FF00"/>
                </a:solidFill>
                <a:latin typeface="Times New Roman" panose="02020603050405020304" pitchFamily="18" charset="0"/>
                <a:cs typeface="Times New Roman" panose="02020603050405020304" pitchFamily="18" charset="0"/>
              </a:rPr>
              <a:t>Rubel</a:t>
            </a:r>
            <a:r>
              <a:rPr lang="en-US" sz="2400" b="1" dirty="0">
                <a:solidFill>
                  <a:srgbClr val="FFFF00"/>
                </a:solidFill>
                <a:latin typeface="Times New Roman" panose="02020603050405020304" pitchFamily="18" charset="0"/>
                <a:cs typeface="Times New Roman" panose="02020603050405020304" pitchFamily="18" charset="0"/>
              </a:rPr>
              <a:t> Sir</a:t>
            </a:r>
          </a:p>
        </p:txBody>
      </p:sp>
    </p:spTree>
    <p:extLst>
      <p:ext uri="{BB962C8B-B14F-4D97-AF65-F5344CB8AC3E}">
        <p14:creationId xmlns:p14="http://schemas.microsoft.com/office/powerpoint/2010/main" val="262020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86996" y="215661"/>
            <a:ext cx="4718648" cy="78500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Next Discussion</a:t>
            </a:r>
            <a:endParaRPr lang="en-US" sz="4400" b="1" dirty="0">
              <a:latin typeface="Times New Roman" pitchFamily="18" charset="0"/>
              <a:cs typeface="Times New Roman" pitchFamily="18" charset="0"/>
            </a:endParaRPr>
          </a:p>
        </p:txBody>
      </p:sp>
      <p:sp>
        <p:nvSpPr>
          <p:cNvPr id="3" name="Rectangle 2"/>
          <p:cNvSpPr/>
          <p:nvPr/>
        </p:nvSpPr>
        <p:spPr>
          <a:xfrm>
            <a:off x="2907102" y="1086928"/>
            <a:ext cx="6737230" cy="29933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anose="02020603050405020304" pitchFamily="18" charset="0"/>
                <a:cs typeface="Times New Roman" pitchFamily="18" charset="0"/>
              </a:rPr>
              <a:t>Some very important points-</a:t>
            </a:r>
          </a:p>
          <a:p>
            <a:pPr marL="514350" indent="-514350">
              <a:buFont typeface="+mj-lt"/>
              <a:buAutoNum type="arabicPeriod"/>
            </a:pPr>
            <a:r>
              <a:rPr lang="en-US" sz="4000" b="1" dirty="0" smtClean="0">
                <a:solidFill>
                  <a:srgbClr val="FF0000"/>
                </a:solidFill>
                <a:latin typeface="Times New Roman" pitchFamily="18" charset="0"/>
                <a:cs typeface="Times New Roman" pitchFamily="18" charset="0"/>
              </a:rPr>
              <a:t>clear the unclear pronoun </a:t>
            </a:r>
          </a:p>
          <a:p>
            <a:pPr marL="514350" indent="-514350">
              <a:buFont typeface="+mj-lt"/>
              <a:buAutoNum type="arabicPeriod"/>
            </a:pPr>
            <a:r>
              <a:rPr lang="en-US" sz="4000" b="1" dirty="0" smtClean="0">
                <a:solidFill>
                  <a:srgbClr val="FFFF00"/>
                </a:solidFill>
                <a:latin typeface="Times New Roman" pitchFamily="18" charset="0"/>
                <a:cs typeface="Times New Roman" pitchFamily="18" charset="0"/>
              </a:rPr>
              <a:t>right the wrong pronoun</a:t>
            </a:r>
            <a:endParaRPr lang="en-US" sz="4000" b="1" dirty="0" smtClean="0">
              <a:solidFill>
                <a:srgbClr val="7030A0"/>
              </a:solidFill>
              <a:latin typeface="Times New Roman" pitchFamily="18" charset="0"/>
              <a:cs typeface="Times New Roman" pitchFamily="18" charset="0"/>
            </a:endParaRPr>
          </a:p>
          <a:p>
            <a:pPr marL="514350" indent="-514350">
              <a:buFont typeface="+mj-lt"/>
              <a:buAutoNum type="arabicPeriod"/>
            </a:pPr>
            <a:r>
              <a:rPr lang="en-US" sz="4000" b="1" dirty="0" smtClean="0">
                <a:latin typeface="Times New Roman" pitchFamily="18" charset="0"/>
                <a:cs typeface="Times New Roman" pitchFamily="18" charset="0"/>
              </a:rPr>
              <a:t>Noun-Pronoun Agreement</a:t>
            </a:r>
            <a:endParaRPr lang="en-US" sz="4000" dirty="0" smtClean="0">
              <a:latin typeface="Times New Roman" pitchFamily="18" charset="0"/>
              <a:cs typeface="Times New Roman" pitchFamily="18" charset="0"/>
            </a:endParaRPr>
          </a:p>
          <a:p>
            <a:endParaRPr lang="en-US" sz="2800" dirty="0">
              <a:solidFill>
                <a:srgbClr val="7030A0"/>
              </a:solidFill>
              <a:latin typeface="Times New Roman" pitchFamily="18" charset="0"/>
              <a:cs typeface="Times New Roman" pitchFamily="18" charset="0"/>
            </a:endParaRPr>
          </a:p>
        </p:txBody>
      </p:sp>
      <p:sp>
        <p:nvSpPr>
          <p:cNvPr id="6" name="Rounded Rectangle 5"/>
          <p:cNvSpPr/>
          <p:nvPr/>
        </p:nvSpPr>
        <p:spPr>
          <a:xfrm rot="19363408">
            <a:off x="740890" y="906619"/>
            <a:ext cx="1621768" cy="526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FF00"/>
                </a:solidFill>
                <a:latin typeface="Times New Roman" panose="02020603050405020304" pitchFamily="18" charset="0"/>
                <a:cs typeface="Times New Roman" panose="02020603050405020304" pitchFamily="18" charset="0"/>
              </a:rPr>
              <a:t>Rubel</a:t>
            </a:r>
            <a:r>
              <a:rPr lang="en-US" sz="2400" b="1" dirty="0">
                <a:solidFill>
                  <a:srgbClr val="FFFF00"/>
                </a:solidFill>
                <a:latin typeface="Times New Roman" panose="02020603050405020304" pitchFamily="18" charset="0"/>
                <a:cs typeface="Times New Roman" panose="02020603050405020304" pitchFamily="18" charset="0"/>
              </a:rPr>
              <a:t> Sir</a:t>
            </a:r>
          </a:p>
        </p:txBody>
      </p:sp>
    </p:spTree>
    <p:extLst>
      <p:ext uri="{BB962C8B-B14F-4D97-AF65-F5344CB8AC3E}">
        <p14:creationId xmlns:p14="http://schemas.microsoft.com/office/powerpoint/2010/main" val="34566015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TotalTime>
  <Words>346</Words>
  <Application>Microsoft Office PowerPoint</Application>
  <PresentationFormat>Widescreen</PresentationFormat>
  <Paragraphs>92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Garamond</vt:lpstr>
      <vt:lpstr>SutonnyOMJ</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cp:revision>
  <dcterms:created xsi:type="dcterms:W3CDTF">2021-08-01T04:56:11Z</dcterms:created>
  <dcterms:modified xsi:type="dcterms:W3CDTF">2021-08-01T05:17:18Z</dcterms:modified>
</cp:coreProperties>
</file>