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78" r:id="rId2"/>
    <p:sldId id="257" r:id="rId3"/>
    <p:sldId id="258" r:id="rId4"/>
    <p:sldId id="259" r:id="rId5"/>
    <p:sldId id="260" r:id="rId6"/>
    <p:sldId id="261" r:id="rId7"/>
    <p:sldId id="279" r:id="rId8"/>
    <p:sldId id="281" r:id="rId9"/>
    <p:sldId id="266" r:id="rId10"/>
    <p:sldId id="290" r:id="rId11"/>
    <p:sldId id="291" r:id="rId12"/>
    <p:sldId id="292" r:id="rId13"/>
    <p:sldId id="294" r:id="rId14"/>
    <p:sldId id="293" r:id="rId15"/>
    <p:sldId id="295" r:id="rId16"/>
    <p:sldId id="296" r:id="rId17"/>
    <p:sldId id="297" r:id="rId18"/>
    <p:sldId id="271" r:id="rId19"/>
    <p:sldId id="272" r:id="rId20"/>
    <p:sldId id="273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27AA"/>
    <a:srgbClr val="FFFFFF"/>
    <a:srgbClr val="3E27C9"/>
    <a:srgbClr val="CB8AD6"/>
    <a:srgbClr val="1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4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47836F-2F3F-47D4-90DD-B5956E735878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2A603C-1C4E-4A3E-A81D-025851649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53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প্রশ্নোত্তরের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ঘোষণা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করবেন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066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স্লাইটিতে 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ব্রঙ্কিওল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সম্পর্কে সংক্ষেপে বর্ণনা দিবেন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2381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স্লাইটিতে 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ফুসফুস  সম্পর্কে সংক্ষেপে বর্ণনা দিবেন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77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স্লাইটিতে 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মধ্যচ্ছদা  সম্পর্কে সংক্ষেপে বর্ণনা দিবেন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35168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81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সন্মানিত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মহোদয়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A,B,C,D,E,F,G ও H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ট্রিগার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aseline="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09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055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প্রশ্নোত্তরের মাধ্যমে  চিত্রের চিহ্নিত অঙ্গগুলো সম্পর্কে ধারণা দিবেন 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6149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1824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স্লাইটিতে 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নাসারন্ধ্র ও নাসাপথ সম্পর্কে সংক্ষেপে বর্ণনা দিবেন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298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স্লাইটিতে 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গলবিল  সম্পর্কে সংক্ষেপে বর্ণনা দিবেন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8603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স্লাইটিতে 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স্বরযন্ত্র  সম্পর্কে সংক্ষেপে বর্ণনা দিবেন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69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স্লাইটিতে 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শ্বাসনালি  সম্পর্কে সংক্ষেপে বর্ণনা দিবেন ।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02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স্লাইটিতে শিক্ষক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শিক্ষার্থীদের ব্রংকাস  সম্পর্কে সংক্ষেপে বর্ণনা দিবেন ।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2A603C-1C4E-4A3E-A81D-025851649E4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637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0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312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7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075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698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592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0943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16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00" cap="flat" cmpd="tri">
            <a:solidFill>
              <a:srgbClr val="00B0F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0177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2215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6E016-7A46-4BA4-B1E8-18952E6543F7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95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6E016-7A46-4BA4-B1E8-18952E6543F7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561E4-12EE-4C6B-B05B-A1B87D362CA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70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microsoft.com/office/2007/relationships/hdphoto" Target="../media/hdphoto4.wdp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39.png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9.png"/><Relationship Id="rId4" Type="http://schemas.microsoft.com/office/2007/relationships/hdphoto" Target="../media/hdphoto6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4.png"/><Relationship Id="rId7" Type="http://schemas.microsoft.com/office/2007/relationships/hdphoto" Target="../media/hdphoto8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9.png"/><Relationship Id="rId10" Type="http://schemas.openxmlformats.org/officeDocument/2006/relationships/image" Target="../media/image39.png"/><Relationship Id="rId4" Type="http://schemas.microsoft.com/office/2007/relationships/hdphoto" Target="../media/hdphoto7.wdp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9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53.png"/><Relationship Id="rId5" Type="http://schemas.openxmlformats.org/officeDocument/2006/relationships/image" Target="../media/image48.png"/><Relationship Id="rId10" Type="http://schemas.openxmlformats.org/officeDocument/2006/relationships/image" Target="../media/image52.png"/><Relationship Id="rId4" Type="http://schemas.openxmlformats.org/officeDocument/2006/relationships/image" Target="../media/image47.png"/><Relationship Id="rId9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image" Target="../media/image57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0.png"/><Relationship Id="rId3" Type="http://schemas.openxmlformats.org/officeDocument/2006/relationships/image" Target="../media/image59.png"/><Relationship Id="rId7" Type="http://schemas.openxmlformats.org/officeDocument/2006/relationships/image" Target="../media/image24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11" Type="http://schemas.openxmlformats.org/officeDocument/2006/relationships/image" Target="../media/image27.png"/><Relationship Id="rId5" Type="http://schemas.microsoft.com/office/2007/relationships/hdphoto" Target="../media/hdphoto7.wdp"/><Relationship Id="rId10" Type="http://schemas.openxmlformats.org/officeDocument/2006/relationships/image" Target="../media/image26.png"/><Relationship Id="rId4" Type="http://schemas.openxmlformats.org/officeDocument/2006/relationships/image" Target="../media/image60.png"/><Relationship Id="rId9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gif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microsoft.com/office/2007/relationships/hdphoto" Target="../media/hdphoto1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7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26.png"/><Relationship Id="rId5" Type="http://schemas.openxmlformats.org/officeDocument/2006/relationships/image" Target="../media/image9.png"/><Relationship Id="rId15" Type="http://schemas.openxmlformats.org/officeDocument/2006/relationships/image" Target="../media/image30.png"/><Relationship Id="rId10" Type="http://schemas.openxmlformats.org/officeDocument/2006/relationships/image" Target="../media/image25.png"/><Relationship Id="rId4" Type="http://schemas.microsoft.com/office/2007/relationships/hdphoto" Target="../media/hdphoto3.wdp"/><Relationship Id="rId9" Type="http://schemas.openxmlformats.org/officeDocument/2006/relationships/image" Target="../media/image24.png"/><Relationship Id="rId1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Picture 7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996"/>
            <a:ext cx="12192000" cy="510844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91954" y="107760"/>
            <a:ext cx="11587972" cy="4546817"/>
            <a:chOff x="288407" y="-1"/>
            <a:chExt cx="12008395" cy="45869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8407" y="-1"/>
              <a:ext cx="6115883" cy="4586912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003181" y="-1"/>
              <a:ext cx="6293621" cy="45869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6605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64" y="140016"/>
            <a:ext cx="5174752" cy="74692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4470" y="1823098"/>
            <a:ext cx="2589788" cy="3544957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3081995" y="2782955"/>
            <a:ext cx="1907907" cy="6824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5628646" y="2550541"/>
            <a:ext cx="2710136" cy="1472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53343" y="1059821"/>
            <a:ext cx="5271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চিত্রের চিহ্নিত অঙ্গের নাম কী ? 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5326" y="5456863"/>
            <a:ext cx="107559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শ্বসনতন্ত্রের প্রথম অংশের নাম নাসিকা বা নাক । এটা মুখগহবরের উপরে অবস্থিত একটি ত্রিকোণাকার গহবর ।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17" y="4532831"/>
            <a:ext cx="4444369" cy="8352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2233" y="2191592"/>
            <a:ext cx="2200847" cy="591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88" y="2539581"/>
            <a:ext cx="1335140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601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1680" y="5288585"/>
            <a:ext cx="112781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মুখ হাঁ করলে মুখগহবরের পিছনে যে অংশটি দেখা যায়, সেটাই গলবিল । এটি স্বরযন্ত্রের উপরিভাগ পর্যন্ত বিস্তৃত । </a:t>
            </a:r>
            <a:r>
              <a:rPr lang="en-US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64" y="140016"/>
            <a:ext cx="5174752" cy="74692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6196121" y="2606477"/>
            <a:ext cx="2710136" cy="1472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61708" y="1141209"/>
            <a:ext cx="5368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চিত্রের চিহ্নিত অঙ্গটির নাম কী ? 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5028" y="1787540"/>
            <a:ext cx="1962185" cy="36343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407" y="2205271"/>
            <a:ext cx="1255885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81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64" y="140016"/>
            <a:ext cx="5174752" cy="74692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6014780" y="2142455"/>
            <a:ext cx="2710136" cy="1472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53343" y="1101407"/>
            <a:ext cx="5368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চিত্রের চিহ্নিত অঙ্গটির নাম কী ? 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291" l="8379" r="935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219" t="1792" r="8990" b="4079"/>
          <a:stretch/>
        </p:blipFill>
        <p:spPr>
          <a:xfrm>
            <a:off x="4708478" y="1787540"/>
            <a:ext cx="2429301" cy="320966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1679" y="5318997"/>
            <a:ext cx="11411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এটি গলবিলের নিচে এবং শ্বাসনালির উপরে অবস্থিত । স্বরযন্ত্রের দু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ই</a:t>
            </a:r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ধারে দুটি পেশি থাকে । এগুলোকে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Vocal cord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।  </a:t>
            </a:r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0547" y="1946451"/>
            <a:ext cx="1079086" cy="591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39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76" r="4347" b="6944"/>
          <a:stretch/>
        </p:blipFill>
        <p:spPr>
          <a:xfrm flipH="1">
            <a:off x="5559299" y="844083"/>
            <a:ext cx="2524837" cy="39342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64" y="48438"/>
            <a:ext cx="5174752" cy="74692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>
            <a:off x="6821718" y="2796469"/>
            <a:ext cx="2710136" cy="1472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14" y="1469750"/>
            <a:ext cx="5371042" cy="6523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5049" y="2500787"/>
            <a:ext cx="1225402" cy="591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06" y="5044536"/>
            <a:ext cx="10307247" cy="1590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27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916" b="9770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618" y="1712700"/>
            <a:ext cx="2180922" cy="29493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64" y="140016"/>
            <a:ext cx="5174752" cy="746922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5800299" y="2727254"/>
            <a:ext cx="2924617" cy="484993"/>
            <a:chOff x="5800299" y="2727254"/>
            <a:chExt cx="2924617" cy="484993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5800299" y="2727254"/>
              <a:ext cx="2924617" cy="364221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/>
            <p:nvPr/>
          </p:nvCxnSpPr>
          <p:spPr>
            <a:xfrm flipH="1">
              <a:off x="6137540" y="2727254"/>
              <a:ext cx="2587376" cy="484993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64" y="886938"/>
            <a:ext cx="5371042" cy="6523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1206" y="2431572"/>
            <a:ext cx="993734" cy="591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9" y="4835463"/>
            <a:ext cx="11111901" cy="1536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7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31" t="8078" r="14552" b="9085"/>
          <a:stretch/>
        </p:blipFill>
        <p:spPr>
          <a:xfrm>
            <a:off x="4385709" y="1617115"/>
            <a:ext cx="2882812" cy="33437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64" y="140016"/>
            <a:ext cx="5174752" cy="746922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 flipH="1" flipV="1">
            <a:off x="6690061" y="4108812"/>
            <a:ext cx="1867085" cy="2646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431679" y="5331266"/>
            <a:ext cx="11411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ফুসফুসে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প্রবেশ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করার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পর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ব্রংকাস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দুটি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শাখা-প্রশাখায়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বিভক্ত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হয়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।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এগুলোকে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ব্রঙ্কিওল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বলে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।  </a:t>
            </a:r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0172" y="3813130"/>
            <a:ext cx="1225402" cy="591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2019" y="920500"/>
            <a:ext cx="5371042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177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373" r="17881"/>
          <a:stretch/>
        </p:blipFill>
        <p:spPr>
          <a:xfrm>
            <a:off x="4749421" y="1719053"/>
            <a:ext cx="3312412" cy="34042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64" y="140016"/>
            <a:ext cx="5174752" cy="74692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31679" y="5331266"/>
            <a:ext cx="114117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ফুসফুস শ্বসনতন্ত্রের প্রধান অঙ্গ । বক্ষগহবরের ভিতর হ্রৎপিন্ডের দুই পাশে দুটি ফুসফুস অবস্থিত ।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42" b="99158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1935" r="-2683"/>
          <a:stretch/>
        </p:blipFill>
        <p:spPr>
          <a:xfrm rot="16200000">
            <a:off x="1304426" y="1788122"/>
            <a:ext cx="2018880" cy="2631728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5913453" y="3884504"/>
            <a:ext cx="3394320" cy="854821"/>
            <a:chOff x="5913453" y="3884504"/>
            <a:chExt cx="3394320" cy="854821"/>
          </a:xfrm>
        </p:grpSpPr>
        <p:cxnSp>
          <p:nvCxnSpPr>
            <p:cNvPr id="10" name="Straight Arrow Connector 9"/>
            <p:cNvCxnSpPr/>
            <p:nvPr/>
          </p:nvCxnSpPr>
          <p:spPr>
            <a:xfrm flipH="1">
              <a:off x="6988803" y="3884504"/>
              <a:ext cx="2318970" cy="18246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>
              <a:off x="5913453" y="3886264"/>
              <a:ext cx="3394320" cy="853061"/>
            </a:xfrm>
            <a:prstGeom prst="straightConnector1">
              <a:avLst/>
            </a:prstGeom>
            <a:ln w="57150">
              <a:solidFill>
                <a:srgbClr val="00206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79" y="4312794"/>
            <a:ext cx="4109060" cy="7132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6890" y="3719092"/>
            <a:ext cx="1274174" cy="58526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922" y="976831"/>
            <a:ext cx="5371042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953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64" y="140016"/>
            <a:ext cx="5174752" cy="74692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6" r="62191" b="5334"/>
          <a:stretch/>
        </p:blipFill>
        <p:spPr>
          <a:xfrm>
            <a:off x="2792713" y="1957806"/>
            <a:ext cx="1514901" cy="26960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02" r="16327" b="7949"/>
          <a:stretch/>
        </p:blipFill>
        <p:spPr>
          <a:xfrm>
            <a:off x="6873439" y="2005012"/>
            <a:ext cx="1637732" cy="26215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163" y="1041508"/>
            <a:ext cx="5371042" cy="652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716" y="2585477"/>
            <a:ext cx="1621677" cy="591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218" y="2585476"/>
            <a:ext cx="1591194" cy="59136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716" y="3507234"/>
            <a:ext cx="2085013" cy="5913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5980" y="3507234"/>
            <a:ext cx="2085013" cy="591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1492" y="4613957"/>
            <a:ext cx="2737341" cy="59136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393" y="4607693"/>
            <a:ext cx="2749534" cy="5913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264" y="5761171"/>
            <a:ext cx="11358258" cy="64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26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811" y="115358"/>
            <a:ext cx="4206605" cy="13046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881" y="1529197"/>
            <a:ext cx="3587513" cy="26882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52430" y="1310185"/>
            <a:ext cx="3084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সময়: ৮ মিনিট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11" y="4826542"/>
            <a:ext cx="10004403" cy="83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27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346" y="129700"/>
            <a:ext cx="3981033" cy="10303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16625" r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985" r="18418"/>
          <a:stretch/>
        </p:blipFill>
        <p:spPr>
          <a:xfrm>
            <a:off x="3807724" y="1374372"/>
            <a:ext cx="4312693" cy="4600575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 flipV="1">
            <a:off x="4994243" y="1896528"/>
            <a:ext cx="3016993" cy="207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5748066" y="2458337"/>
            <a:ext cx="2263170" cy="12548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3589359" y="5012767"/>
            <a:ext cx="1806967" cy="36905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589359" y="4225717"/>
            <a:ext cx="2311106" cy="3005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060825" y="4828048"/>
            <a:ext cx="2155127" cy="1472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748064" y="3464941"/>
            <a:ext cx="2263172" cy="14821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3589359" y="2179777"/>
            <a:ext cx="1133372" cy="14727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6502739" y="5513184"/>
            <a:ext cx="1713213" cy="512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379612" y="2141445"/>
            <a:ext cx="44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B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421357" y="5142456"/>
            <a:ext cx="409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871095" y="4726506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H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2867889" y="3902551"/>
            <a:ext cx="4796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G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366473" y="3141775"/>
            <a:ext cx="4283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C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368391" y="1533446"/>
            <a:ext cx="4651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A</a:t>
            </a:r>
            <a:endParaRPr lang="en-US" sz="3600" b="1" dirty="0">
              <a:solidFill>
                <a:srgbClr val="0070C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79612" y="4465452"/>
            <a:ext cx="476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D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905979" y="1881627"/>
            <a:ext cx="3962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557" y="1522891"/>
            <a:ext cx="2200847" cy="5913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557" y="2114254"/>
            <a:ext cx="1255885" cy="59136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1557" y="3184080"/>
            <a:ext cx="1079086" cy="59136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233" y="4403810"/>
            <a:ext cx="993734" cy="59136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383" y="5142456"/>
            <a:ext cx="1225402" cy="59136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7299" y="1845763"/>
            <a:ext cx="1335140" cy="5913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746" y="3788106"/>
            <a:ext cx="1225402" cy="5913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8947" y="4925043"/>
            <a:ext cx="1274174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0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88" y="986361"/>
            <a:ext cx="2514872" cy="2819706"/>
          </a:xfrm>
          <a:prstGeom prst="rect">
            <a:avLst/>
          </a:prstGeom>
          <a:ln w="9525" cap="sq" cmpd="thickThin">
            <a:solidFill>
              <a:srgbClr val="7030A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1818" y="23413"/>
            <a:ext cx="3955688" cy="16597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64" y="3920425"/>
            <a:ext cx="5594522" cy="29375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1487" y="980979"/>
            <a:ext cx="2224584" cy="282508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7716" y="2961697"/>
            <a:ext cx="5163890" cy="124710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42999" y="3920425"/>
            <a:ext cx="300250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শ্রেণি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 ৯ম</a:t>
            </a: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বিষয়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জীববিজ্ঞান</a:t>
            </a:r>
            <a:endParaRPr lang="en-US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অধ্যায়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৭ম  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</a:p>
          <a:p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তারিখ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: ০১/০৮/২০২১</a:t>
            </a:r>
            <a:endParaRPr lang="bn-IN" sz="2800" b="1" dirty="0" smtClean="0">
              <a:latin typeface="Kalpurush" panose="02000600000000000000" pitchFamily="2" charset="0"/>
              <a:cs typeface="Kalpurush" panose="02000600000000000000" pitchFamily="2" charset="0"/>
            </a:endParaRPr>
          </a:p>
          <a:p>
            <a:r>
              <a:rPr lang="en-US" sz="2800" b="1" dirty="0">
                <a:latin typeface="Kalpurush" panose="02000600000000000000" pitchFamily="2" charset="0"/>
                <a:cs typeface="Kalpurush" panose="02000600000000000000" pitchFamily="2" charset="0"/>
              </a:rPr>
              <a:t>সময়: ৫০ </a:t>
            </a:r>
            <a:r>
              <a:rPr lang="en-US" sz="28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মিনিট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 </a:t>
            </a:r>
            <a:r>
              <a:rPr lang="bn-IN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28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 </a:t>
            </a:r>
            <a:endParaRPr lang="en-US" sz="28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471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533" y="168911"/>
            <a:ext cx="3657917" cy="1115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188" y="1284576"/>
            <a:ext cx="4102608" cy="41757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616" y="5557823"/>
            <a:ext cx="10058400" cy="703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12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698172"/>
            <a:ext cx="12192000" cy="230642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grpSp>
        <p:nvGrpSpPr>
          <p:cNvPr id="5" name="Group 4"/>
          <p:cNvGrpSpPr/>
          <p:nvPr/>
        </p:nvGrpSpPr>
        <p:grpSpPr>
          <a:xfrm>
            <a:off x="11593198" y="1500189"/>
            <a:ext cx="1500189" cy="4630460"/>
            <a:chOff x="1633058" y="1828800"/>
            <a:chExt cx="1600201" cy="4939156"/>
          </a:xfrm>
          <a:solidFill>
            <a:srgbClr val="0070C0"/>
          </a:solidFill>
        </p:grpSpPr>
        <p:grpSp>
          <p:nvGrpSpPr>
            <p:cNvPr id="6" name="Group 5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8" name="Group 7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10" name="Freeform 9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11" name="Group 10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13" name="Flowchart: Connector 12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4" name="Flowchart: Connector 13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5" name="Flowchart: Connector 14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6" name="Flowchart: Connector 15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7" name="Flowchart: Connector 16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8" name="Flowchart: Connector 17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19" name="Flowchart: Connector 18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0" name="Flowchart: Connector 19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21" name="Flowchart: Connector 20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12" name="Oval 11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9" name="Flowchart: Connector 8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777696" y="4545741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ধ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3261705" y="1500189"/>
            <a:ext cx="1500188" cy="4630459"/>
            <a:chOff x="1633058" y="1828800"/>
            <a:chExt cx="1600200" cy="4939155"/>
          </a:xfrm>
          <a:solidFill>
            <a:srgbClr val="00B050"/>
          </a:solidFill>
        </p:grpSpPr>
        <p:grpSp>
          <p:nvGrpSpPr>
            <p:cNvPr id="23" name="Group 22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25" name="Group 24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27" name="Freeform 26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28" name="Group 27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30" name="Flowchart: Connector 29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1" name="Flowchart: Connector 30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2" name="Flowchart: Connector 31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3" name="Flowchart: Connector 32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4" name="Flowchart: Connector 33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5" name="Flowchart: Connector 34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6" name="Flowchart: Connector 35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7" name="Flowchart: Connector 36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38" name="Flowchart: Connector 37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29" name="Oval 28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26" name="Flowchart: Connector 25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1652195" y="4545740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ন্য</a:t>
              </a:r>
              <a:endParaRPr lang="en-US" sz="1293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14443981" y="1479856"/>
            <a:ext cx="1500188" cy="4581414"/>
            <a:chOff x="1633058" y="1828800"/>
            <a:chExt cx="1600200" cy="4886841"/>
          </a:xfrm>
          <a:solidFill>
            <a:srgbClr val="7030A0"/>
          </a:solidFill>
        </p:grpSpPr>
        <p:grpSp>
          <p:nvGrpSpPr>
            <p:cNvPr id="40" name="Group 39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42" name="Group 41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44" name="Freeform 43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45" name="Group 44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47" name="Flowchart: Connector 46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8" name="Flowchart: Connector 47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49" name="Flowchart: Connector 48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0" name="Flowchart: Connector 49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1" name="Flowchart: Connector 50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2" name="Flowchart: Connector 51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3" name="Flowchart: Connector 52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4" name="Flowchart: Connector 53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55" name="Flowchart: Connector 54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46" name="Oval 45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p:grpSp>
          <p:sp>
            <p:nvSpPr>
              <p:cNvPr id="43" name="Flowchart: Connector 42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704151" y="4493426"/>
              <a:ext cx="1455563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 err="1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Kalpurush" panose="02000600000000000000" pitchFamily="2" charset="0"/>
                  <a:cs typeface="Kalpurush" panose="02000600000000000000" pitchFamily="2" charset="0"/>
                </a:rPr>
                <a:t>বা</a:t>
              </a:r>
              <a:endParaRPr lang="en-US" sz="12938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lpurush" panose="02000600000000000000" pitchFamily="2" charset="0"/>
                <a:cs typeface="Kalpurush" panose="02000600000000000000" pitchFamily="2" charset="0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15692438" y="1500188"/>
            <a:ext cx="1500188" cy="4509105"/>
            <a:chOff x="1633058" y="1828800"/>
            <a:chExt cx="1600200" cy="4809710"/>
          </a:xfrm>
          <a:solidFill>
            <a:srgbClr val="00B0F0"/>
          </a:solidFill>
        </p:grpSpPr>
        <p:grpSp>
          <p:nvGrpSpPr>
            <p:cNvPr id="57" name="Group 56"/>
            <p:cNvGrpSpPr/>
            <p:nvPr/>
          </p:nvGrpSpPr>
          <p:grpSpPr>
            <a:xfrm>
              <a:off x="1633058" y="1828800"/>
              <a:ext cx="1600200" cy="4394372"/>
              <a:chOff x="1633058" y="1828800"/>
              <a:chExt cx="1600200" cy="4394372"/>
            </a:xfrm>
            <a:grpFill/>
          </p:grpSpPr>
          <p:grpSp>
            <p:nvGrpSpPr>
              <p:cNvPr id="59" name="Group 58"/>
              <p:cNvGrpSpPr/>
              <p:nvPr/>
            </p:nvGrpSpPr>
            <p:grpSpPr>
              <a:xfrm>
                <a:off x="1633058" y="1828800"/>
                <a:ext cx="1600200" cy="4394372"/>
                <a:chOff x="1633058" y="1828800"/>
                <a:chExt cx="1600200" cy="4394372"/>
              </a:xfrm>
              <a:grpFill/>
            </p:grpSpPr>
            <p:sp>
              <p:nvSpPr>
                <p:cNvPr id="61" name="Freeform 60"/>
                <p:cNvSpPr/>
                <p:nvPr/>
              </p:nvSpPr>
              <p:spPr>
                <a:xfrm>
                  <a:off x="2057400" y="1828800"/>
                  <a:ext cx="746616" cy="762000"/>
                </a:xfrm>
                <a:custGeom>
                  <a:avLst/>
                  <a:gdLst>
                    <a:gd name="connsiteX0" fmla="*/ 365616 w 746616"/>
                    <a:gd name="connsiteY0" fmla="*/ 0 h 762000"/>
                    <a:gd name="connsiteX1" fmla="*/ 746616 w 746616"/>
                    <a:gd name="connsiteY1" fmla="*/ 381000 h 762000"/>
                    <a:gd name="connsiteX2" fmla="*/ 365616 w 746616"/>
                    <a:gd name="connsiteY2" fmla="*/ 762000 h 762000"/>
                    <a:gd name="connsiteX3" fmla="*/ 14557 w 746616"/>
                    <a:gd name="connsiteY3" fmla="*/ 529302 h 762000"/>
                    <a:gd name="connsiteX4" fmla="*/ 0 w 746616"/>
                    <a:gd name="connsiteY4" fmla="*/ 457200 h 762000"/>
                    <a:gd name="connsiteX5" fmla="*/ 191468 w 746616"/>
                    <a:gd name="connsiteY5" fmla="*/ 457200 h 762000"/>
                    <a:gd name="connsiteX6" fmla="*/ 230912 w 746616"/>
                    <a:gd name="connsiteY6" fmla="*/ 515704 h 762000"/>
                    <a:gd name="connsiteX7" fmla="*/ 365616 w 746616"/>
                    <a:gd name="connsiteY7" fmla="*/ 571500 h 762000"/>
                    <a:gd name="connsiteX8" fmla="*/ 556116 w 746616"/>
                    <a:gd name="connsiteY8" fmla="*/ 381000 h 762000"/>
                    <a:gd name="connsiteX9" fmla="*/ 365616 w 746616"/>
                    <a:gd name="connsiteY9" fmla="*/ 190500 h 762000"/>
                    <a:gd name="connsiteX10" fmla="*/ 230912 w 746616"/>
                    <a:gd name="connsiteY10" fmla="*/ 246296 h 762000"/>
                    <a:gd name="connsiteX11" fmla="*/ 191468 w 746616"/>
                    <a:gd name="connsiteY11" fmla="*/ 304800 h 762000"/>
                    <a:gd name="connsiteX12" fmla="*/ 0 w 746616"/>
                    <a:gd name="connsiteY12" fmla="*/ 304800 h 762000"/>
                    <a:gd name="connsiteX13" fmla="*/ 14557 w 746616"/>
                    <a:gd name="connsiteY13" fmla="*/ 232698 h 762000"/>
                    <a:gd name="connsiteX14" fmla="*/ 365616 w 746616"/>
                    <a:gd name="connsiteY14" fmla="*/ 0 h 762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746616" h="762000">
                      <a:moveTo>
                        <a:pt x="365616" y="0"/>
                      </a:moveTo>
                      <a:cubicBezTo>
                        <a:pt x="576036" y="0"/>
                        <a:pt x="746616" y="170580"/>
                        <a:pt x="746616" y="381000"/>
                      </a:cubicBezTo>
                      <a:cubicBezTo>
                        <a:pt x="746616" y="591420"/>
                        <a:pt x="576036" y="762000"/>
                        <a:pt x="365616" y="762000"/>
                      </a:cubicBezTo>
                      <a:cubicBezTo>
                        <a:pt x="207801" y="762000"/>
                        <a:pt x="72396" y="666049"/>
                        <a:pt x="14557" y="529302"/>
                      </a:cubicBezTo>
                      <a:lnTo>
                        <a:pt x="0" y="457200"/>
                      </a:lnTo>
                      <a:lnTo>
                        <a:pt x="191468" y="457200"/>
                      </a:lnTo>
                      <a:lnTo>
                        <a:pt x="230912" y="515704"/>
                      </a:lnTo>
                      <a:cubicBezTo>
                        <a:pt x="265386" y="550178"/>
                        <a:pt x="313011" y="571500"/>
                        <a:pt x="365616" y="571500"/>
                      </a:cubicBezTo>
                      <a:cubicBezTo>
                        <a:pt x="470826" y="571500"/>
                        <a:pt x="556116" y="486210"/>
                        <a:pt x="556116" y="381000"/>
                      </a:cubicBezTo>
                      <a:cubicBezTo>
                        <a:pt x="556116" y="275790"/>
                        <a:pt x="470826" y="190500"/>
                        <a:pt x="365616" y="190500"/>
                      </a:cubicBezTo>
                      <a:cubicBezTo>
                        <a:pt x="313011" y="190500"/>
                        <a:pt x="265386" y="211823"/>
                        <a:pt x="230912" y="246296"/>
                      </a:cubicBezTo>
                      <a:lnTo>
                        <a:pt x="191468" y="304800"/>
                      </a:lnTo>
                      <a:lnTo>
                        <a:pt x="0" y="304800"/>
                      </a:lnTo>
                      <a:lnTo>
                        <a:pt x="14557" y="232698"/>
                      </a:lnTo>
                      <a:cubicBezTo>
                        <a:pt x="72396" y="95951"/>
                        <a:pt x="207801" y="0"/>
                        <a:pt x="36561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  <p:grpSp>
              <p:nvGrpSpPr>
                <p:cNvPr id="62" name="Group 61"/>
                <p:cNvGrpSpPr/>
                <p:nvPr/>
              </p:nvGrpSpPr>
              <p:grpSpPr>
                <a:xfrm rot="2719542">
                  <a:off x="1744908" y="2890091"/>
                  <a:ext cx="1371600" cy="1371600"/>
                  <a:chOff x="2362200" y="4038600"/>
                  <a:chExt cx="1371600" cy="1371600"/>
                </a:xfrm>
                <a:grpFill/>
              </p:grpSpPr>
              <p:sp>
                <p:nvSpPr>
                  <p:cNvPr id="64" name="Flowchart: Connector 63"/>
                  <p:cNvSpPr/>
                  <p:nvPr/>
                </p:nvSpPr>
                <p:spPr>
                  <a:xfrm>
                    <a:off x="2362200" y="4038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5" name="Flowchart: Connector 64"/>
                  <p:cNvSpPr/>
                  <p:nvPr/>
                </p:nvSpPr>
                <p:spPr>
                  <a:xfrm>
                    <a:off x="2514600" y="4191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6" name="Flowchart: Connector 65"/>
                  <p:cNvSpPr/>
                  <p:nvPr/>
                </p:nvSpPr>
                <p:spPr>
                  <a:xfrm>
                    <a:off x="2667000" y="4343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7" name="Flowchart: Connector 66"/>
                  <p:cNvSpPr/>
                  <p:nvPr/>
                </p:nvSpPr>
                <p:spPr>
                  <a:xfrm>
                    <a:off x="2819400" y="4495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8" name="Flowchart: Connector 67"/>
                  <p:cNvSpPr/>
                  <p:nvPr/>
                </p:nvSpPr>
                <p:spPr>
                  <a:xfrm>
                    <a:off x="2971800" y="46482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69" name="Flowchart: Connector 68"/>
                  <p:cNvSpPr/>
                  <p:nvPr/>
                </p:nvSpPr>
                <p:spPr>
                  <a:xfrm>
                    <a:off x="3124200" y="48006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0" name="Flowchart: Connector 69"/>
                  <p:cNvSpPr/>
                  <p:nvPr/>
                </p:nvSpPr>
                <p:spPr>
                  <a:xfrm>
                    <a:off x="3276600" y="49530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1" name="Flowchart: Connector 70"/>
                  <p:cNvSpPr/>
                  <p:nvPr/>
                </p:nvSpPr>
                <p:spPr>
                  <a:xfrm>
                    <a:off x="3429000" y="51054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  <p:sp>
                <p:nvSpPr>
                  <p:cNvPr id="72" name="Flowchart: Connector 71"/>
                  <p:cNvSpPr/>
                  <p:nvPr/>
                </p:nvSpPr>
                <p:spPr>
                  <a:xfrm>
                    <a:off x="3581400" y="5257800"/>
                    <a:ext cx="152400" cy="152400"/>
                  </a:xfrm>
                  <a:prstGeom prst="flowChartConnector">
                    <a:avLst/>
                  </a:pr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1688"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p:grpSp>
            <p:sp>
              <p:nvSpPr>
                <p:cNvPr id="63" name="Oval 62"/>
                <p:cNvSpPr/>
                <p:nvPr/>
              </p:nvSpPr>
              <p:spPr>
                <a:xfrm>
                  <a:off x="1633058" y="4622972"/>
                  <a:ext cx="1600200" cy="1600200"/>
                </a:xfrm>
                <a:prstGeom prst="ellipse">
                  <a:avLst/>
                </a:prstGeom>
                <a:grpFill/>
                <a:ln>
                  <a:noFill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1688" dirty="0">
                    <a:latin typeface="Kalpurush" panose="02000600000000000000" pitchFamily="2" charset="0"/>
                    <a:cs typeface="Kalpurush" panose="02000600000000000000" pitchFamily="2" charset="0"/>
                  </a:endParaRPr>
                </a:p>
              </p:txBody>
            </p:sp>
          </p:grpSp>
          <p:sp>
            <p:nvSpPr>
              <p:cNvPr id="60" name="Flowchart: Connector 59"/>
              <p:cNvSpPr/>
              <p:nvPr/>
            </p:nvSpPr>
            <p:spPr>
              <a:xfrm rot="2719542">
                <a:off x="2348382" y="4743812"/>
                <a:ext cx="152400" cy="152400"/>
              </a:xfrm>
              <a:prstGeom prst="flowChartConnector">
                <a:avLst/>
              </a:prstGeom>
              <a:solidFill>
                <a:schemeClr val="bg1"/>
              </a:solidFill>
              <a:ln>
                <a:noFill/>
              </a:ln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88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p:grpSp>
        <p:sp>
          <p:nvSpPr>
            <p:cNvPr id="58" name="TextBox 57"/>
            <p:cNvSpPr txBox="1"/>
            <p:nvPr/>
          </p:nvSpPr>
          <p:spPr>
            <a:xfrm>
              <a:off x="1884922" y="4416295"/>
              <a:ext cx="1238694" cy="2222215"/>
            </a:xfrm>
            <a:prstGeom prst="rect">
              <a:avLst/>
            </a:prstGeom>
            <a:no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/>
            <a:p>
              <a:r>
                <a:rPr lang="en-US" sz="12938" dirty="0">
                  <a:ln w="0"/>
                  <a:solidFill>
                    <a:schemeClr val="bg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834" y="77940"/>
            <a:ext cx="3361024" cy="640835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0667" r="98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98329"/>
            <a:ext cx="3157344" cy="6079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727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-0.81042 -0.0069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521" y="-34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4.79167E-6 -4.44444E-6 L -0.72799 -0.0106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406" y="-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repeatCount="indefinite" accel="50000" decel="5000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Motion origin="layout" path="M -2.08333E-7 3.7037E-6 L -0.66888 -0.0025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51" y="-13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nodeType="withEffect">
                                  <p:stCondLst>
                                    <p:cond delay="6000"/>
                                  </p:stCondLst>
                                  <p:childTnLst>
                                    <p:animMotion origin="layout" path="M 5E-6 -1.48148E-6 L -0.61915 -0.00555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964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3986" y="940453"/>
            <a:ext cx="4626301" cy="7729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98" y="95739"/>
            <a:ext cx="5852263" cy="8447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498" y="1816551"/>
            <a:ext cx="5779827" cy="361239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565" y="5532124"/>
            <a:ext cx="2914141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884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734508" y="709684"/>
            <a:ext cx="8592845" cy="5158852"/>
            <a:chOff x="1206248" y="295422"/>
            <a:chExt cx="9793847" cy="6446571"/>
          </a:xfrm>
          <a:scene3d>
            <a:camera prst="perspectiveContrastingLeftFacing"/>
            <a:lightRig rig="threePt" dir="t"/>
          </a:scene3d>
        </p:grpSpPr>
        <p:grpSp>
          <p:nvGrpSpPr>
            <p:cNvPr id="11" name="Group 10"/>
            <p:cNvGrpSpPr/>
            <p:nvPr/>
          </p:nvGrpSpPr>
          <p:grpSpPr>
            <a:xfrm>
              <a:off x="1206248" y="295422"/>
              <a:ext cx="9793847" cy="6446571"/>
              <a:chOff x="3115679" y="451846"/>
              <a:chExt cx="7369028" cy="5922498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304" b="8598"/>
              <a:stretch/>
            </p:blipFill>
            <p:spPr>
              <a:xfrm>
                <a:off x="4221361" y="4025038"/>
                <a:ext cx="5157663" cy="2349306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/>
            </p:nvSpPr>
            <p:spPr>
              <a:xfrm>
                <a:off x="3115679" y="451846"/>
                <a:ext cx="7369028" cy="368489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212725" cmpd="thickThin">
                <a:solidFill>
                  <a:srgbClr val="002060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6670" y="420152"/>
              <a:ext cx="8687553" cy="132904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143" b="98571" l="3680" r="9848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37" r="7589" b="9556"/>
            <a:stretch/>
          </p:blipFill>
          <p:spPr>
            <a:xfrm>
              <a:off x="4218099" y="1749195"/>
              <a:ext cx="3770143" cy="2412135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727" b="100000" l="23627" r="7843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087" t="27069" r="32022"/>
          <a:stretch/>
        </p:blipFill>
        <p:spPr>
          <a:xfrm>
            <a:off x="611622" y="955342"/>
            <a:ext cx="4765399" cy="5808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7973" y="104570"/>
            <a:ext cx="4163929" cy="21154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1490" y="2483260"/>
            <a:ext cx="45199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এই পাঠ শেষে শিক্ষার্থীরা... </a:t>
            </a:r>
            <a:endParaRPr lang="en-US" sz="3600" b="1" dirty="0">
              <a:solidFill>
                <a:srgbClr val="0070C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311" y="3278740"/>
            <a:ext cx="5707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১.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শ্বসনতন্ত্র</a:t>
            </a:r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কী তা বলতে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পারবে ; 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310" y="4074220"/>
            <a:ext cx="81640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২.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শ্বসনতন্ত্রের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চিহ্নিত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অংকন</a:t>
            </a:r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করেত পারবে ; 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3310" y="4869700"/>
            <a:ext cx="110983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৩.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শ্বসনতন্ত্রের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সাথে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সম্পৃক্ত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অঙ্গগুলো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en-US" sz="3600" b="1" dirty="0" err="1" smtClean="0">
                <a:latin typeface="Kalpurush" panose="02000600000000000000" pitchFamily="2" charset="0"/>
                <a:cs typeface="Kalpurush" panose="02000600000000000000" pitchFamily="2" charset="0"/>
              </a:rPr>
              <a:t>চিত্রসহ</a:t>
            </a:r>
            <a:r>
              <a:rPr lang="en-US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36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বর্ণনা করেত পারবে ।   </a:t>
            </a:r>
            <a:endParaRPr lang="en-US" sz="36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2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8" y="2850991"/>
            <a:ext cx="3459668" cy="57800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2176" y="253007"/>
            <a:ext cx="4952391" cy="7148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820" y="5800299"/>
            <a:ext cx="11657464" cy="5792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502" y="2825441"/>
            <a:ext cx="2914141" cy="12071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32" r="18239"/>
          <a:stretch/>
        </p:blipFill>
        <p:spPr>
          <a:xfrm>
            <a:off x="4053386" y="1187939"/>
            <a:ext cx="4135272" cy="430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31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6535" y="316806"/>
            <a:ext cx="4755292" cy="13046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508" y="1739319"/>
            <a:ext cx="3507346" cy="233594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65233" y="4749421"/>
            <a:ext cx="793857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bn-IN" sz="6600" dirty="0"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r>
              <a:rPr lang="bn-IN" sz="66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শ্বসনতন্ত্র কাকে বলে ? </a:t>
            </a:r>
            <a:endParaRPr lang="en-US" sz="66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03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77" b="94141" l="8242" r="9574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970" t="1785" r="3566" b="6580"/>
          <a:stretch/>
        </p:blipFill>
        <p:spPr>
          <a:xfrm>
            <a:off x="4229241" y="1425512"/>
            <a:ext cx="3056123" cy="450376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408" y="151636"/>
            <a:ext cx="4734027" cy="683308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>
            <a:off x="5294250" y="1940258"/>
            <a:ext cx="2326346" cy="1364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 flipV="1">
            <a:off x="5681247" y="2434400"/>
            <a:ext cx="1904477" cy="135237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6076422" y="4311555"/>
            <a:ext cx="1836652" cy="264302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3489046" y="3022814"/>
            <a:ext cx="2113954" cy="909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3487300" y="2201522"/>
            <a:ext cx="1483883" cy="909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487300" y="4575856"/>
            <a:ext cx="1671488" cy="0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5660708" y="3864591"/>
            <a:ext cx="2173946" cy="218532"/>
            <a:chOff x="5721826" y="3550692"/>
            <a:chExt cx="2173946" cy="218532"/>
          </a:xfrm>
        </p:grpSpPr>
        <p:cxnSp>
          <p:nvCxnSpPr>
            <p:cNvPr id="13" name="Straight Arrow Connector 12"/>
            <p:cNvCxnSpPr/>
            <p:nvPr/>
          </p:nvCxnSpPr>
          <p:spPr>
            <a:xfrm flipH="1">
              <a:off x="5721826" y="3550692"/>
              <a:ext cx="2173946" cy="13648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 flipH="1">
              <a:off x="5968730" y="3564340"/>
              <a:ext cx="1927042" cy="204884"/>
            </a:xfrm>
            <a:prstGeom prst="straightConnector1">
              <a:avLst/>
            </a:prstGeom>
            <a:ln w="57150">
              <a:solidFill>
                <a:schemeClr val="accent6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4" name="Straight Arrow Connector 33"/>
          <p:cNvCxnSpPr/>
          <p:nvPr/>
        </p:nvCxnSpPr>
        <p:spPr>
          <a:xfrm flipV="1">
            <a:off x="3487300" y="3647643"/>
            <a:ext cx="2239318" cy="995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304" y="5884459"/>
            <a:ext cx="1732628" cy="7177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2780" y="851771"/>
            <a:ext cx="7407282" cy="652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401" y="1596923"/>
            <a:ext cx="2200847" cy="5913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1401" y="2325965"/>
            <a:ext cx="1255885" cy="5913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558" y="3491760"/>
            <a:ext cx="993734" cy="5913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6642" y="4280175"/>
            <a:ext cx="1225402" cy="59136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500" y="1891133"/>
            <a:ext cx="1335140" cy="59136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1753" y="2681161"/>
            <a:ext cx="1079086" cy="59136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763" y="3361919"/>
            <a:ext cx="1225402" cy="59136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10" y="4443706"/>
            <a:ext cx="1274174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168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3341" y="302480"/>
            <a:ext cx="3267739" cy="10242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56" t="2827" r="3446" b="41431"/>
          <a:stretch/>
        </p:blipFill>
        <p:spPr>
          <a:xfrm>
            <a:off x="4165647" y="1468365"/>
            <a:ext cx="3603125" cy="2653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352430" y="1310185"/>
            <a:ext cx="3084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সময়: ৫ মিনিট </a:t>
            </a:r>
            <a:endParaRPr lang="en-US" sz="4000" b="1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384" y="4822453"/>
            <a:ext cx="8693649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04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1260</TotalTime>
  <Words>305</Words>
  <Application>Microsoft Office PowerPoint</Application>
  <PresentationFormat>Widescreen</PresentationFormat>
  <Paragraphs>58</Paragraphs>
  <Slides>21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Calibri Light</vt:lpstr>
      <vt:lpstr>Kalpurush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223</cp:revision>
  <dcterms:created xsi:type="dcterms:W3CDTF">2021-07-13T11:24:53Z</dcterms:created>
  <dcterms:modified xsi:type="dcterms:W3CDTF">2021-08-01T12:46:39Z</dcterms:modified>
</cp:coreProperties>
</file>