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BD5"/>
    <a:srgbClr val="A30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8637E-6A7A-4FA7-B74F-519CDA2CDA89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A4AA0-A78F-4C40-A034-77C71083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4AA0-A78F-4C40-A034-77C7108369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0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8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7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D47A-9BA9-481D-84BB-96B2D08562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D845-9FCA-4B35-A30F-490A2F3D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3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612" y="2961571"/>
            <a:ext cx="3657611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A30D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A30D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A30D8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pink_rose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360" y="5048706"/>
            <a:ext cx="3083640" cy="1884447"/>
          </a:xfrm>
          <a:prstGeom prst="rect">
            <a:avLst/>
          </a:prstGeom>
        </p:spPr>
      </p:pic>
      <p:pic>
        <p:nvPicPr>
          <p:cNvPr id="4" name="Picture 3" descr="pink_rose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3553"/>
            <a:ext cx="3083640" cy="1884447"/>
          </a:xfrm>
          <a:prstGeom prst="rect">
            <a:avLst/>
          </a:prstGeom>
        </p:spPr>
      </p:pic>
      <p:pic>
        <p:nvPicPr>
          <p:cNvPr id="5" name="Picture 4" descr="pink_rose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83640" cy="1884447"/>
          </a:xfrm>
          <a:prstGeom prst="rect">
            <a:avLst/>
          </a:prstGeom>
        </p:spPr>
      </p:pic>
      <p:pic>
        <p:nvPicPr>
          <p:cNvPr id="6" name="Picture 5" descr="pink_rose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360" y="0"/>
            <a:ext cx="3083640" cy="18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6096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এই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ফিরে আসার ঘটনাকে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8519" y="533400"/>
            <a:ext cx="137536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Ref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5400" y="1645713"/>
            <a:ext cx="7017488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10" y="4210050"/>
            <a:ext cx="2053590" cy="104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76400"/>
            <a:ext cx="1356884" cy="90862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567469" y="2238376"/>
            <a:ext cx="2671531" cy="2105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8525" y="2819400"/>
            <a:ext cx="1231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দীপ্তিমান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6772" y="4373187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দীপ্তিহীন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9" y="5602069"/>
            <a:ext cx="762000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 দীপ্তিহীন বস্তুতে প্রতিফলিত হয়ে চোখে প্রবেশ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609600"/>
            <a:ext cx="5181600" cy="584775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আলোর প্রতিফলন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9951" y="2238376"/>
            <a:ext cx="517904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9951" y="2238376"/>
            <a:ext cx="2507518" cy="210502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2-Point Star 11"/>
          <p:cNvSpPr/>
          <p:nvPr/>
        </p:nvSpPr>
        <p:spPr>
          <a:xfrm>
            <a:off x="838200" y="1295400"/>
            <a:ext cx="1219200" cy="1219200"/>
          </a:xfrm>
          <a:prstGeom prst="star32">
            <a:avLst>
              <a:gd name="adj" fmla="val 3071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2339853" y="3825522"/>
            <a:ext cx="4191000" cy="340100"/>
            <a:chOff x="2895600" y="3267426"/>
            <a:chExt cx="3733800" cy="21307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895600" y="3276600"/>
              <a:ext cx="3733800" cy="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30480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3139722" y="3284361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2610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352800" y="3284361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429000" y="3268839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20722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42078" y="3268839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7338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822700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927122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035778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1275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203700" y="3280833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295422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416778" y="3280833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508500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5974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6961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723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8641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989689" y="3267426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0771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153378" y="329000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2451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3340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425722" y="3284361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5470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6388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7150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8293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9280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0198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114344" y="3275187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35700" y="3267426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327422" y="3275187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rot="16200000">
            <a:off x="4461651" y="1880307"/>
            <a:ext cx="1927578" cy="19812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469798" y="1596978"/>
            <a:ext cx="9878" cy="222179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52"/>
          <p:cNvGrpSpPr/>
          <p:nvPr/>
        </p:nvGrpSpPr>
        <p:grpSpPr>
          <a:xfrm>
            <a:off x="2581427" y="1851641"/>
            <a:ext cx="1927578" cy="1981200"/>
            <a:chOff x="2667000" y="1295400"/>
            <a:chExt cx="1927578" cy="19812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667000" y="1295400"/>
              <a:ext cx="1927578" cy="198120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733800" y="2391833"/>
              <a:ext cx="83256" cy="7620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6553200" y="3606225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প্রতিফলক পৃষ্ঠ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1094" y="5048071"/>
            <a:ext cx="7813663" cy="1077218"/>
          </a:xfrm>
          <a:prstGeom prst="rect">
            <a:avLst/>
          </a:prstGeom>
          <a:solidFill>
            <a:srgbClr val="FFDD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আপতিত রশ্মি, প্রতিফলিত রশ্মি, অভিলম্ব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একই সমতলে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আপতন বিন্দুতে অবস্থান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19400" y="685800"/>
            <a:ext cx="3276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প্রতিফলনের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51009" y="4165621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আপতন বিন্দু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89709" y="1626421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18313" y="2493254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3893" y="2460940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আপাতিত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uild="p" animBg="1"/>
      <p:bldP spid="46" grpId="0" animBg="1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599" y="5410200"/>
            <a:ext cx="675234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 সূত্রঃ প্রতিফলন কোণ আপতন কোণের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" r="2441" b="5555"/>
          <a:stretch/>
        </p:blipFill>
        <p:spPr>
          <a:xfrm>
            <a:off x="990600" y="1295400"/>
            <a:ext cx="6752348" cy="3524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8092" y="663714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733800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আপতন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120" y="3733800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প্রতিফল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825" y="5638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নিয়মিত প্রতিফলন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7602" y="5638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ব্যাপ্ত প্রতিফলন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01426" y="1859392"/>
            <a:ext cx="1531655" cy="309056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90600" y="1859392"/>
            <a:ext cx="1531056" cy="310749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90625" y="1706992"/>
            <a:ext cx="1570918" cy="32401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24000" y="1706992"/>
            <a:ext cx="1523643" cy="325402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37313" y="1859392"/>
            <a:ext cx="1496487" cy="305646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33650" y="1859392"/>
            <a:ext cx="1504950" cy="3093156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62956" y="1859392"/>
            <a:ext cx="1580444" cy="307057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46589" y="1935592"/>
            <a:ext cx="1525411" cy="299437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90402" y="2087992"/>
            <a:ext cx="1389944" cy="280811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95202" y="2087992"/>
            <a:ext cx="1394174" cy="280811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99295" y="2087992"/>
            <a:ext cx="1378656" cy="2825045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97740" y="2087992"/>
            <a:ext cx="1321511" cy="286196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80346" y="2087992"/>
            <a:ext cx="1122538" cy="278813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784428" y="2468992"/>
            <a:ext cx="2185705" cy="239302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89945" y="2087992"/>
            <a:ext cx="905581" cy="281070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419251" y="2087992"/>
            <a:ext cx="1352551" cy="2819401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16"/>
          <p:cNvGrpSpPr/>
          <p:nvPr/>
        </p:nvGrpSpPr>
        <p:grpSpPr>
          <a:xfrm>
            <a:off x="832555" y="4949952"/>
            <a:ext cx="3680178" cy="612648"/>
            <a:chOff x="832555" y="3928760"/>
            <a:chExt cx="3680178" cy="612648"/>
          </a:xfrm>
        </p:grpSpPr>
        <p:sp>
          <p:nvSpPr>
            <p:cNvPr id="21" name="Flowchart: Process 20"/>
            <p:cNvSpPr/>
            <p:nvPr/>
          </p:nvSpPr>
          <p:spPr>
            <a:xfrm>
              <a:off x="832555" y="3928760"/>
              <a:ext cx="3680178" cy="612648"/>
            </a:xfrm>
            <a:prstGeom prst="flowChartProcess">
              <a:avLst/>
            </a:prstGeom>
            <a:solidFill>
              <a:srgbClr val="FF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2555" y="3942696"/>
              <a:ext cx="3680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মসৃন তল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117"/>
          <p:cNvGrpSpPr/>
          <p:nvPr/>
        </p:nvGrpSpPr>
        <p:grpSpPr>
          <a:xfrm>
            <a:off x="6271429" y="4557888"/>
            <a:ext cx="3782484" cy="1004712"/>
            <a:chOff x="4881627" y="3536696"/>
            <a:chExt cx="3782484" cy="1004712"/>
          </a:xfrm>
        </p:grpSpPr>
        <p:sp>
          <p:nvSpPr>
            <p:cNvPr id="24" name="Freeform 23"/>
            <p:cNvSpPr/>
            <p:nvPr/>
          </p:nvSpPr>
          <p:spPr>
            <a:xfrm>
              <a:off x="4881627" y="3536696"/>
              <a:ext cx="3782484" cy="1004712"/>
            </a:xfrm>
            <a:custGeom>
              <a:avLst/>
              <a:gdLst>
                <a:gd name="connsiteX0" fmla="*/ 56445 w 3172178"/>
                <a:gd name="connsiteY0" fmla="*/ 383823 h 1004712"/>
                <a:gd name="connsiteX1" fmla="*/ 67734 w 3172178"/>
                <a:gd name="connsiteY1" fmla="*/ 327378 h 1004712"/>
                <a:gd name="connsiteX2" fmla="*/ 112889 w 3172178"/>
                <a:gd name="connsiteY2" fmla="*/ 259645 h 1004712"/>
                <a:gd name="connsiteX3" fmla="*/ 158045 w 3172178"/>
                <a:gd name="connsiteY3" fmla="*/ 158045 h 1004712"/>
                <a:gd name="connsiteX4" fmla="*/ 270934 w 3172178"/>
                <a:gd name="connsiteY4" fmla="*/ 191912 h 1004712"/>
                <a:gd name="connsiteX5" fmla="*/ 349956 w 3172178"/>
                <a:gd name="connsiteY5" fmla="*/ 270934 h 1004712"/>
                <a:gd name="connsiteX6" fmla="*/ 383822 w 3172178"/>
                <a:gd name="connsiteY6" fmla="*/ 293512 h 1004712"/>
                <a:gd name="connsiteX7" fmla="*/ 417689 w 3172178"/>
                <a:gd name="connsiteY7" fmla="*/ 361245 h 1004712"/>
                <a:gd name="connsiteX8" fmla="*/ 474134 w 3172178"/>
                <a:gd name="connsiteY8" fmla="*/ 349956 h 1004712"/>
                <a:gd name="connsiteX9" fmla="*/ 485422 w 3172178"/>
                <a:gd name="connsiteY9" fmla="*/ 316089 h 1004712"/>
                <a:gd name="connsiteX10" fmla="*/ 508000 w 3172178"/>
                <a:gd name="connsiteY10" fmla="*/ 282223 h 1004712"/>
                <a:gd name="connsiteX11" fmla="*/ 564445 w 3172178"/>
                <a:gd name="connsiteY11" fmla="*/ 270934 h 1004712"/>
                <a:gd name="connsiteX12" fmla="*/ 598311 w 3172178"/>
                <a:gd name="connsiteY12" fmla="*/ 248356 h 1004712"/>
                <a:gd name="connsiteX13" fmla="*/ 632178 w 3172178"/>
                <a:gd name="connsiteY13" fmla="*/ 237067 h 1004712"/>
                <a:gd name="connsiteX14" fmla="*/ 677334 w 3172178"/>
                <a:gd name="connsiteY14" fmla="*/ 191912 h 1004712"/>
                <a:gd name="connsiteX15" fmla="*/ 745067 w 3172178"/>
                <a:gd name="connsiteY15" fmla="*/ 237067 h 1004712"/>
                <a:gd name="connsiteX16" fmla="*/ 767645 w 3172178"/>
                <a:gd name="connsiteY16" fmla="*/ 327378 h 1004712"/>
                <a:gd name="connsiteX17" fmla="*/ 778934 w 3172178"/>
                <a:gd name="connsiteY17" fmla="*/ 361245 h 1004712"/>
                <a:gd name="connsiteX18" fmla="*/ 846667 w 3172178"/>
                <a:gd name="connsiteY18" fmla="*/ 383823 h 1004712"/>
                <a:gd name="connsiteX19" fmla="*/ 891822 w 3172178"/>
                <a:gd name="connsiteY19" fmla="*/ 316089 h 1004712"/>
                <a:gd name="connsiteX20" fmla="*/ 925689 w 3172178"/>
                <a:gd name="connsiteY20" fmla="*/ 293512 h 1004712"/>
                <a:gd name="connsiteX21" fmla="*/ 959556 w 3172178"/>
                <a:gd name="connsiteY21" fmla="*/ 259645 h 1004712"/>
                <a:gd name="connsiteX22" fmla="*/ 970845 w 3172178"/>
                <a:gd name="connsiteY22" fmla="*/ 203200 h 1004712"/>
                <a:gd name="connsiteX23" fmla="*/ 982134 w 3172178"/>
                <a:gd name="connsiteY23" fmla="*/ 169334 h 1004712"/>
                <a:gd name="connsiteX24" fmla="*/ 1038578 w 3172178"/>
                <a:gd name="connsiteY24" fmla="*/ 180623 h 1004712"/>
                <a:gd name="connsiteX25" fmla="*/ 1072445 w 3172178"/>
                <a:gd name="connsiteY25" fmla="*/ 259645 h 1004712"/>
                <a:gd name="connsiteX26" fmla="*/ 1083734 w 3172178"/>
                <a:gd name="connsiteY26" fmla="*/ 316089 h 1004712"/>
                <a:gd name="connsiteX27" fmla="*/ 1117600 w 3172178"/>
                <a:gd name="connsiteY27" fmla="*/ 338667 h 1004712"/>
                <a:gd name="connsiteX28" fmla="*/ 1196622 w 3172178"/>
                <a:gd name="connsiteY28" fmla="*/ 259645 h 1004712"/>
                <a:gd name="connsiteX29" fmla="*/ 1241778 w 3172178"/>
                <a:gd name="connsiteY29" fmla="*/ 191912 h 1004712"/>
                <a:gd name="connsiteX30" fmla="*/ 1264356 w 3172178"/>
                <a:gd name="connsiteY30" fmla="*/ 158045 h 1004712"/>
                <a:gd name="connsiteX31" fmla="*/ 1286934 w 3172178"/>
                <a:gd name="connsiteY31" fmla="*/ 112889 h 1004712"/>
                <a:gd name="connsiteX32" fmla="*/ 1309511 w 3172178"/>
                <a:gd name="connsiteY32" fmla="*/ 79023 h 1004712"/>
                <a:gd name="connsiteX33" fmla="*/ 1343378 w 3172178"/>
                <a:gd name="connsiteY33" fmla="*/ 11289 h 1004712"/>
                <a:gd name="connsiteX34" fmla="*/ 1377245 w 3172178"/>
                <a:gd name="connsiteY34" fmla="*/ 0 h 1004712"/>
                <a:gd name="connsiteX35" fmla="*/ 1388534 w 3172178"/>
                <a:gd name="connsiteY35" fmla="*/ 124178 h 1004712"/>
                <a:gd name="connsiteX36" fmla="*/ 1399822 w 3172178"/>
                <a:gd name="connsiteY36" fmla="*/ 248356 h 1004712"/>
                <a:gd name="connsiteX37" fmla="*/ 1422400 w 3172178"/>
                <a:gd name="connsiteY37" fmla="*/ 282223 h 1004712"/>
                <a:gd name="connsiteX38" fmla="*/ 1501422 w 3172178"/>
                <a:gd name="connsiteY38" fmla="*/ 293512 h 1004712"/>
                <a:gd name="connsiteX39" fmla="*/ 1580445 w 3172178"/>
                <a:gd name="connsiteY39" fmla="*/ 304800 h 1004712"/>
                <a:gd name="connsiteX40" fmla="*/ 1648178 w 3172178"/>
                <a:gd name="connsiteY40" fmla="*/ 338667 h 1004712"/>
                <a:gd name="connsiteX41" fmla="*/ 1704622 w 3172178"/>
                <a:gd name="connsiteY41" fmla="*/ 406400 h 1004712"/>
                <a:gd name="connsiteX42" fmla="*/ 1738489 w 3172178"/>
                <a:gd name="connsiteY42" fmla="*/ 417689 h 1004712"/>
                <a:gd name="connsiteX43" fmla="*/ 1930400 w 3172178"/>
                <a:gd name="connsiteY43" fmla="*/ 395112 h 1004712"/>
                <a:gd name="connsiteX44" fmla="*/ 1964267 w 3172178"/>
                <a:gd name="connsiteY44" fmla="*/ 383823 h 1004712"/>
                <a:gd name="connsiteX45" fmla="*/ 1975556 w 3172178"/>
                <a:gd name="connsiteY45" fmla="*/ 349956 h 1004712"/>
                <a:gd name="connsiteX46" fmla="*/ 2054578 w 3172178"/>
                <a:gd name="connsiteY46" fmla="*/ 349956 h 1004712"/>
                <a:gd name="connsiteX47" fmla="*/ 2088445 w 3172178"/>
                <a:gd name="connsiteY47" fmla="*/ 372534 h 1004712"/>
                <a:gd name="connsiteX48" fmla="*/ 2314222 w 3172178"/>
                <a:gd name="connsiteY48" fmla="*/ 372534 h 1004712"/>
                <a:gd name="connsiteX49" fmla="*/ 2348089 w 3172178"/>
                <a:gd name="connsiteY49" fmla="*/ 327378 h 1004712"/>
                <a:gd name="connsiteX50" fmla="*/ 2393245 w 3172178"/>
                <a:gd name="connsiteY50" fmla="*/ 259645 h 1004712"/>
                <a:gd name="connsiteX51" fmla="*/ 2460978 w 3172178"/>
                <a:gd name="connsiteY51" fmla="*/ 237067 h 1004712"/>
                <a:gd name="connsiteX52" fmla="*/ 2528711 w 3172178"/>
                <a:gd name="connsiteY52" fmla="*/ 180623 h 1004712"/>
                <a:gd name="connsiteX53" fmla="*/ 2573867 w 3172178"/>
                <a:gd name="connsiteY53" fmla="*/ 248356 h 1004712"/>
                <a:gd name="connsiteX54" fmla="*/ 2596445 w 3172178"/>
                <a:gd name="connsiteY54" fmla="*/ 316089 h 1004712"/>
                <a:gd name="connsiteX55" fmla="*/ 2664178 w 3172178"/>
                <a:gd name="connsiteY55" fmla="*/ 361245 h 1004712"/>
                <a:gd name="connsiteX56" fmla="*/ 2799645 w 3172178"/>
                <a:gd name="connsiteY56" fmla="*/ 349956 h 1004712"/>
                <a:gd name="connsiteX57" fmla="*/ 2867378 w 3172178"/>
                <a:gd name="connsiteY57" fmla="*/ 304800 h 1004712"/>
                <a:gd name="connsiteX58" fmla="*/ 3002845 w 3172178"/>
                <a:gd name="connsiteY58" fmla="*/ 282223 h 1004712"/>
                <a:gd name="connsiteX59" fmla="*/ 3059289 w 3172178"/>
                <a:gd name="connsiteY59" fmla="*/ 304800 h 1004712"/>
                <a:gd name="connsiteX60" fmla="*/ 3070578 w 3172178"/>
                <a:gd name="connsiteY60" fmla="*/ 383823 h 1004712"/>
                <a:gd name="connsiteX61" fmla="*/ 3081867 w 3172178"/>
                <a:gd name="connsiteY61" fmla="*/ 451556 h 1004712"/>
                <a:gd name="connsiteX62" fmla="*/ 3127022 w 3172178"/>
                <a:gd name="connsiteY62" fmla="*/ 462845 h 1004712"/>
                <a:gd name="connsiteX63" fmla="*/ 3127022 w 3172178"/>
                <a:gd name="connsiteY63" fmla="*/ 541867 h 1004712"/>
                <a:gd name="connsiteX64" fmla="*/ 3149600 w 3172178"/>
                <a:gd name="connsiteY64" fmla="*/ 643467 h 1004712"/>
                <a:gd name="connsiteX65" fmla="*/ 3172178 w 3172178"/>
                <a:gd name="connsiteY65" fmla="*/ 677334 h 1004712"/>
                <a:gd name="connsiteX66" fmla="*/ 3149600 w 3172178"/>
                <a:gd name="connsiteY66" fmla="*/ 756356 h 1004712"/>
                <a:gd name="connsiteX67" fmla="*/ 3127022 w 3172178"/>
                <a:gd name="connsiteY67" fmla="*/ 790223 h 1004712"/>
                <a:gd name="connsiteX68" fmla="*/ 2856089 w 3172178"/>
                <a:gd name="connsiteY68" fmla="*/ 993423 h 1004712"/>
                <a:gd name="connsiteX69" fmla="*/ 2822222 w 3172178"/>
                <a:gd name="connsiteY69" fmla="*/ 1004712 h 1004712"/>
                <a:gd name="connsiteX70" fmla="*/ 2156178 w 3172178"/>
                <a:gd name="connsiteY70" fmla="*/ 982134 h 1004712"/>
                <a:gd name="connsiteX71" fmla="*/ 541867 w 3172178"/>
                <a:gd name="connsiteY71" fmla="*/ 1004712 h 1004712"/>
                <a:gd name="connsiteX72" fmla="*/ 146756 w 3172178"/>
                <a:gd name="connsiteY72" fmla="*/ 993423 h 1004712"/>
                <a:gd name="connsiteX73" fmla="*/ 112889 w 3172178"/>
                <a:gd name="connsiteY73" fmla="*/ 982134 h 1004712"/>
                <a:gd name="connsiteX74" fmla="*/ 0 w 3172178"/>
                <a:gd name="connsiteY74" fmla="*/ 970845 h 1004712"/>
                <a:gd name="connsiteX75" fmla="*/ 11289 w 3172178"/>
                <a:gd name="connsiteY75" fmla="*/ 699912 h 1004712"/>
                <a:gd name="connsiteX76" fmla="*/ 33867 w 3172178"/>
                <a:gd name="connsiteY76" fmla="*/ 564445 h 1004712"/>
                <a:gd name="connsiteX77" fmla="*/ 56445 w 3172178"/>
                <a:gd name="connsiteY77" fmla="*/ 383823 h 100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72178" h="1004712">
                  <a:moveTo>
                    <a:pt x="56445" y="383823"/>
                  </a:moveTo>
                  <a:cubicBezTo>
                    <a:pt x="62089" y="344312"/>
                    <a:pt x="59794" y="344846"/>
                    <a:pt x="67734" y="327378"/>
                  </a:cubicBezTo>
                  <a:cubicBezTo>
                    <a:pt x="78962" y="302675"/>
                    <a:pt x="104308" y="285387"/>
                    <a:pt x="112889" y="259645"/>
                  </a:cubicBezTo>
                  <a:cubicBezTo>
                    <a:pt x="139758" y="179041"/>
                    <a:pt x="122266" y="211714"/>
                    <a:pt x="158045" y="158045"/>
                  </a:cubicBezTo>
                  <a:cubicBezTo>
                    <a:pt x="198195" y="163781"/>
                    <a:pt x="241597" y="158384"/>
                    <a:pt x="270934" y="191912"/>
                  </a:cubicBezTo>
                  <a:cubicBezTo>
                    <a:pt x="345524" y="277157"/>
                    <a:pt x="280333" y="247726"/>
                    <a:pt x="349956" y="270934"/>
                  </a:cubicBezTo>
                  <a:cubicBezTo>
                    <a:pt x="361245" y="278460"/>
                    <a:pt x="374228" y="283918"/>
                    <a:pt x="383822" y="293512"/>
                  </a:cubicBezTo>
                  <a:cubicBezTo>
                    <a:pt x="405707" y="315397"/>
                    <a:pt x="408507" y="333699"/>
                    <a:pt x="417689" y="361245"/>
                  </a:cubicBezTo>
                  <a:cubicBezTo>
                    <a:pt x="436504" y="357482"/>
                    <a:pt x="458169" y="360599"/>
                    <a:pt x="474134" y="349956"/>
                  </a:cubicBezTo>
                  <a:cubicBezTo>
                    <a:pt x="484035" y="343355"/>
                    <a:pt x="480100" y="326732"/>
                    <a:pt x="485422" y="316089"/>
                  </a:cubicBezTo>
                  <a:cubicBezTo>
                    <a:pt x="491489" y="303954"/>
                    <a:pt x="496220" y="288954"/>
                    <a:pt x="508000" y="282223"/>
                  </a:cubicBezTo>
                  <a:cubicBezTo>
                    <a:pt x="524660" y="272703"/>
                    <a:pt x="545630" y="274697"/>
                    <a:pt x="564445" y="270934"/>
                  </a:cubicBezTo>
                  <a:cubicBezTo>
                    <a:pt x="575734" y="263408"/>
                    <a:pt x="586176" y="254424"/>
                    <a:pt x="598311" y="248356"/>
                  </a:cubicBezTo>
                  <a:cubicBezTo>
                    <a:pt x="608954" y="243034"/>
                    <a:pt x="623764" y="245481"/>
                    <a:pt x="632178" y="237067"/>
                  </a:cubicBezTo>
                  <a:cubicBezTo>
                    <a:pt x="692384" y="176861"/>
                    <a:pt x="587024" y="222013"/>
                    <a:pt x="677334" y="191912"/>
                  </a:cubicBezTo>
                  <a:cubicBezTo>
                    <a:pt x="717822" y="202033"/>
                    <a:pt x="729475" y="194189"/>
                    <a:pt x="745067" y="237067"/>
                  </a:cubicBezTo>
                  <a:cubicBezTo>
                    <a:pt x="755671" y="266229"/>
                    <a:pt x="757832" y="297940"/>
                    <a:pt x="767645" y="327378"/>
                  </a:cubicBezTo>
                  <a:cubicBezTo>
                    <a:pt x="771408" y="338667"/>
                    <a:pt x="769251" y="354328"/>
                    <a:pt x="778934" y="361245"/>
                  </a:cubicBezTo>
                  <a:cubicBezTo>
                    <a:pt x="798300" y="375078"/>
                    <a:pt x="846667" y="383823"/>
                    <a:pt x="846667" y="383823"/>
                  </a:cubicBezTo>
                  <a:cubicBezTo>
                    <a:pt x="918119" y="360006"/>
                    <a:pt x="846947" y="394620"/>
                    <a:pt x="891822" y="316089"/>
                  </a:cubicBezTo>
                  <a:cubicBezTo>
                    <a:pt x="898553" y="304309"/>
                    <a:pt x="915266" y="302198"/>
                    <a:pt x="925689" y="293512"/>
                  </a:cubicBezTo>
                  <a:cubicBezTo>
                    <a:pt x="937954" y="283292"/>
                    <a:pt x="948267" y="270934"/>
                    <a:pt x="959556" y="259645"/>
                  </a:cubicBezTo>
                  <a:cubicBezTo>
                    <a:pt x="963319" y="240830"/>
                    <a:pt x="966191" y="221815"/>
                    <a:pt x="970845" y="203200"/>
                  </a:cubicBezTo>
                  <a:cubicBezTo>
                    <a:pt x="973731" y="191656"/>
                    <a:pt x="970845" y="173097"/>
                    <a:pt x="982134" y="169334"/>
                  </a:cubicBezTo>
                  <a:cubicBezTo>
                    <a:pt x="1000337" y="163267"/>
                    <a:pt x="1019763" y="176860"/>
                    <a:pt x="1038578" y="180623"/>
                  </a:cubicBezTo>
                  <a:cubicBezTo>
                    <a:pt x="1067638" y="224211"/>
                    <a:pt x="1060295" y="204971"/>
                    <a:pt x="1072445" y="259645"/>
                  </a:cubicBezTo>
                  <a:cubicBezTo>
                    <a:pt x="1076607" y="278375"/>
                    <a:pt x="1074215" y="299430"/>
                    <a:pt x="1083734" y="316089"/>
                  </a:cubicBezTo>
                  <a:cubicBezTo>
                    <a:pt x="1090465" y="327869"/>
                    <a:pt x="1106311" y="331141"/>
                    <a:pt x="1117600" y="338667"/>
                  </a:cubicBezTo>
                  <a:cubicBezTo>
                    <a:pt x="1169357" y="261033"/>
                    <a:pt x="1137013" y="279515"/>
                    <a:pt x="1196622" y="259645"/>
                  </a:cubicBezTo>
                  <a:lnTo>
                    <a:pt x="1241778" y="191912"/>
                  </a:lnTo>
                  <a:cubicBezTo>
                    <a:pt x="1249304" y="180623"/>
                    <a:pt x="1258288" y="170180"/>
                    <a:pt x="1264356" y="158045"/>
                  </a:cubicBezTo>
                  <a:cubicBezTo>
                    <a:pt x="1271882" y="142993"/>
                    <a:pt x="1278585" y="127500"/>
                    <a:pt x="1286934" y="112889"/>
                  </a:cubicBezTo>
                  <a:cubicBezTo>
                    <a:pt x="1293665" y="101109"/>
                    <a:pt x="1303444" y="91158"/>
                    <a:pt x="1309511" y="79023"/>
                  </a:cubicBezTo>
                  <a:cubicBezTo>
                    <a:pt x="1323145" y="51755"/>
                    <a:pt x="1316418" y="32857"/>
                    <a:pt x="1343378" y="11289"/>
                  </a:cubicBezTo>
                  <a:cubicBezTo>
                    <a:pt x="1352670" y="3855"/>
                    <a:pt x="1365956" y="3763"/>
                    <a:pt x="1377245" y="0"/>
                  </a:cubicBezTo>
                  <a:cubicBezTo>
                    <a:pt x="1422451" y="67811"/>
                    <a:pt x="1388534" y="947"/>
                    <a:pt x="1388534" y="124178"/>
                  </a:cubicBezTo>
                  <a:cubicBezTo>
                    <a:pt x="1388534" y="165741"/>
                    <a:pt x="1391113" y="207715"/>
                    <a:pt x="1399822" y="248356"/>
                  </a:cubicBezTo>
                  <a:cubicBezTo>
                    <a:pt x="1402665" y="261623"/>
                    <a:pt x="1410002" y="276713"/>
                    <a:pt x="1422400" y="282223"/>
                  </a:cubicBezTo>
                  <a:cubicBezTo>
                    <a:pt x="1446715" y="293030"/>
                    <a:pt x="1475081" y="289749"/>
                    <a:pt x="1501422" y="293512"/>
                  </a:cubicBezTo>
                  <a:cubicBezTo>
                    <a:pt x="1567323" y="337444"/>
                    <a:pt x="1500256" y="304800"/>
                    <a:pt x="1580445" y="304800"/>
                  </a:cubicBezTo>
                  <a:cubicBezTo>
                    <a:pt x="1603813" y="304800"/>
                    <a:pt x="1631056" y="327252"/>
                    <a:pt x="1648178" y="338667"/>
                  </a:cubicBezTo>
                  <a:cubicBezTo>
                    <a:pt x="1664837" y="363656"/>
                    <a:pt x="1678546" y="389016"/>
                    <a:pt x="1704622" y="406400"/>
                  </a:cubicBezTo>
                  <a:cubicBezTo>
                    <a:pt x="1714523" y="413001"/>
                    <a:pt x="1727200" y="413926"/>
                    <a:pt x="1738489" y="417689"/>
                  </a:cubicBezTo>
                  <a:cubicBezTo>
                    <a:pt x="1783257" y="413212"/>
                    <a:pt x="1880499" y="405092"/>
                    <a:pt x="1930400" y="395112"/>
                  </a:cubicBezTo>
                  <a:cubicBezTo>
                    <a:pt x="1942069" y="392778"/>
                    <a:pt x="1952978" y="387586"/>
                    <a:pt x="1964267" y="383823"/>
                  </a:cubicBezTo>
                  <a:cubicBezTo>
                    <a:pt x="1968030" y="372534"/>
                    <a:pt x="1967142" y="358370"/>
                    <a:pt x="1975556" y="349956"/>
                  </a:cubicBezTo>
                  <a:cubicBezTo>
                    <a:pt x="1998229" y="327283"/>
                    <a:pt x="2031664" y="344227"/>
                    <a:pt x="2054578" y="349956"/>
                  </a:cubicBezTo>
                  <a:cubicBezTo>
                    <a:pt x="2065867" y="357482"/>
                    <a:pt x="2075741" y="367770"/>
                    <a:pt x="2088445" y="372534"/>
                  </a:cubicBezTo>
                  <a:cubicBezTo>
                    <a:pt x="2156017" y="397874"/>
                    <a:pt x="2256481" y="376383"/>
                    <a:pt x="2314222" y="372534"/>
                  </a:cubicBezTo>
                  <a:cubicBezTo>
                    <a:pt x="2325511" y="357482"/>
                    <a:pt x="2338754" y="343714"/>
                    <a:pt x="2348089" y="327378"/>
                  </a:cubicBezTo>
                  <a:cubicBezTo>
                    <a:pt x="2369798" y="289388"/>
                    <a:pt x="2343758" y="287138"/>
                    <a:pt x="2393245" y="259645"/>
                  </a:cubicBezTo>
                  <a:cubicBezTo>
                    <a:pt x="2414049" y="248087"/>
                    <a:pt x="2441176" y="250268"/>
                    <a:pt x="2460978" y="237067"/>
                  </a:cubicBezTo>
                  <a:cubicBezTo>
                    <a:pt x="2508128" y="205633"/>
                    <a:pt x="2485251" y="224083"/>
                    <a:pt x="2528711" y="180623"/>
                  </a:cubicBezTo>
                  <a:cubicBezTo>
                    <a:pt x="2543763" y="203201"/>
                    <a:pt x="2565286" y="222613"/>
                    <a:pt x="2573867" y="248356"/>
                  </a:cubicBezTo>
                  <a:cubicBezTo>
                    <a:pt x="2581393" y="270934"/>
                    <a:pt x="2576643" y="302888"/>
                    <a:pt x="2596445" y="316089"/>
                  </a:cubicBezTo>
                  <a:lnTo>
                    <a:pt x="2664178" y="361245"/>
                  </a:lnTo>
                  <a:cubicBezTo>
                    <a:pt x="2709334" y="357482"/>
                    <a:pt x="2755986" y="362084"/>
                    <a:pt x="2799645" y="349956"/>
                  </a:cubicBezTo>
                  <a:cubicBezTo>
                    <a:pt x="2825790" y="342693"/>
                    <a:pt x="2841635" y="313380"/>
                    <a:pt x="2867378" y="304800"/>
                  </a:cubicBezTo>
                  <a:cubicBezTo>
                    <a:pt x="2933572" y="282737"/>
                    <a:pt x="2889418" y="294826"/>
                    <a:pt x="3002845" y="282223"/>
                  </a:cubicBezTo>
                  <a:cubicBezTo>
                    <a:pt x="3021660" y="289749"/>
                    <a:pt x="3048049" y="287939"/>
                    <a:pt x="3059289" y="304800"/>
                  </a:cubicBezTo>
                  <a:cubicBezTo>
                    <a:pt x="3074049" y="326940"/>
                    <a:pt x="3066532" y="357524"/>
                    <a:pt x="3070578" y="383823"/>
                  </a:cubicBezTo>
                  <a:cubicBezTo>
                    <a:pt x="3074058" y="406446"/>
                    <a:pt x="3068563" y="432930"/>
                    <a:pt x="3081867" y="451556"/>
                  </a:cubicBezTo>
                  <a:cubicBezTo>
                    <a:pt x="3090885" y="464181"/>
                    <a:pt x="3111970" y="459082"/>
                    <a:pt x="3127022" y="462845"/>
                  </a:cubicBezTo>
                  <a:cubicBezTo>
                    <a:pt x="3162313" y="604005"/>
                    <a:pt x="3127022" y="428502"/>
                    <a:pt x="3127022" y="541867"/>
                  </a:cubicBezTo>
                  <a:cubicBezTo>
                    <a:pt x="3127022" y="559210"/>
                    <a:pt x="3137959" y="620185"/>
                    <a:pt x="3149600" y="643467"/>
                  </a:cubicBezTo>
                  <a:cubicBezTo>
                    <a:pt x="3155668" y="655602"/>
                    <a:pt x="3164652" y="666045"/>
                    <a:pt x="3172178" y="677334"/>
                  </a:cubicBezTo>
                  <a:cubicBezTo>
                    <a:pt x="3168561" y="691801"/>
                    <a:pt x="3157697" y="740161"/>
                    <a:pt x="3149600" y="756356"/>
                  </a:cubicBezTo>
                  <a:cubicBezTo>
                    <a:pt x="3143532" y="768491"/>
                    <a:pt x="3134548" y="778934"/>
                    <a:pt x="3127022" y="790223"/>
                  </a:cubicBezTo>
                  <a:cubicBezTo>
                    <a:pt x="3110174" y="1076658"/>
                    <a:pt x="3180394" y="968476"/>
                    <a:pt x="2856089" y="993423"/>
                  </a:cubicBezTo>
                  <a:cubicBezTo>
                    <a:pt x="2844224" y="994336"/>
                    <a:pt x="2833511" y="1000949"/>
                    <a:pt x="2822222" y="1004712"/>
                  </a:cubicBezTo>
                  <a:lnTo>
                    <a:pt x="2156178" y="982134"/>
                  </a:lnTo>
                  <a:cubicBezTo>
                    <a:pt x="1583749" y="982134"/>
                    <a:pt x="1098310" y="993583"/>
                    <a:pt x="541867" y="1004712"/>
                  </a:cubicBezTo>
                  <a:cubicBezTo>
                    <a:pt x="410163" y="1000949"/>
                    <a:pt x="278331" y="1000348"/>
                    <a:pt x="146756" y="993423"/>
                  </a:cubicBezTo>
                  <a:cubicBezTo>
                    <a:pt x="134873" y="992798"/>
                    <a:pt x="124650" y="983943"/>
                    <a:pt x="112889" y="982134"/>
                  </a:cubicBezTo>
                  <a:cubicBezTo>
                    <a:pt x="75511" y="976384"/>
                    <a:pt x="37630" y="974608"/>
                    <a:pt x="0" y="970845"/>
                  </a:cubicBezTo>
                  <a:cubicBezTo>
                    <a:pt x="60972" y="848900"/>
                    <a:pt x="2394" y="984545"/>
                    <a:pt x="11289" y="699912"/>
                  </a:cubicBezTo>
                  <a:cubicBezTo>
                    <a:pt x="12719" y="654156"/>
                    <a:pt x="29722" y="610036"/>
                    <a:pt x="33867" y="564445"/>
                  </a:cubicBezTo>
                  <a:cubicBezTo>
                    <a:pt x="46519" y="425277"/>
                    <a:pt x="50801" y="423334"/>
                    <a:pt x="56445" y="383823"/>
                  </a:cubicBezTo>
                  <a:close/>
                </a:path>
              </a:pathLst>
            </a:cu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32780" y="3923115"/>
              <a:ext cx="3680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অমসৃন তল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7755" y="1244025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 রশ্মি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4740" y="567259"/>
            <a:ext cx="630897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প্রতিফলক পৃষ্ঠের প্রকৃতি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আলোর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প্রতিফলন ঘটে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942582"/>
            <a:ext cx="7543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প্রতিফলক পৃষ্ঠের প্রকৃতির উপর আলোর প্রতিফলনের বৈশিষ্ট্য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নির্ভর করে– বিশ্লেষণ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9" y="1946512"/>
            <a:ext cx="3713081" cy="27016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4843" r="3516" b="13453"/>
          <a:stretch/>
        </p:blipFill>
        <p:spPr bwMode="auto">
          <a:xfrm>
            <a:off x="4612921" y="1946512"/>
            <a:ext cx="3692013" cy="2701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304800"/>
            <a:ext cx="187423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3536311"/>
            <a:ext cx="75057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উত্তরের উপর ক্লিক করে সঠিক উত্তরটি নির্বাচন কর।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732" y="4039843"/>
            <a:ext cx="5298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বস্তুটি থেকে আলোর নিঃসরন ঘটে না?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951" y="4556826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ক. সূর্য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085037" y="4556826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খ. তারা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01287" y="4547988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গ. নক্ষত্র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703371" y="4575015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ঘ.  পৃথিবী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5089337"/>
            <a:ext cx="40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কোন পৃষ্ঠে ব্যাপ্ত প্রতিফলন ঘটে?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100" y="5615611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ক. পারদ পৃষ্ঠে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582372" y="5611142"/>
            <a:ext cx="212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পৃষ্ঠে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679166" y="5633863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কাগজে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096000" y="5648980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সমতল দর্পণে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 rot="13630017">
            <a:off x="4739065" y="5509129"/>
            <a:ext cx="357604" cy="374561"/>
          </a:xfrm>
          <a:prstGeom prst="halfFrame">
            <a:avLst>
              <a:gd name="adj1" fmla="val 14617"/>
              <a:gd name="adj2" fmla="val 16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85596" y="4533520"/>
            <a:ext cx="601208" cy="509825"/>
          </a:xfrm>
          <a:prstGeom prst="mathMultiply">
            <a:avLst>
              <a:gd name="adj1" fmla="val 11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978032" y="4554685"/>
            <a:ext cx="601208" cy="509825"/>
          </a:xfrm>
          <a:prstGeom prst="mathMultiply">
            <a:avLst>
              <a:gd name="adj1" fmla="val 11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alf Frame 15"/>
          <p:cNvSpPr/>
          <p:nvPr/>
        </p:nvSpPr>
        <p:spPr>
          <a:xfrm rot="13630017">
            <a:off x="4718288" y="4445679"/>
            <a:ext cx="357604" cy="374561"/>
          </a:xfrm>
          <a:prstGeom prst="halfFrame">
            <a:avLst>
              <a:gd name="adj1" fmla="val 14617"/>
              <a:gd name="adj2" fmla="val 1627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14047" y="5577341"/>
            <a:ext cx="601208" cy="509825"/>
          </a:xfrm>
          <a:prstGeom prst="mathMultiply">
            <a:avLst>
              <a:gd name="adj1" fmla="val 11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2459768" y="5608336"/>
            <a:ext cx="601208" cy="509825"/>
          </a:xfrm>
          <a:prstGeom prst="mathMultiply">
            <a:avLst>
              <a:gd name="adj1" fmla="val 11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5988693" y="5590507"/>
            <a:ext cx="601208" cy="509825"/>
          </a:xfrm>
          <a:prstGeom prst="mathMultiply">
            <a:avLst>
              <a:gd name="adj1" fmla="val 11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2" t="9053" r="9567" b="8642"/>
          <a:stretch/>
        </p:blipFill>
        <p:spPr>
          <a:xfrm>
            <a:off x="756589" y="1371600"/>
            <a:ext cx="2717800" cy="20778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3526708" y="1623533"/>
            <a:ext cx="4246171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 চিত্রের বস্তুগুলো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 ধরনের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1400" y="2286000"/>
            <a:ext cx="4495800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*আমরা কোন বস্তুকে দেখি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28600"/>
            <a:ext cx="1398140" cy="70788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050" y="27835"/>
            <a:ext cx="3361899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8" t="4494" r="2069" b="10112"/>
          <a:stretch/>
        </p:blipFill>
        <p:spPr>
          <a:xfrm>
            <a:off x="2573236" y="1733774"/>
            <a:ext cx="6918158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1059" y="3591580"/>
            <a:ext cx="840295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4859" y="3581400"/>
            <a:ext cx="85792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0463" y="4267200"/>
            <a:ext cx="7176965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উদ্দীপকের চিত্রের সাহায্যে আলোর প্রতিফলন ব্যাখ্যা কর।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চেহারা দেখার জন্য ১নং চিত্রের দর্পণটি উত্তম—বিশ্লেষণ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5"/>
            <a:ext cx="12078269" cy="6682062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3111696" y="1719619"/>
            <a:ext cx="6045958" cy="27432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50" y="2875249"/>
            <a:ext cx="5622878" cy="3477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মেইলঃmdjahangirhoss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ain</a:t>
            </a:r>
            <a:r>
              <a:rPr lang="en-US" sz="2000" dirty="0" smtClean="0">
                <a:solidFill>
                  <a:srgbClr val="0070C0"/>
                </a:solidFill>
                <a:cs typeface="NikoshBAN" panose="02000000000000000000" pitchFamily="2" charset="0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63721" cy="32935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04012" y="68238"/>
            <a:ext cx="248389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27856" y="2322603"/>
            <a:ext cx="5281669" cy="2739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ix-x          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অধ্যায়ঃ8ম(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4663" y="2333627"/>
            <a:ext cx="3247581" cy="120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61" y="129572"/>
            <a:ext cx="1912338" cy="23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1986" y="162610"/>
            <a:ext cx="253586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21" y="2108584"/>
            <a:ext cx="7239000" cy="42239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9408" y="1108882"/>
            <a:ext cx="5943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আলোর কোন ঘটনার জন্য </a:t>
            </a:r>
            <a:r>
              <a:rPr lang="en-US" sz="32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3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0376" y="263613"/>
            <a:ext cx="3671248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lass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128000" cy="59944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273314"/>
            <a:ext cx="3048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</a:t>
            </a:r>
            <a:endParaRPr lang="en-US" sz="40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122" y="264491"/>
            <a:ext cx="226325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1" y="1402080"/>
            <a:ext cx="394851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302133"/>
            <a:ext cx="5257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আলোর প্রকৃতি ব্যাখ্যা করতে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199" y="3109555"/>
            <a:ext cx="570021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 ব্যাখ্যা করতে পারবে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199" y="3916977"/>
            <a:ext cx="662826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প্রতিফলনের সূত্র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3048000" cy="3220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BFFFE"/>
              </a:clrFrom>
              <a:clrTo>
                <a:srgbClr val="EB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98" y="1676400"/>
            <a:ext cx="2895600" cy="3132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9321" y="5245291"/>
            <a:ext cx="3505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কারণ এরা দীপ্তিহীন বস্তু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57200"/>
            <a:ext cx="6248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বস্তুগুলো আলো নিঃসরণ করতে পারে না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5993644"/>
            <a:ext cx="32004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কারণ এরা দীপ্তিমান বস্তু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r="13337" b="57202"/>
          <a:stretch/>
        </p:blipFill>
        <p:spPr>
          <a:xfrm>
            <a:off x="30007" y="245464"/>
            <a:ext cx="2743200" cy="3002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47" y="245464"/>
            <a:ext cx="3200400" cy="281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36" y="245464"/>
            <a:ext cx="2541082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9936" y="5187450"/>
            <a:ext cx="6858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নিজে থেকে আলো নিঃসরণ করতে পারে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263" y="3657600"/>
            <a:ext cx="136477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7660" y="3630304"/>
            <a:ext cx="223235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6955" y="3398293"/>
            <a:ext cx="1828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_dispersion_conceptual_waves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28" y="3916910"/>
            <a:ext cx="3345180" cy="26164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</p:pic>
      <p:pic>
        <p:nvPicPr>
          <p:cNvPr id="4" name="Picture 3" descr="solar-warming.jpg"/>
          <p:cNvPicPr>
            <a:picLocks noChangeAspect="1"/>
          </p:cNvPicPr>
          <p:nvPr/>
        </p:nvPicPr>
        <p:blipFill rotWithShape="1">
          <a:blip r:embed="rId3" cstate="print"/>
          <a:srcRect l="1774" t="2181" r="5379" b="4662"/>
          <a:stretch/>
        </p:blipFill>
        <p:spPr>
          <a:xfrm>
            <a:off x="1130491" y="1023584"/>
            <a:ext cx="3048000" cy="2604655"/>
          </a:xfrm>
          <a:prstGeom prst="rect">
            <a:avLst/>
          </a:prstGeom>
          <a:ln w="28575">
            <a:noFill/>
          </a:ln>
        </p:spPr>
      </p:pic>
      <p:pic>
        <p:nvPicPr>
          <p:cNvPr id="5" name="Picture 4" descr="animatedFirework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4010" y="990600"/>
            <a:ext cx="3650211" cy="2667000"/>
          </a:xfrm>
          <a:prstGeom prst="flowChartAlternateProcess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28799" y="228600"/>
            <a:ext cx="519979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প্রধান প্রধান ধর্ম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গুলো কী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876800"/>
            <a:ext cx="25908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বিচ্ছুরিত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terferenc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03128" y="1463113"/>
            <a:ext cx="6937743" cy="3945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457200"/>
            <a:ext cx="47244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কী ধর্ম মেনে চলে?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333</Words>
  <Application>Microsoft Office PowerPoint</Application>
  <PresentationFormat>Widescreen</PresentationFormat>
  <Paragraphs>79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Symbol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36</cp:revision>
  <dcterms:created xsi:type="dcterms:W3CDTF">2020-11-23T11:54:22Z</dcterms:created>
  <dcterms:modified xsi:type="dcterms:W3CDTF">2021-07-17T11:09:50Z</dcterms:modified>
</cp:coreProperties>
</file>