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16" r:id="rId3"/>
    <p:sldId id="297" r:id="rId4"/>
    <p:sldId id="299" r:id="rId5"/>
    <p:sldId id="298" r:id="rId6"/>
    <p:sldId id="315" r:id="rId7"/>
    <p:sldId id="329" r:id="rId8"/>
    <p:sldId id="334" r:id="rId9"/>
    <p:sldId id="300" r:id="rId10"/>
    <p:sldId id="309" r:id="rId11"/>
    <p:sldId id="313" r:id="rId12"/>
    <p:sldId id="311" r:id="rId13"/>
    <p:sldId id="302" r:id="rId14"/>
    <p:sldId id="332" r:id="rId15"/>
    <p:sldId id="333" r:id="rId16"/>
    <p:sldId id="322" r:id="rId17"/>
    <p:sldId id="337" r:id="rId18"/>
    <p:sldId id="323" r:id="rId19"/>
    <p:sldId id="336" r:id="rId20"/>
    <p:sldId id="324" r:id="rId21"/>
    <p:sldId id="335" r:id="rId22"/>
    <p:sldId id="325" r:id="rId23"/>
    <p:sldId id="314" r:id="rId24"/>
    <p:sldId id="330" r:id="rId25"/>
    <p:sldId id="331" r:id="rId26"/>
    <p:sldId id="306" r:id="rId27"/>
    <p:sldId id="307" r:id="rId28"/>
  </p:sldIdLst>
  <p:sldSz cx="14630400" cy="82296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570" y="-10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0"/>
            <a:ext cx="12435840" cy="163449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7"/>
            <a:ext cx="12435840" cy="1800224"/>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2"/>
            <a:ext cx="6461760" cy="543115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1" y="1842136"/>
            <a:ext cx="6464301"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1" y="2609850"/>
            <a:ext cx="6464301"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121920" y="91440"/>
            <a:ext cx="14386560" cy="8046720"/>
          </a:xfrm>
          <a:prstGeom prst="frame">
            <a:avLst>
              <a:gd name="adj1" fmla="val 2492"/>
            </a:avLst>
          </a:prstGeom>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spcCol="0"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327661"/>
            <a:ext cx="8178800"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522" y="1722121"/>
            <a:ext cx="4813301" cy="5629276"/>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2"/>
            <a:ext cx="13167360" cy="5431155"/>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7/31/2021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aifulcjm@gmail.com"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0265" y="5991761"/>
            <a:ext cx="9601200" cy="132343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8000" b="1" dirty="0">
                <a:solidFill>
                  <a:srgbClr val="7030A0"/>
                </a:solidFill>
                <a:latin typeface="Times New Roman" pitchFamily="18" charset="0"/>
                <a:cs typeface="Times New Roman" pitchFamily="18" charset="0"/>
              </a:rPr>
              <a:t>WELCOME</a:t>
            </a:r>
          </a:p>
        </p:txBody>
      </p:sp>
      <p:pic>
        <p:nvPicPr>
          <p:cNvPr id="2050" name="Picture 2" descr="C:\Users\Saiful\Downloads\untitled-2_207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38200"/>
            <a:ext cx="7467600" cy="4978400"/>
          </a:xfrm>
          <a:prstGeom prst="rect">
            <a:avLst/>
          </a:prstGeom>
          <a:ln>
            <a:noFill/>
          </a:ln>
          <a:effectLst>
            <a:outerShdw blurRad="292100" dist="139700" dir="2700000" algn="tl" rotWithShape="0">
              <a:srgbClr val="333333">
                <a:alpha val="65000"/>
              </a:srgbClr>
            </a:outerShdw>
          </a:effectLst>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320310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1" y="1715869"/>
            <a:ext cx="7239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Extremely interesting or attractive</a:t>
            </a:r>
            <a:endParaRPr lang="en-US" sz="3600" b="1" dirty="0">
              <a:solidFill>
                <a:srgbClr val="7030A0"/>
              </a:solidFill>
              <a:latin typeface="Times New Roman" pitchFamily="18" charset="0"/>
              <a:cs typeface="Times New Roman" pitchFamily="18" charset="0"/>
            </a:endParaRPr>
          </a:p>
        </p:txBody>
      </p:sp>
      <p:sp>
        <p:nvSpPr>
          <p:cNvPr id="18" name="TextBox 17"/>
          <p:cNvSpPr txBox="1"/>
          <p:nvPr/>
        </p:nvSpPr>
        <p:spPr>
          <a:xfrm>
            <a:off x="3810000" y="6973669"/>
            <a:ext cx="9144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solidFill>
                  <a:schemeClr val="tx1"/>
                </a:solidFill>
                <a:latin typeface="Times New Roman" pitchFamily="18" charset="0"/>
                <a:cs typeface="Times New Roman" pitchFamily="18" charset="0"/>
              </a:rPr>
              <a:t>Chattogram</a:t>
            </a:r>
            <a:r>
              <a:rPr lang="en-US" sz="3600" b="1" dirty="0" smtClean="0">
                <a:solidFill>
                  <a:schemeClr val="tx1"/>
                </a:solidFill>
                <a:latin typeface="Times New Roman" pitchFamily="18" charset="0"/>
                <a:cs typeface="Times New Roman" pitchFamily="18" charset="0"/>
              </a:rPr>
              <a:t> is a vibrant and Fascinating </a:t>
            </a:r>
            <a:r>
              <a:rPr lang="en-US" sz="3600" b="1" dirty="0">
                <a:solidFill>
                  <a:schemeClr val="tx1"/>
                </a:solidFill>
                <a:latin typeface="Times New Roman" pitchFamily="18" charset="0"/>
                <a:cs typeface="Times New Roman" pitchFamily="18" charset="0"/>
              </a:rPr>
              <a:t>c</a:t>
            </a:r>
            <a:r>
              <a:rPr lang="en-US" sz="3600" b="1" dirty="0" smtClean="0">
                <a:solidFill>
                  <a:schemeClr val="tx1"/>
                </a:solidFill>
                <a:latin typeface="Times New Roman" pitchFamily="18" charset="0"/>
                <a:cs typeface="Times New Roman" pitchFamily="18" charset="0"/>
              </a:rPr>
              <a:t>ity.  </a:t>
            </a:r>
            <a:endParaRPr lang="en-US" sz="3200" b="1" dirty="0">
              <a:solidFill>
                <a:schemeClr val="tx1"/>
              </a:solidFill>
              <a:latin typeface="Times New Roman" pitchFamily="18" charset="0"/>
              <a:cs typeface="Times New Roman" pitchFamily="18" charset="0"/>
            </a:endParaRPr>
          </a:p>
        </p:txBody>
      </p:sp>
      <p:sp>
        <p:nvSpPr>
          <p:cNvPr id="19" name="TextBox 18"/>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20" name="TextBox 19"/>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21" name="TextBox 20"/>
          <p:cNvSpPr txBox="1"/>
          <p:nvPr/>
        </p:nvSpPr>
        <p:spPr>
          <a:xfrm>
            <a:off x="3809999" y="725269"/>
            <a:ext cx="72390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Fascinating</a:t>
            </a:r>
            <a:endParaRPr lang="en-US" sz="3600" b="1" dirty="0">
              <a:solidFill>
                <a:srgbClr val="7030A0"/>
              </a:solidFill>
              <a:latin typeface="Times New Roman" pitchFamily="18" charset="0"/>
              <a:cs typeface="Times New Roman" pitchFamily="18" charset="0"/>
            </a:endParaRPr>
          </a:p>
        </p:txBody>
      </p:sp>
      <p:pic>
        <p:nvPicPr>
          <p:cNvPr id="2050" name="Picture 2" descr="C:\Users\Saiful\Downloads\IMG_20180812_180332_970-2304x1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2438400"/>
            <a:ext cx="7315199" cy="439908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11430001" y="381000"/>
            <a:ext cx="2743199" cy="1237566"/>
          </a:xfrm>
          <a:prstGeom prst="ellipse">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7030A0"/>
                </a:solidFill>
                <a:latin typeface="Times New Roman" pitchFamily="18" charset="0"/>
                <a:cs typeface="Times New Roman" pitchFamily="18" charset="0"/>
              </a:rPr>
              <a:t>Vocabulary</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33156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1" y="1447800"/>
            <a:ext cx="69342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Famous and respected</a:t>
            </a:r>
          </a:p>
        </p:txBody>
      </p:sp>
      <p:sp>
        <p:nvSpPr>
          <p:cNvPr id="8" name="TextBox 7"/>
          <p:cNvSpPr txBox="1"/>
          <p:nvPr/>
        </p:nvSpPr>
        <p:spPr>
          <a:xfrm>
            <a:off x="3581399" y="6988314"/>
            <a:ext cx="9067801"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solidFill>
                  <a:srgbClr val="7030A0"/>
                </a:solidFill>
                <a:latin typeface="Times New Roman" pitchFamily="18" charset="0"/>
                <a:cs typeface="Times New Roman" pitchFamily="18" charset="0"/>
              </a:rPr>
              <a:t>Kazi</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Nazrul</a:t>
            </a:r>
            <a:r>
              <a:rPr lang="en-US" sz="4000" b="1" dirty="0" smtClean="0">
                <a:solidFill>
                  <a:srgbClr val="7030A0"/>
                </a:solidFill>
                <a:latin typeface="Times New Roman" pitchFamily="18" charset="0"/>
                <a:cs typeface="Times New Roman" pitchFamily="18" charset="0"/>
              </a:rPr>
              <a:t> Islam is a r</a:t>
            </a:r>
            <a:r>
              <a:rPr lang="en-US" sz="4000" b="1" dirty="0" smtClean="0">
                <a:solidFill>
                  <a:srgbClr val="7030A0"/>
                </a:solidFill>
                <a:latin typeface="Times New Roman" pitchFamily="18" charset="0"/>
                <a:cs typeface="Times New Roman" pitchFamily="18" charset="0"/>
              </a:rPr>
              <a:t>enowned </a:t>
            </a:r>
            <a:r>
              <a:rPr lang="en-US" sz="4000" b="1" dirty="0" smtClean="0">
                <a:solidFill>
                  <a:srgbClr val="7030A0"/>
                </a:solidFill>
                <a:latin typeface="Times New Roman" pitchFamily="18" charset="0"/>
                <a:cs typeface="Times New Roman" pitchFamily="18" charset="0"/>
              </a:rPr>
              <a:t>writer.</a:t>
            </a:r>
            <a:endParaRPr lang="en-US" sz="4000" b="1" dirty="0" smtClean="0">
              <a:solidFill>
                <a:srgbClr val="7030A0"/>
              </a:solidFill>
              <a:latin typeface="Times New Roman" pitchFamily="18" charset="0"/>
              <a:cs typeface="Times New Roman" pitchFamily="18" charset="0"/>
            </a:endParaRPr>
          </a:p>
        </p:txBody>
      </p:sp>
      <p:sp>
        <p:nvSpPr>
          <p:cNvPr id="9" name="TextBox 8"/>
          <p:cNvSpPr txBox="1"/>
          <p:nvPr/>
        </p:nvSpPr>
        <p:spPr>
          <a:xfrm>
            <a:off x="1219200" y="6096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10" name="TextBox 9"/>
          <p:cNvSpPr txBox="1"/>
          <p:nvPr/>
        </p:nvSpPr>
        <p:spPr>
          <a:xfrm>
            <a:off x="1219200" y="14478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11" name="TextBox 10"/>
          <p:cNvSpPr txBox="1"/>
          <p:nvPr/>
        </p:nvSpPr>
        <p:spPr>
          <a:xfrm>
            <a:off x="3809999" y="609600"/>
            <a:ext cx="685800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Renowned</a:t>
            </a:r>
          </a:p>
        </p:txBody>
      </p:sp>
      <p:sp>
        <p:nvSpPr>
          <p:cNvPr id="12" name="Oval 11"/>
          <p:cNvSpPr/>
          <p:nvPr/>
        </p:nvSpPr>
        <p:spPr>
          <a:xfrm>
            <a:off x="11430001" y="381000"/>
            <a:ext cx="2743199" cy="1237566"/>
          </a:xfrm>
          <a:prstGeom prst="ellipse">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7030A0"/>
                </a:solidFill>
                <a:latin typeface="Times New Roman" pitchFamily="18" charset="0"/>
                <a:cs typeface="Times New Roman" pitchFamily="18" charset="0"/>
              </a:rPr>
              <a:t>Vocabulary</a:t>
            </a:r>
            <a:endParaRPr lang="en-US" sz="3600" b="1" dirty="0">
              <a:solidFill>
                <a:srgbClr val="7030A0"/>
              </a:solidFill>
              <a:latin typeface="Times New Roman" pitchFamily="18" charset="0"/>
              <a:cs typeface="Times New Roman" pitchFamily="18" charset="0"/>
            </a:endParaRPr>
          </a:p>
        </p:txBody>
      </p:sp>
      <p:pic>
        <p:nvPicPr>
          <p:cNvPr id="2050" name="Picture 2" descr="C:\Users\Saiful\Downloads\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94" y="2286000"/>
            <a:ext cx="3933806" cy="43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68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33829" y="1447800"/>
            <a:ext cx="652474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A public </a:t>
            </a:r>
            <a:r>
              <a:rPr lang="en-US" sz="3600" b="1" dirty="0" smtClean="0">
                <a:solidFill>
                  <a:srgbClr val="7030A0"/>
                </a:solidFill>
                <a:latin typeface="Times New Roman" pitchFamily="18" charset="0"/>
                <a:cs typeface="Times New Roman" pitchFamily="18" charset="0"/>
              </a:rPr>
              <a:t>celebration</a:t>
            </a:r>
            <a:endParaRPr lang="en-US" sz="3600" b="1" dirty="0">
              <a:solidFill>
                <a:srgbClr val="7030A0"/>
              </a:solidFill>
              <a:latin typeface="Times New Roman" pitchFamily="18" charset="0"/>
              <a:cs typeface="Times New Roman" pitchFamily="18" charset="0"/>
            </a:endParaRPr>
          </a:p>
        </p:txBody>
      </p:sp>
      <p:sp>
        <p:nvSpPr>
          <p:cNvPr id="17" name="TextBox 16"/>
          <p:cNvSpPr txBox="1"/>
          <p:nvPr/>
        </p:nvSpPr>
        <p:spPr>
          <a:xfrm>
            <a:off x="4343400" y="6553200"/>
            <a:ext cx="975360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solidFill>
                  <a:srgbClr val="002060"/>
                </a:solidFill>
                <a:latin typeface="Times New Roman" pitchFamily="18" charset="0"/>
                <a:cs typeface="Times New Roman" pitchFamily="18" charset="0"/>
              </a:rPr>
              <a:t>The biggest carnival of the country is organized by </a:t>
            </a:r>
            <a:r>
              <a:rPr lang="en-US" sz="3600" b="1" dirty="0" smtClean="0">
                <a:solidFill>
                  <a:srgbClr val="002060"/>
                </a:solidFill>
                <a:latin typeface="Times New Roman" pitchFamily="18" charset="0"/>
                <a:cs typeface="Times New Roman" pitchFamily="18" charset="0"/>
              </a:rPr>
              <a:t>the </a:t>
            </a:r>
            <a:r>
              <a:rPr lang="en-US" sz="3600" b="1" dirty="0">
                <a:solidFill>
                  <a:srgbClr val="002060"/>
                </a:solidFill>
                <a:latin typeface="Times New Roman" pitchFamily="18" charset="0"/>
                <a:cs typeface="Times New Roman" pitchFamily="18" charset="0"/>
              </a:rPr>
              <a:t> Fine Arts student of Dhaka </a:t>
            </a:r>
            <a:r>
              <a:rPr lang="en-US" sz="3600" b="1" dirty="0" smtClean="0">
                <a:solidFill>
                  <a:srgbClr val="002060"/>
                </a:solidFill>
                <a:latin typeface="Times New Roman" pitchFamily="18" charset="0"/>
                <a:cs typeface="Times New Roman" pitchFamily="18" charset="0"/>
              </a:rPr>
              <a:t>University</a:t>
            </a:r>
            <a:endParaRPr lang="en-US" sz="3600" b="1" dirty="0">
              <a:solidFill>
                <a:srgbClr val="002060"/>
              </a:solidFill>
              <a:latin typeface="Times New Roman" pitchFamily="18" charset="0"/>
              <a:cs typeface="Times New Roman" pitchFamily="18" charset="0"/>
            </a:endParaRPr>
          </a:p>
        </p:txBody>
      </p:sp>
      <p:sp>
        <p:nvSpPr>
          <p:cNvPr id="18" name="TextBox 17"/>
          <p:cNvSpPr txBox="1"/>
          <p:nvPr/>
        </p:nvSpPr>
        <p:spPr>
          <a:xfrm>
            <a:off x="1752600" y="5334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20" name="TextBox 19"/>
          <p:cNvSpPr txBox="1"/>
          <p:nvPr/>
        </p:nvSpPr>
        <p:spPr>
          <a:xfrm>
            <a:off x="1752600" y="14478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21" name="TextBox 20"/>
          <p:cNvSpPr txBox="1"/>
          <p:nvPr/>
        </p:nvSpPr>
        <p:spPr>
          <a:xfrm>
            <a:off x="4419600" y="533400"/>
            <a:ext cx="6538971"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Carnival</a:t>
            </a:r>
          </a:p>
        </p:txBody>
      </p:sp>
      <p:pic>
        <p:nvPicPr>
          <p:cNvPr id="1026" name="Picture 2" descr="C:\Users\Saiful\Downloads\feature-2_Bengali-new-year-1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29" y="2193909"/>
            <a:ext cx="6524742" cy="420689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11430001" y="381000"/>
            <a:ext cx="2743199" cy="1237566"/>
          </a:xfrm>
          <a:prstGeom prst="ellipse">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7030A0"/>
                </a:solidFill>
                <a:latin typeface="Times New Roman" pitchFamily="18" charset="0"/>
                <a:cs typeface="Times New Roman" pitchFamily="18" charset="0"/>
              </a:rPr>
              <a:t>Vocabulary</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242215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1" y="1715869"/>
            <a:ext cx="6925028"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Times New Roman" pitchFamily="18" charset="0"/>
                <a:cs typeface="Times New Roman" pitchFamily="18" charset="0"/>
              </a:rPr>
              <a:t>Circular arrangement of flowers</a:t>
            </a:r>
            <a:endParaRPr lang="en-US" sz="3600" b="1" dirty="0">
              <a:solidFill>
                <a:schemeClr val="tx1"/>
              </a:solidFill>
              <a:latin typeface="Times New Roman" pitchFamily="18" charset="0"/>
              <a:cs typeface="Times New Roman" pitchFamily="18" charset="0"/>
            </a:endParaRPr>
          </a:p>
        </p:txBody>
      </p:sp>
      <p:sp>
        <p:nvSpPr>
          <p:cNvPr id="8" name="TextBox 7"/>
          <p:cNvSpPr txBox="1"/>
          <p:nvPr/>
        </p:nvSpPr>
        <p:spPr>
          <a:xfrm>
            <a:off x="3810000" y="6454914"/>
            <a:ext cx="8762999"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solidFill>
                  <a:srgbClr val="002060"/>
                </a:solidFill>
                <a:latin typeface="Times New Roman" pitchFamily="18" charset="0"/>
                <a:cs typeface="Times New Roman" pitchFamily="18" charset="0"/>
              </a:rPr>
              <a:t>They twisted flowers into a wreath .</a:t>
            </a:r>
            <a:endParaRPr lang="en-US" sz="4000" b="1" dirty="0">
              <a:solidFill>
                <a:srgbClr val="002060"/>
              </a:solidFill>
              <a:latin typeface="Times New Roman" pitchFamily="18" charset="0"/>
              <a:cs typeface="Times New Roman" pitchFamily="18" charset="0"/>
            </a:endParaRPr>
          </a:p>
        </p:txBody>
      </p:sp>
      <p:sp>
        <p:nvSpPr>
          <p:cNvPr id="9" name="TextBox 8"/>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10" name="TextBox 9"/>
          <p:cNvSpPr txBox="1"/>
          <p:nvPr/>
        </p:nvSpPr>
        <p:spPr>
          <a:xfrm>
            <a:off x="1219200" y="17158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11" name="TextBox 10"/>
          <p:cNvSpPr txBox="1"/>
          <p:nvPr/>
        </p:nvSpPr>
        <p:spPr>
          <a:xfrm>
            <a:off x="3809999" y="725269"/>
            <a:ext cx="6925029"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Wreath</a:t>
            </a:r>
            <a:endParaRPr lang="en-US" sz="3600" b="1" dirty="0">
              <a:solidFill>
                <a:srgbClr val="7030A0"/>
              </a:solidFill>
              <a:latin typeface="Times New Roman" pitchFamily="18" charset="0"/>
              <a:cs typeface="Times New Roman" pitchFamily="18" charset="0"/>
            </a:endParaRPr>
          </a:p>
        </p:txBody>
      </p:sp>
      <p:pic>
        <p:nvPicPr>
          <p:cNvPr id="1026" name="Picture 2" descr="C:\Users\Saiful\Download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781" y="2514600"/>
            <a:ext cx="3348038" cy="3348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iful\Downloads\p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513" y="2514600"/>
            <a:ext cx="3581402" cy="357533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1430001" y="381000"/>
            <a:ext cx="2743199" cy="1237566"/>
          </a:xfrm>
          <a:prstGeom prst="ellipse">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7030A0"/>
                </a:solidFill>
                <a:latin typeface="Times New Roman" pitchFamily="18" charset="0"/>
                <a:cs typeface="Times New Roman" pitchFamily="18" charset="0"/>
              </a:rPr>
              <a:t>Vocabulary</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865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0"/>
            <a:ext cx="9601199" cy="1077218"/>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chemeClr val="tx1"/>
                </a:solidFill>
                <a:latin typeface="Times New Roman" pitchFamily="18" charset="0"/>
                <a:cs typeface="Times New Roman" pitchFamily="18" charset="0"/>
              </a:rPr>
              <a:t>1. </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Do you go out in the morning of </a:t>
            </a:r>
            <a:r>
              <a:rPr lang="en-US" sz="3200" b="1" dirty="0" err="1">
                <a:latin typeface="Times New Roman" pitchFamily="18" charset="0"/>
                <a:cs typeface="Times New Roman" pitchFamily="18" charset="0"/>
              </a:rPr>
              <a:t>Pahela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Boishakh</a:t>
            </a:r>
            <a:r>
              <a:rPr lang="en-US" sz="3200" b="1" dirty="0">
                <a:latin typeface="Times New Roman" pitchFamily="18" charset="0"/>
                <a:cs typeface="Times New Roman" pitchFamily="18" charset="0"/>
              </a:rPr>
              <a:t>? If you do, where do go? If not, what do you do? </a:t>
            </a:r>
            <a:r>
              <a:rPr lang="en-US" sz="3200" b="1" dirty="0" smtClean="0">
                <a:solidFill>
                  <a:schemeClr val="tx1"/>
                </a:solidFill>
                <a:latin typeface="Times New Roman" pitchFamily="18" charset="0"/>
                <a:cs typeface="Times New Roman" pitchFamily="18" charset="0"/>
              </a:rPr>
              <a:t>?</a:t>
            </a:r>
          </a:p>
        </p:txBody>
      </p:sp>
      <p:sp>
        <p:nvSpPr>
          <p:cNvPr id="3" name="TextBox 2"/>
          <p:cNvSpPr txBox="1"/>
          <p:nvPr/>
        </p:nvSpPr>
        <p:spPr>
          <a:xfrm>
            <a:off x="990599" y="4800600"/>
            <a:ext cx="9601200" cy="1077218"/>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2. </a:t>
            </a:r>
            <a:r>
              <a:rPr lang="en-US" sz="3200" b="1" dirty="0">
                <a:latin typeface="Times New Roman" pitchFamily="18" charset="0"/>
                <a:cs typeface="Times New Roman" pitchFamily="18" charset="0"/>
              </a:rPr>
              <a:t>What kind of food do you eat in the morning of </a:t>
            </a:r>
            <a:r>
              <a:rPr lang="en-US" sz="3200" b="1" dirty="0" err="1">
                <a:latin typeface="Times New Roman" pitchFamily="18" charset="0"/>
                <a:cs typeface="Times New Roman" pitchFamily="18" charset="0"/>
              </a:rPr>
              <a:t>Pahela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Boishakh</a:t>
            </a:r>
            <a:r>
              <a:rPr lang="en-US" sz="3200" b="1" dirty="0">
                <a:latin typeface="Times New Roman" pitchFamily="18" charset="0"/>
                <a:cs typeface="Times New Roman" pitchFamily="18" charset="0"/>
              </a:rPr>
              <a:t>? </a:t>
            </a:r>
            <a:endParaRPr lang="en-US" sz="3200" b="1" dirty="0" smtClean="0">
              <a:solidFill>
                <a:srgbClr val="7030A0"/>
              </a:solidFill>
              <a:latin typeface="Times New Roman" pitchFamily="18" charset="0"/>
              <a:cs typeface="Times New Roman" pitchFamily="18" charset="0"/>
            </a:endParaRPr>
          </a:p>
        </p:txBody>
      </p:sp>
      <p:sp>
        <p:nvSpPr>
          <p:cNvPr id="4" name="TextBox 3"/>
          <p:cNvSpPr txBox="1"/>
          <p:nvPr/>
        </p:nvSpPr>
        <p:spPr>
          <a:xfrm>
            <a:off x="990599" y="6553200"/>
            <a:ext cx="9601199"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chemeClr val="tx1"/>
                </a:solidFill>
                <a:latin typeface="Times New Roman" pitchFamily="18" charset="0"/>
                <a:cs typeface="Times New Roman" pitchFamily="18" charset="0"/>
              </a:rPr>
              <a:t>3. </a:t>
            </a:r>
            <a:r>
              <a:rPr lang="en-US" sz="3200" b="1" dirty="0">
                <a:latin typeface="Times New Roman" pitchFamily="18" charset="0"/>
                <a:cs typeface="Times New Roman" pitchFamily="18" charset="0"/>
              </a:rPr>
              <a:t>Do you wear any special clothes on this occasion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7" name="TextBox 6"/>
          <p:cNvSpPr txBox="1"/>
          <p:nvPr/>
        </p:nvSpPr>
        <p:spPr>
          <a:xfrm>
            <a:off x="990598" y="552271"/>
            <a:ext cx="9601199"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smtClean="0">
                <a:solidFill>
                  <a:srgbClr val="7030A0"/>
                </a:solidFill>
                <a:latin typeface="Times New Roman" pitchFamily="18" charset="0"/>
                <a:cs typeface="Times New Roman" pitchFamily="18" charset="0"/>
              </a:rPr>
              <a:t>Read the passage attentively then answer the following questions.</a:t>
            </a:r>
            <a:endParaRPr lang="en-US" sz="3600" b="1" dirty="0">
              <a:solidFill>
                <a:srgbClr val="7030A0"/>
              </a:solidFill>
              <a:latin typeface="Times New Roman" pitchFamily="18" charset="0"/>
              <a:cs typeface="Times New Roman" pitchFamily="18" charset="0"/>
            </a:endParaRPr>
          </a:p>
        </p:txBody>
      </p:sp>
      <p:sp>
        <p:nvSpPr>
          <p:cNvPr id="6" name="Oval 5"/>
          <p:cNvSpPr/>
          <p:nvPr/>
        </p:nvSpPr>
        <p:spPr>
          <a:xfrm>
            <a:off x="10896600" y="2971800"/>
            <a:ext cx="3200400" cy="1588800"/>
          </a:xfrm>
          <a:prstGeom prst="ellipse">
            <a:avLst/>
          </a:prstGeom>
          <a:blipFill>
            <a:blip r:embed="rId2"/>
            <a:tile tx="0" ty="0" sx="100000" sy="100000" flip="none" algn="tl"/>
          </a:blipFill>
          <a:ln w="28575">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smtClean="0">
                <a:solidFill>
                  <a:srgbClr val="7030A0"/>
                </a:solidFill>
                <a:latin typeface="NikoshBAN" pitchFamily="2" charset="0"/>
                <a:cs typeface="NikoshBAN" pitchFamily="2" charset="0"/>
              </a:rPr>
              <a:t>Individual work</a:t>
            </a:r>
            <a:endParaRPr lang="en-US" sz="3200" b="1" dirty="0">
              <a:solidFill>
                <a:srgbClr val="7030A0"/>
              </a:solidFill>
              <a:latin typeface="NikoshBAN" pitchFamily="2" charset="0"/>
              <a:cs typeface="NikoshBAN" pitchFamily="2" charset="0"/>
            </a:endParaRPr>
          </a:p>
        </p:txBody>
      </p:sp>
      <p:pic>
        <p:nvPicPr>
          <p:cNvPr id="8" name="Picture 7" descr="C:\Users\Saiful\Desktop\Webpnet-resizeimage-60-20010504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52" r="7124"/>
          <a:stretch/>
        </p:blipFill>
        <p:spPr bwMode="auto">
          <a:xfrm>
            <a:off x="10820400" y="457200"/>
            <a:ext cx="3352800" cy="23622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568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9793" y="381000"/>
            <a:ext cx="8424007" cy="58477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Compare with your answer</a:t>
            </a:r>
          </a:p>
        </p:txBody>
      </p:sp>
      <p:sp>
        <p:nvSpPr>
          <p:cNvPr id="3" name="TextBox 2"/>
          <p:cNvSpPr txBox="1"/>
          <p:nvPr/>
        </p:nvSpPr>
        <p:spPr>
          <a:xfrm>
            <a:off x="1523999" y="1295400"/>
            <a:ext cx="11887201" cy="1077218"/>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chemeClr val="tx1"/>
                </a:solidFill>
                <a:latin typeface="Times New Roman" pitchFamily="18" charset="0"/>
                <a:cs typeface="Times New Roman" pitchFamily="18" charset="0"/>
              </a:rPr>
              <a:t>1. </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Do you go out in the morning of </a:t>
            </a:r>
            <a:r>
              <a:rPr lang="en-US" sz="3200" b="1" dirty="0" err="1">
                <a:latin typeface="Times New Roman" pitchFamily="18" charset="0"/>
                <a:cs typeface="Times New Roman" pitchFamily="18" charset="0"/>
              </a:rPr>
              <a:t>Pahela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Boishakh</a:t>
            </a:r>
            <a:r>
              <a:rPr lang="en-US" sz="3200" b="1" dirty="0">
                <a:latin typeface="Times New Roman" pitchFamily="18" charset="0"/>
                <a:cs typeface="Times New Roman" pitchFamily="18" charset="0"/>
              </a:rPr>
              <a:t>? If you do, where do go? If not, what do you do? </a:t>
            </a:r>
            <a:r>
              <a:rPr lang="en-US" sz="3200" b="1" dirty="0" smtClean="0">
                <a:solidFill>
                  <a:schemeClr val="tx1"/>
                </a:solidFill>
                <a:latin typeface="Times New Roman" pitchFamily="18" charset="0"/>
                <a:cs typeface="Times New Roman" pitchFamily="18" charset="0"/>
              </a:rPr>
              <a:t>?</a:t>
            </a:r>
          </a:p>
        </p:txBody>
      </p:sp>
      <p:sp>
        <p:nvSpPr>
          <p:cNvPr id="4" name="TextBox 3"/>
          <p:cNvSpPr txBox="1"/>
          <p:nvPr/>
        </p:nvSpPr>
        <p:spPr>
          <a:xfrm>
            <a:off x="1524000" y="4038600"/>
            <a:ext cx="12015356"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2. </a:t>
            </a:r>
            <a:r>
              <a:rPr lang="en-US" sz="3200" b="1" dirty="0">
                <a:latin typeface="Times New Roman" pitchFamily="18" charset="0"/>
                <a:cs typeface="Times New Roman" pitchFamily="18" charset="0"/>
              </a:rPr>
              <a:t>What kind of food do you eat in the morning of </a:t>
            </a:r>
            <a:r>
              <a:rPr lang="en-US" sz="3200" b="1" dirty="0" err="1">
                <a:latin typeface="Times New Roman" pitchFamily="18" charset="0"/>
                <a:cs typeface="Times New Roman" pitchFamily="18" charset="0"/>
              </a:rPr>
              <a:t>Pahela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Boishakh</a:t>
            </a:r>
            <a:r>
              <a:rPr lang="en-US" sz="3200" b="1" dirty="0">
                <a:latin typeface="Times New Roman" pitchFamily="18" charset="0"/>
                <a:cs typeface="Times New Roman" pitchFamily="18" charset="0"/>
              </a:rPr>
              <a:t>? </a:t>
            </a:r>
            <a:endParaRPr lang="en-US" sz="3200" b="1" dirty="0" smtClean="0">
              <a:solidFill>
                <a:srgbClr val="7030A0"/>
              </a:solidFill>
              <a:latin typeface="Times New Roman" pitchFamily="18" charset="0"/>
              <a:cs typeface="Times New Roman" pitchFamily="18" charset="0"/>
            </a:endParaRPr>
          </a:p>
        </p:txBody>
      </p:sp>
      <p:sp>
        <p:nvSpPr>
          <p:cNvPr id="5" name="TextBox 4"/>
          <p:cNvSpPr txBox="1"/>
          <p:nvPr/>
        </p:nvSpPr>
        <p:spPr>
          <a:xfrm>
            <a:off x="1527463" y="5892225"/>
            <a:ext cx="12011892"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chemeClr val="tx1"/>
                </a:solidFill>
                <a:latin typeface="Times New Roman" pitchFamily="18" charset="0"/>
                <a:cs typeface="Times New Roman" pitchFamily="18" charset="0"/>
              </a:rPr>
              <a:t>3. </a:t>
            </a:r>
            <a:r>
              <a:rPr lang="en-US" sz="3200" b="1" dirty="0">
                <a:latin typeface="Times New Roman" pitchFamily="18" charset="0"/>
                <a:cs typeface="Times New Roman" pitchFamily="18" charset="0"/>
              </a:rPr>
              <a:t>Do you wear any special clothes on this occasion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6" name="TextBox 5"/>
          <p:cNvSpPr txBox="1"/>
          <p:nvPr/>
        </p:nvSpPr>
        <p:spPr>
          <a:xfrm>
            <a:off x="1523999" y="2656582"/>
            <a:ext cx="11963401" cy="1077218"/>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  Yes, I go to Dhaka </a:t>
            </a:r>
            <a:r>
              <a:rPr lang="en-US" sz="3200" b="1" dirty="0">
                <a:solidFill>
                  <a:srgbClr val="7030A0"/>
                </a:solidFill>
                <a:latin typeface="Times New Roman" pitchFamily="18" charset="0"/>
                <a:cs typeface="Times New Roman" pitchFamily="18" charset="0"/>
              </a:rPr>
              <a:t>university area in the </a:t>
            </a:r>
            <a:r>
              <a:rPr lang="en-US" sz="3200" b="1" dirty="0" smtClean="0">
                <a:solidFill>
                  <a:srgbClr val="7030A0"/>
                </a:solidFill>
                <a:latin typeface="Times New Roman" pitchFamily="18" charset="0"/>
                <a:cs typeface="Times New Roman" pitchFamily="18" charset="0"/>
              </a:rPr>
              <a:t>morning , I enjoy cultural </a:t>
            </a:r>
            <a:r>
              <a:rPr lang="en-US" sz="3200" b="1" dirty="0" err="1" smtClean="0">
                <a:solidFill>
                  <a:srgbClr val="7030A0"/>
                </a:solidFill>
                <a:latin typeface="Times New Roman" pitchFamily="18" charset="0"/>
                <a:cs typeface="Times New Roman" pitchFamily="18" charset="0"/>
              </a:rPr>
              <a:t>programme</a:t>
            </a:r>
            <a:r>
              <a:rPr lang="en-US" sz="3200" b="1" dirty="0" smtClean="0">
                <a:solidFill>
                  <a:srgbClr val="7030A0"/>
                </a:solidFill>
                <a:latin typeface="Times New Roman" pitchFamily="18" charset="0"/>
                <a:cs typeface="Times New Roman" pitchFamily="18" charset="0"/>
              </a:rPr>
              <a:t> there.</a:t>
            </a:r>
          </a:p>
        </p:txBody>
      </p:sp>
      <p:sp>
        <p:nvSpPr>
          <p:cNvPr id="7" name="TextBox 6"/>
          <p:cNvSpPr txBox="1"/>
          <p:nvPr/>
        </p:nvSpPr>
        <p:spPr>
          <a:xfrm>
            <a:off x="1523999" y="6806625"/>
            <a:ext cx="12015356"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  Yes, </a:t>
            </a:r>
            <a:r>
              <a:rPr lang="en-US" sz="3200" b="1" dirty="0">
                <a:solidFill>
                  <a:srgbClr val="7030A0"/>
                </a:solidFill>
                <a:latin typeface="Times New Roman" pitchFamily="18" charset="0"/>
                <a:cs typeface="Times New Roman" pitchFamily="18" charset="0"/>
              </a:rPr>
              <a:t>I </a:t>
            </a:r>
            <a:r>
              <a:rPr lang="en-US" sz="3200" b="1" dirty="0" smtClean="0">
                <a:solidFill>
                  <a:srgbClr val="7030A0"/>
                </a:solidFill>
                <a:latin typeface="Times New Roman" pitchFamily="18" charset="0"/>
                <a:cs typeface="Times New Roman" pitchFamily="18" charset="0"/>
              </a:rPr>
              <a:t>wear Pajama and </a:t>
            </a:r>
            <a:r>
              <a:rPr lang="en-US" sz="3200" b="1" dirty="0" err="1" smtClean="0">
                <a:solidFill>
                  <a:srgbClr val="7030A0"/>
                </a:solidFill>
                <a:latin typeface="Times New Roman" pitchFamily="18" charset="0"/>
                <a:cs typeface="Times New Roman" pitchFamily="18" charset="0"/>
              </a:rPr>
              <a:t>panjabee</a:t>
            </a:r>
            <a:r>
              <a:rPr lang="en-US" sz="3200" b="1" dirty="0" smtClean="0">
                <a:solidFill>
                  <a:srgbClr val="7030A0"/>
                </a:solidFill>
                <a:latin typeface="Times New Roman" pitchFamily="18" charset="0"/>
                <a:cs typeface="Times New Roman" pitchFamily="18" charset="0"/>
              </a:rPr>
              <a:t>.</a:t>
            </a:r>
          </a:p>
        </p:txBody>
      </p:sp>
      <p:sp>
        <p:nvSpPr>
          <p:cNvPr id="8" name="TextBox 7"/>
          <p:cNvSpPr txBox="1"/>
          <p:nvPr/>
        </p:nvSpPr>
        <p:spPr>
          <a:xfrm>
            <a:off x="1527464" y="4963418"/>
            <a:ext cx="12011892" cy="584775"/>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I eat </a:t>
            </a:r>
            <a:r>
              <a:rPr lang="en-US" sz="3200" b="1" dirty="0" err="1" smtClean="0">
                <a:solidFill>
                  <a:srgbClr val="7030A0"/>
                </a:solidFill>
                <a:latin typeface="Times New Roman" pitchFamily="18" charset="0"/>
                <a:cs typeface="Times New Roman" pitchFamily="18" charset="0"/>
              </a:rPr>
              <a:t>Hilsha</a:t>
            </a:r>
            <a:r>
              <a:rPr lang="en-US" sz="3200" b="1" dirty="0" smtClean="0">
                <a:solidFill>
                  <a:srgbClr val="7030A0"/>
                </a:solidFill>
                <a:latin typeface="Times New Roman" pitchFamily="18" charset="0"/>
                <a:cs typeface="Times New Roman" pitchFamily="18" charset="0"/>
              </a:rPr>
              <a:t> and </a:t>
            </a:r>
            <a:r>
              <a:rPr lang="en-US" sz="3200" b="1" dirty="0" err="1" smtClean="0">
                <a:solidFill>
                  <a:srgbClr val="7030A0"/>
                </a:solidFill>
                <a:latin typeface="Times New Roman" pitchFamily="18" charset="0"/>
                <a:cs typeface="Times New Roman" pitchFamily="18" charset="0"/>
              </a:rPr>
              <a:t>Panta</a:t>
            </a:r>
            <a:r>
              <a:rPr lang="en-US" sz="3200" b="1" dirty="0" smtClean="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7501510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05825"/>
            <a:ext cx="8534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
        <p:nvSpPr>
          <p:cNvPr id="4" name="TextBox 3"/>
          <p:cNvSpPr txBox="1"/>
          <p:nvPr/>
        </p:nvSpPr>
        <p:spPr>
          <a:xfrm>
            <a:off x="1427018" y="3563540"/>
            <a:ext cx="4729908"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(a) the beginning of a year</a:t>
            </a:r>
          </a:p>
        </p:txBody>
      </p:sp>
      <p:sp>
        <p:nvSpPr>
          <p:cNvPr id="5" name="TextBox 4"/>
          <p:cNvSpPr txBox="1"/>
          <p:nvPr/>
        </p:nvSpPr>
        <p:spPr>
          <a:xfrm>
            <a:off x="1371600" y="5562600"/>
            <a:ext cx="4729908"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(c</a:t>
            </a:r>
            <a:r>
              <a:rPr lang="en-US" sz="3600" b="1" dirty="0" smtClean="0">
                <a:solidFill>
                  <a:srgbClr val="002060"/>
                </a:solidFill>
                <a:latin typeface="Times New Roman" pitchFamily="18" charset="0"/>
                <a:cs typeface="Times New Roman" pitchFamily="18" charset="0"/>
              </a:rPr>
              <a:t>)</a:t>
            </a:r>
            <a:r>
              <a:rPr lang="en-US" sz="3600" b="1" dirty="0">
                <a:solidFill>
                  <a:srgbClr val="002060"/>
                </a:solidFill>
                <a:latin typeface="Times New Roman" pitchFamily="18" charset="0"/>
                <a:cs typeface="Times New Roman" pitchFamily="18" charset="0"/>
              </a:rPr>
              <a:t> the beginning of  Bangla new  </a:t>
            </a:r>
            <a:r>
              <a:rPr lang="en-US" sz="3600" b="1" dirty="0" smtClean="0">
                <a:solidFill>
                  <a:srgbClr val="002060"/>
                </a:solidFill>
                <a:latin typeface="Times New Roman" pitchFamily="18" charset="0"/>
                <a:cs typeface="Times New Roman" pitchFamily="18" charset="0"/>
              </a:rPr>
              <a:t>year</a:t>
            </a:r>
            <a:endParaRPr lang="en-US" sz="3600" b="1" dirty="0">
              <a:solidFill>
                <a:srgbClr val="002060"/>
              </a:solidFill>
              <a:latin typeface="Times New Roman" pitchFamily="18" charset="0"/>
              <a:cs typeface="Times New Roman" pitchFamily="18" charset="0"/>
            </a:endParaRPr>
          </a:p>
        </p:txBody>
      </p:sp>
      <p:sp>
        <p:nvSpPr>
          <p:cNvPr id="6" name="TextBox 5"/>
          <p:cNvSpPr txBox="1"/>
          <p:nvPr/>
        </p:nvSpPr>
        <p:spPr>
          <a:xfrm>
            <a:off x="6934200" y="5562600"/>
            <a:ext cx="5285509"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(d) the beginning of the Christian era</a:t>
            </a:r>
          </a:p>
        </p:txBody>
      </p:sp>
      <p:sp>
        <p:nvSpPr>
          <p:cNvPr id="7" name="TextBox 6"/>
          <p:cNvSpPr txBox="1"/>
          <p:nvPr/>
        </p:nvSpPr>
        <p:spPr>
          <a:xfrm>
            <a:off x="6934200" y="3598176"/>
            <a:ext cx="5285509"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(b) the and of the Bangla year</a:t>
            </a:r>
          </a:p>
        </p:txBody>
      </p:sp>
      <p:sp>
        <p:nvSpPr>
          <p:cNvPr id="8" name="TextBox 7"/>
          <p:cNvSpPr txBox="1"/>
          <p:nvPr/>
        </p:nvSpPr>
        <p:spPr>
          <a:xfrm>
            <a:off x="1371600" y="2286000"/>
            <a:ext cx="8610600" cy="646331"/>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1.Pahela </a:t>
            </a:r>
            <a:r>
              <a:rPr lang="en-US" sz="3600" b="1" dirty="0" err="1">
                <a:solidFill>
                  <a:srgbClr val="002060"/>
                </a:solidFill>
                <a:latin typeface="Times New Roman" pitchFamily="18" charset="0"/>
                <a:cs typeface="Times New Roman" pitchFamily="18" charset="0"/>
              </a:rPr>
              <a:t>Boishakh</a:t>
            </a:r>
            <a:r>
              <a:rPr lang="en-US" sz="3600" b="1" dirty="0">
                <a:solidFill>
                  <a:srgbClr val="002060"/>
                </a:solidFill>
                <a:latin typeface="Times New Roman" pitchFamily="18" charset="0"/>
                <a:cs typeface="Times New Roman" pitchFamily="18" charset="0"/>
              </a:rPr>
              <a:t> denotes –</a:t>
            </a:r>
          </a:p>
        </p:txBody>
      </p:sp>
      <p:pic>
        <p:nvPicPr>
          <p:cNvPr id="13" name="Picture 2" descr="C:\Users\Saiful\Desktop\01242400_kalerkantho-2020-9-pic-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282" y="436524"/>
            <a:ext cx="3006654" cy="1965403"/>
          </a:xfrm>
          <a:prstGeom prst="ellipse">
            <a:avLst/>
          </a:prstGeom>
          <a:ln>
            <a:solidFill>
              <a:srgbClr val="7030A0"/>
            </a:solidFill>
          </a:ln>
          <a:extLst/>
        </p:spPr>
        <p:style>
          <a:lnRef idx="2">
            <a:schemeClr val="accent1"/>
          </a:lnRef>
          <a:fillRef idx="1">
            <a:schemeClr val="lt1"/>
          </a:fillRef>
          <a:effectRef idx="0">
            <a:schemeClr val="accent1"/>
          </a:effectRef>
          <a:fontRef idx="minor">
            <a:schemeClr val="dk1"/>
          </a:fontRef>
        </p:style>
      </p:pic>
      <p:sp>
        <p:nvSpPr>
          <p:cNvPr id="14" name="Rectangle 13"/>
          <p:cNvSpPr/>
          <p:nvPr/>
        </p:nvSpPr>
        <p:spPr>
          <a:xfrm>
            <a:off x="11277600" y="2438400"/>
            <a:ext cx="3002112" cy="49708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00B0F0"/>
                </a:solidFill>
                <a:latin typeface="NikoshBAN" pitchFamily="2" charset="0"/>
                <a:cs typeface="NikoshBAN" pitchFamily="2" charset="0"/>
              </a:rPr>
              <a:t>Group work</a:t>
            </a:r>
            <a:endParaRPr lang="en-US" sz="3600" b="1"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40028063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9518" y="2133600"/>
            <a:ext cx="9747682" cy="646331"/>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2.  On this occasion people are in </a:t>
            </a:r>
            <a:r>
              <a:rPr lang="en-US" sz="3600" b="1" dirty="0" smtClean="0">
                <a:latin typeface="Times New Roman" pitchFamily="18" charset="0"/>
                <a:cs typeface="Times New Roman" pitchFamily="18" charset="0"/>
              </a:rPr>
              <a:t>a ---- </a:t>
            </a:r>
            <a:r>
              <a:rPr lang="en-US" sz="3600" b="1" dirty="0">
                <a:latin typeface="Times New Roman" pitchFamily="18" charset="0"/>
                <a:cs typeface="Times New Roman" pitchFamily="18" charset="0"/>
              </a:rPr>
              <a:t>mood.</a:t>
            </a:r>
          </a:p>
        </p:txBody>
      </p:sp>
      <p:sp>
        <p:nvSpPr>
          <p:cNvPr id="3" name="TextBox 2"/>
          <p:cNvSpPr txBox="1"/>
          <p:nvPr/>
        </p:nvSpPr>
        <p:spPr>
          <a:xfrm>
            <a:off x="2291918" y="3477281"/>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FontTx/>
              <a:buAutoNum type="alphaLcParenBoth"/>
            </a:pPr>
            <a:r>
              <a:rPr lang="en-US" sz="3600" b="1" dirty="0">
                <a:solidFill>
                  <a:srgbClr val="002060"/>
                </a:solidFill>
                <a:latin typeface="Times New Roman" pitchFamily="18" charset="0"/>
                <a:cs typeface="Times New Roman" pitchFamily="18" charset="0"/>
              </a:rPr>
              <a:t>Festive</a:t>
            </a:r>
          </a:p>
          <a:p>
            <a:pPr marL="742950" indent="-742950">
              <a:buAutoNum type="alphaLcParenBoth"/>
            </a:pPr>
            <a:endParaRPr lang="en-US" sz="3600" b="1" dirty="0">
              <a:solidFill>
                <a:srgbClr val="002060"/>
              </a:solidFill>
              <a:latin typeface="Times New Roman" pitchFamily="18" charset="0"/>
              <a:cs typeface="Times New Roman" pitchFamily="18" charset="0"/>
            </a:endParaRPr>
          </a:p>
        </p:txBody>
      </p:sp>
      <p:sp>
        <p:nvSpPr>
          <p:cNvPr id="4" name="TextBox 3"/>
          <p:cNvSpPr txBox="1"/>
          <p:nvPr/>
        </p:nvSpPr>
        <p:spPr>
          <a:xfrm>
            <a:off x="2444318" y="5334000"/>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(b) </a:t>
            </a:r>
            <a:r>
              <a:rPr lang="en-US" sz="3600" b="1" dirty="0" smtClean="0">
                <a:latin typeface="Times New Roman" pitchFamily="18" charset="0"/>
                <a:cs typeface="Times New Roman" pitchFamily="18" charset="0"/>
              </a:rPr>
              <a:t>Reluctant</a:t>
            </a:r>
          </a:p>
          <a:p>
            <a:endParaRPr lang="en-US" sz="3600" b="1" dirty="0">
              <a:latin typeface="Times New Roman" pitchFamily="18" charset="0"/>
              <a:cs typeface="Times New Roman" pitchFamily="18" charset="0"/>
            </a:endParaRPr>
          </a:p>
        </p:txBody>
      </p:sp>
      <p:sp>
        <p:nvSpPr>
          <p:cNvPr id="5" name="TextBox 4"/>
          <p:cNvSpPr txBox="1"/>
          <p:nvPr/>
        </p:nvSpPr>
        <p:spPr>
          <a:xfrm>
            <a:off x="8450264" y="5181600"/>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(d) Gloomy</a:t>
            </a:r>
          </a:p>
          <a:p>
            <a:endParaRPr lang="en-US" sz="3600" b="1" dirty="0">
              <a:solidFill>
                <a:srgbClr val="002060"/>
              </a:solidFill>
              <a:latin typeface="Times New Roman" pitchFamily="18" charset="0"/>
              <a:cs typeface="Times New Roman" pitchFamily="18" charset="0"/>
            </a:endParaRPr>
          </a:p>
        </p:txBody>
      </p:sp>
      <p:sp>
        <p:nvSpPr>
          <p:cNvPr id="6" name="TextBox 5"/>
          <p:cNvSpPr txBox="1"/>
          <p:nvPr/>
        </p:nvSpPr>
        <p:spPr>
          <a:xfrm>
            <a:off x="8457191" y="3477282"/>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(b) </a:t>
            </a:r>
            <a:r>
              <a:rPr lang="en-US" sz="3600" b="1" dirty="0" smtClean="0">
                <a:latin typeface="Times New Roman" pitchFamily="18" charset="0"/>
                <a:cs typeface="Times New Roman" pitchFamily="18" charset="0"/>
              </a:rPr>
              <a:t>Reluctant</a:t>
            </a:r>
          </a:p>
          <a:p>
            <a:endParaRPr lang="en-US" sz="3600" b="1" dirty="0">
              <a:latin typeface="Times New Roman" pitchFamily="18" charset="0"/>
              <a:cs typeface="Times New Roman" pitchFamily="18" charset="0"/>
            </a:endParaRPr>
          </a:p>
        </p:txBody>
      </p:sp>
      <p:sp>
        <p:nvSpPr>
          <p:cNvPr id="7" name="TextBox 6"/>
          <p:cNvSpPr txBox="1"/>
          <p:nvPr/>
        </p:nvSpPr>
        <p:spPr>
          <a:xfrm>
            <a:off x="2514600" y="482025"/>
            <a:ext cx="8534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Tree>
    <p:extLst>
      <p:ext uri="{BB962C8B-B14F-4D97-AF65-F5344CB8AC3E}">
        <p14:creationId xmlns:p14="http://schemas.microsoft.com/office/powerpoint/2010/main" val="37613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0" y="405825"/>
            <a:ext cx="8534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
        <p:nvSpPr>
          <p:cNvPr id="9" name="TextBox 8"/>
          <p:cNvSpPr txBox="1"/>
          <p:nvPr/>
        </p:nvSpPr>
        <p:spPr>
          <a:xfrm>
            <a:off x="1981200" y="2057400"/>
            <a:ext cx="10439400" cy="646331"/>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Pahela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Boishakh</a:t>
            </a:r>
            <a:r>
              <a:rPr lang="en-US" sz="3600" b="1" dirty="0">
                <a:latin typeface="Times New Roman" pitchFamily="18" charset="0"/>
                <a:cs typeface="Times New Roman" pitchFamily="18" charset="0"/>
              </a:rPr>
              <a:t> is the </a:t>
            </a:r>
            <a:r>
              <a:rPr lang="en-US" sz="3600" b="1" dirty="0" smtClean="0">
                <a:latin typeface="Times New Roman" pitchFamily="18" charset="0"/>
                <a:cs typeface="Times New Roman" pitchFamily="18" charset="0"/>
              </a:rPr>
              <a:t>– day </a:t>
            </a:r>
            <a:r>
              <a:rPr lang="en-US" sz="3600" b="1" dirty="0">
                <a:latin typeface="Times New Roman" pitchFamily="18" charset="0"/>
                <a:cs typeface="Times New Roman" pitchFamily="18" charset="0"/>
              </a:rPr>
              <a:t>of Bangla new year.</a:t>
            </a:r>
          </a:p>
        </p:txBody>
      </p:sp>
      <p:sp>
        <p:nvSpPr>
          <p:cNvPr id="10" name="TextBox 9"/>
          <p:cNvSpPr txBox="1"/>
          <p:nvPr/>
        </p:nvSpPr>
        <p:spPr>
          <a:xfrm>
            <a:off x="2895600" y="3294147"/>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lphaLcParenBoth" startAt="3"/>
            </a:pPr>
            <a:r>
              <a:rPr lang="en-US" sz="3600" b="1" dirty="0">
                <a:latin typeface="Times New Roman" pitchFamily="18" charset="0"/>
                <a:cs typeface="Times New Roman" pitchFamily="18" charset="0"/>
              </a:rPr>
              <a:t>Third</a:t>
            </a:r>
          </a:p>
          <a:p>
            <a:pPr marL="742950" indent="-742950">
              <a:buAutoNum type="alphaLcParenBoth"/>
            </a:pP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2895600" y="5207801"/>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FontTx/>
              <a:buAutoNum type="alphaLcParenBoth" startAt="3"/>
            </a:pPr>
            <a:r>
              <a:rPr lang="en-US" sz="3600" b="1" dirty="0">
                <a:solidFill>
                  <a:srgbClr val="002060"/>
                </a:solidFill>
                <a:latin typeface="Times New Roman" pitchFamily="18" charset="0"/>
                <a:cs typeface="Times New Roman" pitchFamily="18" charset="0"/>
              </a:rPr>
              <a:t>First</a:t>
            </a:r>
          </a:p>
          <a:p>
            <a:pPr marL="742950" indent="-742950">
              <a:buAutoNum type="alphaLcParenBoth" startAt="3"/>
            </a:pPr>
            <a:endParaRPr lang="en-US" sz="3600" b="1" dirty="0">
              <a:solidFill>
                <a:srgbClr val="002060"/>
              </a:solidFill>
              <a:latin typeface="Times New Roman" pitchFamily="18" charset="0"/>
              <a:cs typeface="Times New Roman" pitchFamily="18" charset="0"/>
            </a:endParaRPr>
          </a:p>
        </p:txBody>
      </p:sp>
      <p:sp>
        <p:nvSpPr>
          <p:cNvPr id="12" name="TextBox 11"/>
          <p:cNvSpPr txBox="1"/>
          <p:nvPr/>
        </p:nvSpPr>
        <p:spPr>
          <a:xfrm>
            <a:off x="8077200" y="5260032"/>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(d) </a:t>
            </a:r>
            <a:r>
              <a:rPr lang="en-US" sz="3600" b="1" dirty="0" smtClean="0">
                <a:latin typeface="Times New Roman" pitchFamily="18" charset="0"/>
                <a:cs typeface="Times New Roman" pitchFamily="18" charset="0"/>
              </a:rPr>
              <a:t>Last</a:t>
            </a:r>
          </a:p>
          <a:p>
            <a:endParaRPr lang="en-US" sz="3600" b="1" dirty="0">
              <a:latin typeface="Times New Roman" pitchFamily="18" charset="0"/>
              <a:cs typeface="Times New Roman" pitchFamily="18" charset="0"/>
            </a:endParaRPr>
          </a:p>
        </p:txBody>
      </p:sp>
      <p:sp>
        <p:nvSpPr>
          <p:cNvPr id="13" name="TextBox 12"/>
          <p:cNvSpPr txBox="1"/>
          <p:nvPr/>
        </p:nvSpPr>
        <p:spPr>
          <a:xfrm>
            <a:off x="7913400" y="3294147"/>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(b) </a:t>
            </a:r>
            <a:r>
              <a:rPr lang="en-US" sz="3600" b="1" dirty="0" smtClean="0">
                <a:latin typeface="Times New Roman" pitchFamily="18" charset="0"/>
                <a:cs typeface="Times New Roman" pitchFamily="18" charset="0"/>
              </a:rPr>
              <a:t>Second</a:t>
            </a:r>
          </a:p>
          <a:p>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23689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3"/>
                                        </p:tgtEl>
                                        <p:attrNameLst>
                                          <p:attrName>ppt_x</p:attrName>
                                        </p:attrNameLst>
                                      </p:cBhvr>
                                      <p:tavLst>
                                        <p:tav tm="0">
                                          <p:val>
                                            <p:strVal val="ppt_x"/>
                                          </p:val>
                                        </p:tav>
                                        <p:tav tm="100000">
                                          <p:val>
                                            <p:strVal val="ppt_x"/>
                                          </p:val>
                                        </p:tav>
                                      </p:tavLst>
                                    </p:anim>
                                    <p:anim calcmode="lin" valueType="num">
                                      <p:cBhvr additive="base">
                                        <p:cTn id="11" dur="500"/>
                                        <p:tgtEl>
                                          <p:spTgt spid="13"/>
                                        </p:tgtEl>
                                        <p:attrNameLst>
                                          <p:attrName>ppt_y</p:attrName>
                                        </p:attrNameLst>
                                      </p:cBhvr>
                                      <p:tavLst>
                                        <p:tav tm="0">
                                          <p:val>
                                            <p:strVal val="ppt_y"/>
                                          </p:val>
                                        </p:tav>
                                        <p:tav tm="100000">
                                          <p:val>
                                            <p:strVal val="1+ppt_h/2"/>
                                          </p:val>
                                        </p:tav>
                                      </p:tavLst>
                                    </p:anim>
                                    <p:set>
                                      <p:cBhvr>
                                        <p:cTn id="12" dur="1" fill="hold">
                                          <p:stCondLst>
                                            <p:cond delay="499"/>
                                          </p:stCondLst>
                                        </p:cTn>
                                        <p:tgtEl>
                                          <p:spTgt spid="1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86000"/>
            <a:ext cx="8839200" cy="646331"/>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4. On </a:t>
            </a:r>
            <a:r>
              <a:rPr lang="en-US" sz="3600" b="1" dirty="0" err="1">
                <a:latin typeface="Times New Roman" pitchFamily="18" charset="0"/>
                <a:cs typeface="Times New Roman" pitchFamily="18" charset="0"/>
              </a:rPr>
              <a:t>Pahela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Boishakh</a:t>
            </a:r>
            <a:r>
              <a:rPr lang="en-US" sz="3600" b="1" dirty="0">
                <a:latin typeface="Times New Roman" pitchFamily="18" charset="0"/>
                <a:cs typeface="Times New Roman" pitchFamily="18" charset="0"/>
              </a:rPr>
              <a:t> people eat –food .</a:t>
            </a:r>
          </a:p>
        </p:txBody>
      </p:sp>
      <p:sp>
        <p:nvSpPr>
          <p:cNvPr id="3" name="TextBox 2"/>
          <p:cNvSpPr txBox="1"/>
          <p:nvPr/>
        </p:nvSpPr>
        <p:spPr>
          <a:xfrm>
            <a:off x="2341418" y="3581400"/>
            <a:ext cx="38307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FontTx/>
              <a:buAutoNum type="alphaLcParenBoth"/>
            </a:pPr>
            <a:r>
              <a:rPr lang="en-US" sz="3600" b="1" dirty="0" smtClean="0">
                <a:solidFill>
                  <a:srgbClr val="002060"/>
                </a:solidFill>
                <a:latin typeface="Times New Roman" pitchFamily="18" charset="0"/>
                <a:cs typeface="Times New Roman" pitchFamily="18" charset="0"/>
              </a:rPr>
              <a:t>Conventional</a:t>
            </a:r>
          </a:p>
          <a:p>
            <a:pPr marL="742950" indent="-742950">
              <a:buAutoNum type="alphaLcParenBoth"/>
            </a:pPr>
            <a:endParaRPr lang="en-US" sz="3600" b="1" dirty="0">
              <a:solidFill>
                <a:srgbClr val="002060"/>
              </a:solidFill>
              <a:latin typeface="Times New Roman" pitchFamily="18" charset="0"/>
              <a:cs typeface="Times New Roman" pitchFamily="18" charset="0"/>
            </a:endParaRPr>
          </a:p>
        </p:txBody>
      </p:sp>
      <p:sp>
        <p:nvSpPr>
          <p:cNvPr id="4" name="TextBox 3"/>
          <p:cNvSpPr txBox="1"/>
          <p:nvPr/>
        </p:nvSpPr>
        <p:spPr>
          <a:xfrm>
            <a:off x="2362200" y="5334000"/>
            <a:ext cx="3810000"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lphaLcParenBoth" startAt="3"/>
            </a:pPr>
            <a:r>
              <a:rPr lang="en-US" sz="3600" b="1" dirty="0" smtClean="0">
                <a:latin typeface="Times New Roman" pitchFamily="18" charset="0"/>
                <a:cs typeface="Times New Roman" pitchFamily="18" charset="0"/>
              </a:rPr>
              <a:t>Rich</a:t>
            </a:r>
          </a:p>
          <a:p>
            <a:pPr marL="742950" indent="-742950">
              <a:buAutoNum type="alphaLcParenBoth" startAt="3"/>
            </a:pPr>
            <a:endParaRPr lang="en-US" sz="3600" b="1" dirty="0">
              <a:latin typeface="Times New Roman" pitchFamily="18" charset="0"/>
              <a:cs typeface="Times New Roman" pitchFamily="18" charset="0"/>
            </a:endParaRPr>
          </a:p>
        </p:txBody>
      </p:sp>
      <p:sp>
        <p:nvSpPr>
          <p:cNvPr id="5" name="TextBox 4"/>
          <p:cNvSpPr txBox="1"/>
          <p:nvPr/>
        </p:nvSpPr>
        <p:spPr>
          <a:xfrm>
            <a:off x="7533409" y="5334000"/>
            <a:ext cx="3505200"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d) </a:t>
            </a:r>
            <a:r>
              <a:rPr lang="en-US" sz="3600" b="1" dirty="0" smtClean="0">
                <a:latin typeface="Times New Roman" pitchFamily="18" charset="0"/>
                <a:cs typeface="Times New Roman" pitchFamily="18" charset="0"/>
              </a:rPr>
              <a:t>Balanced</a:t>
            </a:r>
          </a:p>
          <a:p>
            <a:endParaRPr lang="en-US" sz="3600" b="1" dirty="0">
              <a:latin typeface="Times New Roman" pitchFamily="18" charset="0"/>
              <a:cs typeface="Times New Roman" pitchFamily="18" charset="0"/>
            </a:endParaRPr>
          </a:p>
        </p:txBody>
      </p:sp>
      <p:sp>
        <p:nvSpPr>
          <p:cNvPr id="6" name="TextBox 5"/>
          <p:cNvSpPr txBox="1"/>
          <p:nvPr/>
        </p:nvSpPr>
        <p:spPr>
          <a:xfrm>
            <a:off x="7543800" y="3565037"/>
            <a:ext cx="3505200"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(b) Junk</a:t>
            </a:r>
          </a:p>
          <a:p>
            <a:endParaRPr lang="en-US" sz="3600" b="1" dirty="0">
              <a:solidFill>
                <a:srgbClr val="002060"/>
              </a:solidFill>
              <a:latin typeface="Times New Roman" pitchFamily="18" charset="0"/>
              <a:cs typeface="Times New Roman" pitchFamily="18" charset="0"/>
            </a:endParaRPr>
          </a:p>
        </p:txBody>
      </p:sp>
      <p:sp>
        <p:nvSpPr>
          <p:cNvPr id="7" name="TextBox 6"/>
          <p:cNvSpPr txBox="1"/>
          <p:nvPr/>
        </p:nvSpPr>
        <p:spPr>
          <a:xfrm>
            <a:off x="2057400" y="405825"/>
            <a:ext cx="8534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Tree>
    <p:extLst>
      <p:ext uri="{BB962C8B-B14F-4D97-AF65-F5344CB8AC3E}">
        <p14:creationId xmlns:p14="http://schemas.microsoft.com/office/powerpoint/2010/main" val="10909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5064807" y="445582"/>
            <a:ext cx="4993593" cy="545018"/>
          </a:xfrm>
          <a:prstGeom prst="ribbon2">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t>IDENTITY</a:t>
            </a:r>
            <a:endParaRPr lang="en-US" sz="3600" dirty="0"/>
          </a:p>
        </p:txBody>
      </p:sp>
      <p:sp>
        <p:nvSpPr>
          <p:cNvPr id="3" name="TextBox 2"/>
          <p:cNvSpPr txBox="1"/>
          <p:nvPr/>
        </p:nvSpPr>
        <p:spPr>
          <a:xfrm>
            <a:off x="685799" y="4974610"/>
            <a:ext cx="6096001" cy="2492990"/>
          </a:xfrm>
          <a:prstGeom prst="rect">
            <a:avLst/>
          </a:prstGeom>
          <a:ln>
            <a:solidFill>
              <a:srgbClr val="00B0F0"/>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Md. </a:t>
            </a:r>
            <a:r>
              <a:rPr lang="en-US" sz="3200" b="1" dirty="0" err="1" smtClean="0">
                <a:solidFill>
                  <a:srgbClr val="7030A0"/>
                </a:solidFill>
                <a:latin typeface="Times New Roman" pitchFamily="18" charset="0"/>
                <a:cs typeface="Times New Roman" pitchFamily="18" charset="0"/>
              </a:rPr>
              <a:t>Saiful</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I</a:t>
            </a:r>
            <a:r>
              <a:rPr lang="en-US" sz="3200" b="1" dirty="0" smtClean="0">
                <a:solidFill>
                  <a:srgbClr val="7030A0"/>
                </a:solidFill>
                <a:latin typeface="Times New Roman" pitchFamily="18" charset="0"/>
                <a:cs typeface="Times New Roman" pitchFamily="18" charset="0"/>
              </a:rPr>
              <a:t>slam </a:t>
            </a:r>
            <a:r>
              <a:rPr lang="en-US" sz="3200" b="1" dirty="0" err="1" smtClean="0">
                <a:solidFill>
                  <a:srgbClr val="7030A0"/>
                </a:solidFill>
                <a:latin typeface="Times New Roman" pitchFamily="18" charset="0"/>
                <a:cs typeface="Times New Roman" pitchFamily="18" charset="0"/>
              </a:rPr>
              <a:t>Chowdhury</a:t>
            </a:r>
            <a:endParaRPr lang="en-US" sz="3200" b="1" dirty="0" smtClean="0">
              <a:solidFill>
                <a:srgbClr val="7030A0"/>
              </a:solidFill>
              <a:latin typeface="Times New Roman" pitchFamily="18" charset="0"/>
              <a:cs typeface="Times New Roman" pitchFamily="18" charset="0"/>
            </a:endParaRPr>
          </a:p>
          <a:p>
            <a:pPr algn="ctr"/>
            <a:r>
              <a:rPr lang="en-US" sz="3600"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S</a:t>
            </a:r>
            <a:r>
              <a:rPr lang="en-US" sz="3200" b="1" dirty="0" smtClean="0">
                <a:solidFill>
                  <a:srgbClr val="7030A0"/>
                </a:solidFill>
                <a:latin typeface="Times New Roman" pitchFamily="18" charset="0"/>
                <a:cs typeface="Times New Roman" pitchFamily="18" charset="0"/>
              </a:rPr>
              <a:t>enior Teacher</a:t>
            </a:r>
          </a:p>
          <a:p>
            <a:pPr algn="ctr"/>
            <a:r>
              <a:rPr lang="en-US" sz="3200" b="1" dirty="0" smtClean="0">
                <a:solidFill>
                  <a:srgbClr val="7030A0"/>
                </a:solidFill>
                <a:latin typeface="Times New Roman" pitchFamily="18" charset="0"/>
                <a:cs typeface="Times New Roman" pitchFamily="18" charset="0"/>
              </a:rPr>
              <a:t>    C.  J.  M  High School</a:t>
            </a:r>
            <a:r>
              <a:rPr lang="en-US" sz="3200" dirty="0" smtClean="0">
                <a:solidFill>
                  <a:srgbClr val="7030A0"/>
                </a:solidFill>
                <a:latin typeface="Times New Roman" pitchFamily="18" charset="0"/>
                <a:cs typeface="Times New Roman" pitchFamily="18" charset="0"/>
              </a:rPr>
              <a:t>, </a:t>
            </a:r>
          </a:p>
          <a:p>
            <a:pPr algn="ctr"/>
            <a:r>
              <a:rPr lang="en-US" sz="3200"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Mohara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Chandgaon</a:t>
            </a:r>
            <a:r>
              <a:rPr lang="en-US" sz="2800" b="1" dirty="0" smtClean="0">
                <a:solidFill>
                  <a:srgbClr val="7030A0"/>
                </a:solidFill>
                <a:latin typeface="Times New Roman" pitchFamily="18" charset="0"/>
                <a:cs typeface="Times New Roman" pitchFamily="18" charset="0"/>
              </a:rPr>
              <a:t>, Chittagong.</a:t>
            </a:r>
            <a:r>
              <a:rPr lang="en-US" sz="2800" dirty="0" smtClean="0">
                <a:solidFill>
                  <a:srgbClr val="7030A0"/>
                </a:solidFill>
                <a:latin typeface="Times New Roman" pitchFamily="18" charset="0"/>
                <a:cs typeface="Times New Roman" pitchFamily="18" charset="0"/>
              </a:rPr>
              <a:t>.</a:t>
            </a:r>
            <a:endParaRPr lang="en-US" sz="3200" dirty="0" smtClean="0">
              <a:solidFill>
                <a:srgbClr val="7030A0"/>
              </a:solidFill>
              <a:latin typeface="Times New Roman" pitchFamily="18" charset="0"/>
              <a:cs typeface="Times New Roman" pitchFamily="18" charset="0"/>
            </a:endParaRPr>
          </a:p>
          <a:p>
            <a:pPr algn="ctr"/>
            <a:r>
              <a:rPr lang="en-US" sz="2400" dirty="0" smtClean="0">
                <a:solidFill>
                  <a:srgbClr val="7030A0"/>
                </a:solidFill>
                <a:latin typeface="Times New Roman" pitchFamily="18" charset="0"/>
                <a:cs typeface="Times New Roman" pitchFamily="18" charset="0"/>
                <a:hlinkClick r:id="rId3"/>
              </a:rPr>
              <a:t>saifulcjm@gmail.com</a:t>
            </a:r>
            <a:r>
              <a:rPr lang="en-US" sz="2400" dirty="0" smtClean="0">
                <a:solidFill>
                  <a:srgbClr val="7030A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Mob: 01991945882</a:t>
            </a:r>
            <a:endParaRPr lang="en-US" sz="2400" b="1" dirty="0">
              <a:solidFill>
                <a:srgbClr val="0070C0"/>
              </a:solidFill>
              <a:latin typeface="Times New Roman" pitchFamily="18" charset="0"/>
              <a:cs typeface="Times New Roman" pitchFamily="18" charset="0"/>
            </a:endParaRPr>
          </a:p>
        </p:txBody>
      </p:sp>
      <p:sp>
        <p:nvSpPr>
          <p:cNvPr id="4" name="TextBox 3"/>
          <p:cNvSpPr txBox="1"/>
          <p:nvPr/>
        </p:nvSpPr>
        <p:spPr>
          <a:xfrm>
            <a:off x="8686800" y="4913055"/>
            <a:ext cx="5181600" cy="2554545"/>
          </a:xfrm>
          <a:prstGeom prst="rect">
            <a:avLst/>
          </a:prstGeom>
          <a:ln w="952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3200" b="1" dirty="0" smtClean="0">
              <a:solidFill>
                <a:srgbClr val="7030A0"/>
              </a:solidFill>
              <a:latin typeface="Times New Roman" panose="02020603050405020304" pitchFamily="18" charset="0"/>
              <a:cs typeface="Times New Roman" panose="02020603050405020304" pitchFamily="18" charset="0"/>
            </a:endParaRPr>
          </a:p>
          <a:p>
            <a:pPr algn="ctr"/>
            <a:r>
              <a:rPr lang="en-US" sz="3200" b="1" dirty="0" smtClean="0">
                <a:solidFill>
                  <a:srgbClr val="7030A0"/>
                </a:solidFill>
                <a:latin typeface="Times New Roman" panose="02020603050405020304" pitchFamily="18" charset="0"/>
                <a:cs typeface="Times New Roman" panose="02020603050405020304" pitchFamily="18" charset="0"/>
              </a:rPr>
              <a:t>ENGLISH FOR TODAY</a:t>
            </a:r>
          </a:p>
          <a:p>
            <a:pPr algn="ctr"/>
            <a:r>
              <a:rPr lang="en-US" sz="3200" b="1" dirty="0" smtClean="0">
                <a:solidFill>
                  <a:srgbClr val="7030A0"/>
                </a:solidFill>
                <a:latin typeface="Times New Roman" panose="02020603050405020304" pitchFamily="18" charset="0"/>
                <a:cs typeface="Times New Roman" panose="02020603050405020304" pitchFamily="18" charset="0"/>
              </a:rPr>
              <a:t>Class :  Nine-Ten</a:t>
            </a:r>
          </a:p>
          <a:p>
            <a:pPr algn="ctr"/>
            <a:r>
              <a:rPr lang="en-US" sz="3200" b="1" dirty="0" smtClean="0">
                <a:solidFill>
                  <a:srgbClr val="7030A0"/>
                </a:solidFill>
                <a:latin typeface="Times New Roman" panose="02020603050405020304" pitchFamily="18" charset="0"/>
                <a:cs typeface="Times New Roman" panose="02020603050405020304" pitchFamily="18" charset="0"/>
              </a:rPr>
              <a:t>Unit- </a:t>
            </a:r>
            <a:r>
              <a:rPr lang="en-US" sz="3200" b="1" dirty="0">
                <a:solidFill>
                  <a:srgbClr val="7030A0"/>
                </a:solidFill>
                <a:latin typeface="Times New Roman" panose="02020603050405020304" pitchFamily="18" charset="0"/>
                <a:cs typeface="Times New Roman" panose="02020603050405020304" pitchFamily="18" charset="0"/>
              </a:rPr>
              <a:t>Three </a:t>
            </a:r>
            <a:r>
              <a:rPr lang="en-US" sz="3200" b="1" dirty="0" smtClean="0">
                <a:solidFill>
                  <a:srgbClr val="7030A0"/>
                </a:solidFill>
                <a:latin typeface="Times New Roman" panose="02020603050405020304" pitchFamily="18" charset="0"/>
                <a:cs typeface="Times New Roman" panose="02020603050405020304" pitchFamily="18" charset="0"/>
              </a:rPr>
              <a:t>, Lesson – six</a:t>
            </a:r>
          </a:p>
          <a:p>
            <a:r>
              <a:rPr lang="en-US" sz="3200" dirty="0" smtClean="0">
                <a:solidFill>
                  <a:srgbClr val="7030A0"/>
                </a:solidFill>
                <a:latin typeface="Times New Roman" panose="02020603050405020304" pitchFamily="18" charset="0"/>
                <a:cs typeface="Times New Roman" panose="02020603050405020304" pitchFamily="18" charset="0"/>
              </a:rPr>
              <a:t> </a:t>
            </a:r>
            <a:r>
              <a:rPr lang="en-US" sz="3200" dirty="0" smtClean="0">
                <a:solidFill>
                  <a:srgbClr val="7030A0"/>
                </a:solidFill>
                <a:latin typeface="NikoshBAN" pitchFamily="2" charset="0"/>
                <a:cs typeface="NikoshBAN" pitchFamily="2" charset="0"/>
              </a:rPr>
              <a:t> </a:t>
            </a:r>
            <a:endParaRPr lang="en-US" sz="3200" dirty="0">
              <a:solidFill>
                <a:srgbClr val="7030A0"/>
              </a:solidFill>
              <a:latin typeface="NikoshBAN" pitchFamily="2" charset="0"/>
              <a:cs typeface="NikoshBAN" pitchFamily="2" charset="0"/>
            </a:endParaRPr>
          </a:p>
        </p:txBody>
      </p:sp>
      <p:pic>
        <p:nvPicPr>
          <p:cNvPr id="5" name="Picture 2" descr="G:\BTT Training\01050070187_Saiful\Image\Screenshot_1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0102" y="1541835"/>
            <a:ext cx="2590800" cy="2953965"/>
          </a:xfrm>
          <a:prstGeom prst="rect">
            <a:avLst/>
          </a:prstGeom>
          <a:noFill/>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2" descr="C:\Users\Saiful\Desktop\Extra content\Download Pic\Saifu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206" y="1305017"/>
            <a:ext cx="2859993" cy="3343183"/>
          </a:xfrm>
          <a:prstGeom prst="rect">
            <a:avLst/>
          </a:prstGeom>
          <a:noFill/>
          <a:ln w="12700">
            <a:solidFill>
              <a:srgbClr val="7030A0"/>
            </a:solidFill>
          </a:ln>
          <a:effectLst>
            <a:glow rad="635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7467600" y="15240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1219200"/>
            <a:ext cx="0" cy="62484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72400" y="1524000"/>
            <a:ext cx="0" cy="5410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994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0" y="405825"/>
            <a:ext cx="8534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
        <p:nvSpPr>
          <p:cNvPr id="9" name="TextBox 8"/>
          <p:cNvSpPr txBox="1"/>
          <p:nvPr/>
        </p:nvSpPr>
        <p:spPr>
          <a:xfrm>
            <a:off x="1600200" y="1981200"/>
            <a:ext cx="11506200" cy="646331"/>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5. The biggest carnival of the country is organized by the- </a:t>
            </a:r>
          </a:p>
        </p:txBody>
      </p:sp>
      <p:sp>
        <p:nvSpPr>
          <p:cNvPr id="10" name="TextBox 9"/>
          <p:cNvSpPr txBox="1"/>
          <p:nvPr/>
        </p:nvSpPr>
        <p:spPr>
          <a:xfrm>
            <a:off x="2209800" y="3419564"/>
            <a:ext cx="4191000"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lphaLcParenBoth"/>
            </a:pPr>
            <a:r>
              <a:rPr lang="en-US" sz="3600" b="1" dirty="0" err="1" smtClean="0">
                <a:latin typeface="Times New Roman" pitchFamily="18" charset="0"/>
                <a:cs typeface="Times New Roman" pitchFamily="18" charset="0"/>
              </a:rPr>
              <a:t>Chhayanaut</a:t>
            </a:r>
            <a:endParaRPr lang="en-US" sz="3600" b="1" dirty="0" smtClean="0">
              <a:latin typeface="Times New Roman" pitchFamily="18" charset="0"/>
              <a:cs typeface="Times New Roman" pitchFamily="18" charset="0"/>
            </a:endParaRPr>
          </a:p>
          <a:p>
            <a:pPr marL="742950" indent="-742950">
              <a:buAutoNum type="alphaLcParenBoth"/>
            </a:pPr>
            <a:endParaRPr lang="en-US" sz="3600" b="1" dirty="0">
              <a:latin typeface="Times New Roman" pitchFamily="18" charset="0"/>
              <a:cs typeface="Times New Roman" pitchFamily="18" charset="0"/>
            </a:endParaRPr>
          </a:p>
        </p:txBody>
      </p:sp>
      <p:sp>
        <p:nvSpPr>
          <p:cNvPr id="11" name="TextBox 10"/>
          <p:cNvSpPr txBox="1"/>
          <p:nvPr/>
        </p:nvSpPr>
        <p:spPr>
          <a:xfrm>
            <a:off x="2209800" y="5048071"/>
            <a:ext cx="4191000"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(c</a:t>
            </a:r>
            <a:r>
              <a:rPr lang="en-US" sz="3600" b="1" dirty="0" smtClean="0">
                <a:solidFill>
                  <a:srgbClr val="002060"/>
                </a:solidFill>
                <a:latin typeface="Times New Roman" pitchFamily="18" charset="0"/>
                <a:cs typeface="Times New Roman" pitchFamily="18" charset="0"/>
              </a:rPr>
              <a:t>)</a:t>
            </a:r>
            <a:r>
              <a:rPr lang="en-US" sz="3600" b="1" dirty="0">
                <a:solidFill>
                  <a:srgbClr val="002060"/>
                </a:solidFill>
                <a:latin typeface="Times New Roman" pitchFamily="18" charset="0"/>
                <a:cs typeface="Times New Roman" pitchFamily="18" charset="0"/>
              </a:rPr>
              <a:t> Fine Arts student of Dhaka </a:t>
            </a:r>
            <a:r>
              <a:rPr lang="en-US" sz="3600" b="1" dirty="0" smtClean="0">
                <a:solidFill>
                  <a:srgbClr val="002060"/>
                </a:solidFill>
                <a:latin typeface="Times New Roman" pitchFamily="18" charset="0"/>
                <a:cs typeface="Times New Roman" pitchFamily="18" charset="0"/>
              </a:rPr>
              <a:t>University</a:t>
            </a:r>
            <a:endParaRPr lang="en-US" sz="3600" b="1" dirty="0">
              <a:solidFill>
                <a:srgbClr val="002060"/>
              </a:solidFill>
              <a:latin typeface="Times New Roman" pitchFamily="18" charset="0"/>
              <a:cs typeface="Times New Roman" pitchFamily="18" charset="0"/>
            </a:endParaRPr>
          </a:p>
        </p:txBody>
      </p:sp>
      <p:sp>
        <p:nvSpPr>
          <p:cNvPr id="12" name="TextBox 11"/>
          <p:cNvSpPr txBox="1"/>
          <p:nvPr/>
        </p:nvSpPr>
        <p:spPr>
          <a:xfrm>
            <a:off x="7326600" y="5048071"/>
            <a:ext cx="4953000"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(d) </a:t>
            </a:r>
            <a:r>
              <a:rPr lang="en-US" sz="3600" b="1" dirty="0" err="1">
                <a:solidFill>
                  <a:srgbClr val="002060"/>
                </a:solidFill>
                <a:latin typeface="Times New Roman" pitchFamily="18" charset="0"/>
                <a:cs typeface="Times New Roman" pitchFamily="18" charset="0"/>
              </a:rPr>
              <a:t>Shilpakala</a:t>
            </a:r>
            <a:r>
              <a:rPr lang="en-US" sz="3600" b="1" dirty="0">
                <a:solidFill>
                  <a:srgbClr val="002060"/>
                </a:solidFill>
                <a:latin typeface="Times New Roman" pitchFamily="18" charset="0"/>
                <a:cs typeface="Times New Roman" pitchFamily="18" charset="0"/>
              </a:rPr>
              <a:t>        Academy</a:t>
            </a:r>
          </a:p>
        </p:txBody>
      </p:sp>
      <p:sp>
        <p:nvSpPr>
          <p:cNvPr id="13" name="TextBox 12"/>
          <p:cNvSpPr txBox="1"/>
          <p:nvPr/>
        </p:nvSpPr>
        <p:spPr>
          <a:xfrm>
            <a:off x="7484918" y="3276600"/>
            <a:ext cx="4794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(b) Bangla </a:t>
            </a:r>
            <a:r>
              <a:rPr lang="en-US" sz="3600" b="1" dirty="0" smtClean="0">
                <a:latin typeface="Times New Roman" pitchFamily="18" charset="0"/>
                <a:cs typeface="Times New Roman" pitchFamily="18" charset="0"/>
              </a:rPr>
              <a:t>Academy</a:t>
            </a:r>
          </a:p>
          <a:p>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1141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3"/>
                                        </p:tgtEl>
                                        <p:attrNameLst>
                                          <p:attrName>ppt_x</p:attrName>
                                        </p:attrNameLst>
                                      </p:cBhvr>
                                      <p:tavLst>
                                        <p:tav tm="0">
                                          <p:val>
                                            <p:strVal val="ppt_x"/>
                                          </p:val>
                                        </p:tav>
                                        <p:tav tm="100000">
                                          <p:val>
                                            <p:strVal val="ppt_x"/>
                                          </p:val>
                                        </p:tav>
                                      </p:tavLst>
                                    </p:anim>
                                    <p:anim calcmode="lin" valueType="num">
                                      <p:cBhvr additive="base">
                                        <p:cTn id="11" dur="500"/>
                                        <p:tgtEl>
                                          <p:spTgt spid="13"/>
                                        </p:tgtEl>
                                        <p:attrNameLst>
                                          <p:attrName>ppt_y</p:attrName>
                                        </p:attrNameLst>
                                      </p:cBhvr>
                                      <p:tavLst>
                                        <p:tav tm="0">
                                          <p:val>
                                            <p:strVal val="ppt_y"/>
                                          </p:val>
                                        </p:tav>
                                        <p:tav tm="100000">
                                          <p:val>
                                            <p:strVal val="1+ppt_h/2"/>
                                          </p:val>
                                        </p:tav>
                                      </p:tavLst>
                                    </p:anim>
                                    <p:set>
                                      <p:cBhvr>
                                        <p:cTn id="12" dur="1" fill="hold">
                                          <p:stCondLst>
                                            <p:cond delay="499"/>
                                          </p:stCondLst>
                                        </p:cTn>
                                        <p:tgtEl>
                                          <p:spTgt spid="1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981199"/>
            <a:ext cx="104601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6.Pahela </a:t>
            </a:r>
            <a:r>
              <a:rPr lang="en-US" sz="3600" b="1" dirty="0" err="1">
                <a:latin typeface="Times New Roman" pitchFamily="18" charset="0"/>
                <a:cs typeface="Times New Roman" pitchFamily="18" charset="0"/>
              </a:rPr>
              <a:t>Boishakh</a:t>
            </a:r>
            <a:r>
              <a:rPr lang="en-US" sz="3600" b="1" dirty="0">
                <a:latin typeface="Times New Roman" pitchFamily="18" charset="0"/>
                <a:cs typeface="Times New Roman" pitchFamily="18" charset="0"/>
              </a:rPr>
              <a:t> inspires people to start life with –hopes and inspirations</a:t>
            </a:r>
          </a:p>
        </p:txBody>
      </p:sp>
      <p:sp>
        <p:nvSpPr>
          <p:cNvPr id="3" name="TextBox 2"/>
          <p:cNvSpPr txBox="1"/>
          <p:nvPr/>
        </p:nvSpPr>
        <p:spPr>
          <a:xfrm>
            <a:off x="2209800" y="3851564"/>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lphaLcParenBoth"/>
            </a:pPr>
            <a:r>
              <a:rPr lang="en-US" sz="3600" b="1" dirty="0" smtClean="0">
                <a:solidFill>
                  <a:srgbClr val="002060"/>
                </a:solidFill>
                <a:latin typeface="Times New Roman" pitchFamily="18" charset="0"/>
                <a:cs typeface="Times New Roman" pitchFamily="18" charset="0"/>
              </a:rPr>
              <a:t>Renewed</a:t>
            </a:r>
          </a:p>
          <a:p>
            <a:pPr marL="742950" indent="-742950">
              <a:buAutoNum type="alphaLcParenBoth"/>
            </a:pPr>
            <a:endParaRPr lang="en-US" sz="3600" b="1" dirty="0">
              <a:solidFill>
                <a:srgbClr val="002060"/>
              </a:solidFill>
              <a:latin typeface="Times New Roman" pitchFamily="18" charset="0"/>
              <a:cs typeface="Times New Roman" pitchFamily="18" charset="0"/>
            </a:endParaRPr>
          </a:p>
        </p:txBody>
      </p:sp>
      <p:sp>
        <p:nvSpPr>
          <p:cNvPr id="4" name="TextBox 3"/>
          <p:cNvSpPr txBox="1"/>
          <p:nvPr/>
        </p:nvSpPr>
        <p:spPr>
          <a:xfrm>
            <a:off x="2209800" y="5564159"/>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002060"/>
                </a:solidFill>
                <a:latin typeface="Times New Roman" pitchFamily="18" charset="0"/>
                <a:cs typeface="Times New Roman" pitchFamily="18" charset="0"/>
              </a:rPr>
              <a:t>(c) </a:t>
            </a:r>
            <a:r>
              <a:rPr lang="en-US" sz="3600" b="1" dirty="0" smtClean="0">
                <a:solidFill>
                  <a:srgbClr val="002060"/>
                </a:solidFill>
                <a:latin typeface="Times New Roman" pitchFamily="18" charset="0"/>
                <a:cs typeface="Times New Roman" pitchFamily="18" charset="0"/>
              </a:rPr>
              <a:t>Fake</a:t>
            </a:r>
          </a:p>
          <a:p>
            <a:endParaRPr lang="en-US" sz="3600" b="1" dirty="0">
              <a:solidFill>
                <a:srgbClr val="002060"/>
              </a:solidFill>
              <a:latin typeface="Times New Roman" pitchFamily="18" charset="0"/>
              <a:cs typeface="Times New Roman" pitchFamily="18" charset="0"/>
            </a:endParaRPr>
          </a:p>
        </p:txBody>
      </p:sp>
      <p:sp>
        <p:nvSpPr>
          <p:cNvPr id="5" name="TextBox 4"/>
          <p:cNvSpPr txBox="1"/>
          <p:nvPr/>
        </p:nvSpPr>
        <p:spPr>
          <a:xfrm>
            <a:off x="6858000" y="5573150"/>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(d) </a:t>
            </a:r>
            <a:r>
              <a:rPr lang="en-US" sz="3600" b="1" dirty="0" smtClean="0">
                <a:latin typeface="Times New Roman" pitchFamily="18" charset="0"/>
                <a:cs typeface="Times New Roman" pitchFamily="18" charset="0"/>
              </a:rPr>
              <a:t>False</a:t>
            </a:r>
          </a:p>
          <a:p>
            <a:endParaRPr lang="en-US" sz="3600" b="1" dirty="0">
              <a:latin typeface="Times New Roman" pitchFamily="18" charset="0"/>
              <a:cs typeface="Times New Roman" pitchFamily="18" charset="0"/>
            </a:endParaRPr>
          </a:p>
        </p:txBody>
      </p:sp>
      <p:sp>
        <p:nvSpPr>
          <p:cNvPr id="6" name="TextBox 5"/>
          <p:cNvSpPr txBox="1"/>
          <p:nvPr/>
        </p:nvSpPr>
        <p:spPr>
          <a:xfrm>
            <a:off x="6858000" y="3962400"/>
            <a:ext cx="3270682"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(b) </a:t>
            </a:r>
            <a:r>
              <a:rPr lang="en-US" sz="3600" b="1" dirty="0" smtClean="0">
                <a:latin typeface="Times New Roman" pitchFamily="18" charset="0"/>
                <a:cs typeface="Times New Roman" pitchFamily="18" charset="0"/>
              </a:rPr>
              <a:t>Exhausted</a:t>
            </a:r>
          </a:p>
          <a:p>
            <a:endParaRPr lang="en-US" sz="3600" b="1" dirty="0">
              <a:latin typeface="Times New Roman" pitchFamily="18" charset="0"/>
              <a:cs typeface="Times New Roman" pitchFamily="18" charset="0"/>
            </a:endParaRPr>
          </a:p>
        </p:txBody>
      </p:sp>
      <p:sp>
        <p:nvSpPr>
          <p:cNvPr id="7" name="TextBox 6"/>
          <p:cNvSpPr txBox="1"/>
          <p:nvPr/>
        </p:nvSpPr>
        <p:spPr>
          <a:xfrm>
            <a:off x="2286000" y="405825"/>
            <a:ext cx="9296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Tree>
    <p:extLst>
      <p:ext uri="{BB962C8B-B14F-4D97-AF65-F5344CB8AC3E}">
        <p14:creationId xmlns:p14="http://schemas.microsoft.com/office/powerpoint/2010/main" val="210718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95600" y="558225"/>
            <a:ext cx="8534400" cy="584775"/>
          </a:xfrm>
          <a:prstGeom prst="rect">
            <a:avLst/>
          </a:prstGeom>
          <a:ln w="3810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7030A0"/>
                </a:solidFill>
                <a:latin typeface="Times New Roman" pitchFamily="18" charset="0"/>
                <a:cs typeface="Times New Roman" pitchFamily="18" charset="0"/>
              </a:rPr>
              <a:t>Choose the correct answer from the alternative.</a:t>
            </a:r>
          </a:p>
        </p:txBody>
      </p:sp>
      <p:sp>
        <p:nvSpPr>
          <p:cNvPr id="9" name="TextBox 8"/>
          <p:cNvSpPr txBox="1"/>
          <p:nvPr/>
        </p:nvSpPr>
        <p:spPr>
          <a:xfrm>
            <a:off x="1981200" y="2039760"/>
            <a:ext cx="10224256" cy="646331"/>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7.  What does the phrase `Public holiday` mean?</a:t>
            </a:r>
          </a:p>
        </p:txBody>
      </p:sp>
      <p:sp>
        <p:nvSpPr>
          <p:cNvPr id="10" name="TextBox 9"/>
          <p:cNvSpPr txBox="1"/>
          <p:nvPr/>
        </p:nvSpPr>
        <p:spPr>
          <a:xfrm>
            <a:off x="2197364" y="3371671"/>
            <a:ext cx="4432036"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indent="-742950">
              <a:buAutoNum type="alphaLcParenBoth"/>
            </a:pPr>
            <a:r>
              <a:rPr lang="en-US" sz="3600" b="1" dirty="0" smtClean="0">
                <a:solidFill>
                  <a:srgbClr val="002060"/>
                </a:solidFill>
                <a:latin typeface="Times New Roman" pitchFamily="18" charset="0"/>
                <a:cs typeface="Times New Roman" pitchFamily="18" charset="0"/>
              </a:rPr>
              <a:t>national holiday</a:t>
            </a:r>
          </a:p>
          <a:p>
            <a:pPr marL="742950" indent="-742950">
              <a:buAutoNum type="alphaLcParenBoth"/>
            </a:pPr>
            <a:endParaRPr lang="en-US" sz="3600" b="1" dirty="0">
              <a:solidFill>
                <a:srgbClr val="002060"/>
              </a:solidFill>
              <a:latin typeface="Times New Roman" pitchFamily="18" charset="0"/>
              <a:cs typeface="Times New Roman" pitchFamily="18" charset="0"/>
            </a:endParaRPr>
          </a:p>
        </p:txBody>
      </p:sp>
      <p:sp>
        <p:nvSpPr>
          <p:cNvPr id="11" name="TextBox 10"/>
          <p:cNvSpPr txBox="1"/>
          <p:nvPr/>
        </p:nvSpPr>
        <p:spPr>
          <a:xfrm>
            <a:off x="2133599" y="5207755"/>
            <a:ext cx="4495801"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(c)  permanent holiday</a:t>
            </a:r>
          </a:p>
        </p:txBody>
      </p:sp>
      <p:sp>
        <p:nvSpPr>
          <p:cNvPr id="12" name="TextBox 11"/>
          <p:cNvSpPr txBox="1"/>
          <p:nvPr/>
        </p:nvSpPr>
        <p:spPr>
          <a:xfrm>
            <a:off x="7785855" y="5207755"/>
            <a:ext cx="4419601"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(d) uncommon </a:t>
            </a:r>
            <a:r>
              <a:rPr lang="en-US" sz="3600" b="1" dirty="0" smtClean="0">
                <a:latin typeface="Times New Roman" pitchFamily="18" charset="0"/>
                <a:cs typeface="Times New Roman" pitchFamily="18" charset="0"/>
              </a:rPr>
              <a:t>workday</a:t>
            </a:r>
          </a:p>
        </p:txBody>
      </p:sp>
      <p:sp>
        <p:nvSpPr>
          <p:cNvPr id="13" name="TextBox 12"/>
          <p:cNvSpPr txBox="1"/>
          <p:nvPr/>
        </p:nvSpPr>
        <p:spPr>
          <a:xfrm>
            <a:off x="7785855" y="3357816"/>
            <a:ext cx="4419601"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latin typeface="Times New Roman" pitchFamily="18" charset="0"/>
                <a:cs typeface="Times New Roman" pitchFamily="18" charset="0"/>
              </a:rPr>
              <a:t>(b) yearly </a:t>
            </a:r>
            <a:r>
              <a:rPr lang="en-US" sz="3600" b="1" dirty="0" smtClean="0">
                <a:latin typeface="Times New Roman" pitchFamily="18" charset="0"/>
                <a:cs typeface="Times New Roman" pitchFamily="18" charset="0"/>
              </a:rPr>
              <a:t>holiday</a:t>
            </a:r>
          </a:p>
          <a:p>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2734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3"/>
                                        </p:tgtEl>
                                        <p:attrNameLst>
                                          <p:attrName>ppt_x</p:attrName>
                                        </p:attrNameLst>
                                      </p:cBhvr>
                                      <p:tavLst>
                                        <p:tav tm="0">
                                          <p:val>
                                            <p:strVal val="ppt_x"/>
                                          </p:val>
                                        </p:tav>
                                        <p:tav tm="100000">
                                          <p:val>
                                            <p:strVal val="ppt_x"/>
                                          </p:val>
                                        </p:tav>
                                      </p:tavLst>
                                    </p:anim>
                                    <p:anim calcmode="lin" valueType="num">
                                      <p:cBhvr additive="base">
                                        <p:cTn id="11" dur="500"/>
                                        <p:tgtEl>
                                          <p:spTgt spid="13"/>
                                        </p:tgtEl>
                                        <p:attrNameLst>
                                          <p:attrName>ppt_y</p:attrName>
                                        </p:attrNameLst>
                                      </p:cBhvr>
                                      <p:tavLst>
                                        <p:tav tm="0">
                                          <p:val>
                                            <p:strVal val="ppt_y"/>
                                          </p:val>
                                        </p:tav>
                                        <p:tav tm="100000">
                                          <p:val>
                                            <p:strVal val="1+ppt_h/2"/>
                                          </p:val>
                                        </p:tav>
                                      </p:tavLst>
                                    </p:anim>
                                    <p:set>
                                      <p:cBhvr>
                                        <p:cTn id="12" dur="1" fill="hold">
                                          <p:stCondLst>
                                            <p:cond delay="499"/>
                                          </p:stCondLst>
                                        </p:cTn>
                                        <p:tgtEl>
                                          <p:spTgt spid="13"/>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62285"/>
            <a:ext cx="13639800" cy="5078313"/>
          </a:xfrm>
          <a:prstGeom prst="rect">
            <a:avLst/>
          </a:prstGeom>
        </p:spPr>
        <p:txBody>
          <a:bodyPr wrap="square">
            <a:spAutoFit/>
          </a:bodyPr>
          <a:lstStyle/>
          <a:p>
            <a:pPr algn="just"/>
            <a:r>
              <a:rPr lang="en-US" sz="3600" dirty="0" smtClean="0">
                <a:solidFill>
                  <a:srgbClr val="0070C0"/>
                </a:solidFill>
                <a:latin typeface="Times New Roman" pitchFamily="18" charset="0"/>
                <a:cs typeface="Times New Roman" pitchFamily="18" charset="0"/>
              </a:rPr>
              <a:t>The </a:t>
            </a:r>
            <a:r>
              <a:rPr lang="en-US" sz="3600" dirty="0">
                <a:solidFill>
                  <a:srgbClr val="0070C0"/>
                </a:solidFill>
                <a:latin typeface="Times New Roman" pitchFamily="18" charset="0"/>
                <a:cs typeface="Times New Roman" pitchFamily="18" charset="0"/>
              </a:rPr>
              <a:t>word </a:t>
            </a:r>
            <a:r>
              <a:rPr lang="en-US" sz="3600" dirty="0" err="1">
                <a:solidFill>
                  <a:srgbClr val="0070C0"/>
                </a:solidFill>
                <a:latin typeface="Times New Roman" pitchFamily="18" charset="0"/>
                <a:cs typeface="Times New Roman" pitchFamily="18" charset="0"/>
              </a:rPr>
              <a:t>Pahela</a:t>
            </a:r>
            <a:r>
              <a:rPr lang="en-US" sz="3600" dirty="0">
                <a:solidFill>
                  <a:srgbClr val="0070C0"/>
                </a:solidFill>
                <a:latin typeface="Times New Roman" pitchFamily="18" charset="0"/>
                <a:cs typeface="Times New Roman" pitchFamily="18" charset="0"/>
              </a:rPr>
              <a:t> means the first and </a:t>
            </a:r>
            <a:r>
              <a:rPr lang="en-US" sz="3600" dirty="0" err="1">
                <a:solidFill>
                  <a:srgbClr val="0070C0"/>
                </a:solidFill>
                <a:latin typeface="Times New Roman" pitchFamily="18" charset="0"/>
                <a:cs typeface="Times New Roman" pitchFamily="18" charset="0"/>
              </a:rPr>
              <a:t>Boishakh</a:t>
            </a:r>
            <a:r>
              <a:rPr lang="en-US" sz="3600" dirty="0">
                <a:solidFill>
                  <a:srgbClr val="0070C0"/>
                </a:solidFill>
                <a:latin typeface="Times New Roman" pitchFamily="18" charset="0"/>
                <a:cs typeface="Times New Roman" pitchFamily="18" charset="0"/>
              </a:rPr>
              <a:t> is the </a:t>
            </a:r>
            <a:r>
              <a:rPr lang="en-US" sz="3600" dirty="0" smtClean="0">
                <a:solidFill>
                  <a:srgbClr val="0070C0"/>
                </a:solidFill>
                <a:latin typeface="Times New Roman" pitchFamily="18" charset="0"/>
                <a:cs typeface="Times New Roman" pitchFamily="18" charset="0"/>
              </a:rPr>
              <a:t>-------- - </a:t>
            </a:r>
            <a:r>
              <a:rPr lang="en-US" sz="3600" dirty="0">
                <a:solidFill>
                  <a:srgbClr val="0070C0"/>
                </a:solidFill>
                <a:latin typeface="Times New Roman" pitchFamily="18" charset="0"/>
                <a:cs typeface="Times New Roman" pitchFamily="18" charset="0"/>
              </a:rPr>
              <a:t>month of Bangla </a:t>
            </a:r>
            <a:r>
              <a:rPr lang="en-US" sz="3600" dirty="0" err="1" smtClean="0">
                <a:solidFill>
                  <a:srgbClr val="0070C0"/>
                </a:solidFill>
                <a:latin typeface="Times New Roman" pitchFamily="18" charset="0"/>
                <a:cs typeface="Times New Roman" pitchFamily="18" charset="0"/>
              </a:rPr>
              <a:t>calendar.The</a:t>
            </a:r>
            <a:r>
              <a:rPr lang="en-US" sz="3600" dirty="0" smtClean="0">
                <a:solidFill>
                  <a:srgbClr val="0070C0"/>
                </a:solidFill>
                <a:latin typeface="Times New Roman" pitchFamily="18" charset="0"/>
                <a:cs typeface="Times New Roman" pitchFamily="18" charset="0"/>
              </a:rPr>
              <a:t> </a:t>
            </a:r>
            <a:r>
              <a:rPr lang="en-US" sz="3600" dirty="0">
                <a:solidFill>
                  <a:srgbClr val="0070C0"/>
                </a:solidFill>
                <a:latin typeface="Times New Roman" pitchFamily="18" charset="0"/>
                <a:cs typeface="Times New Roman" pitchFamily="18" charset="0"/>
              </a:rPr>
              <a:t>day is observed </a:t>
            </a:r>
            <a:r>
              <a:rPr lang="en-US" sz="3600" dirty="0" smtClean="0">
                <a:solidFill>
                  <a:srgbClr val="0070C0"/>
                </a:solidFill>
                <a:latin typeface="Times New Roman" pitchFamily="18" charset="0"/>
                <a:cs typeface="Times New Roman" pitchFamily="18" charset="0"/>
              </a:rPr>
              <a:t>not----------- in </a:t>
            </a:r>
            <a:r>
              <a:rPr lang="en-US" sz="3600" dirty="0">
                <a:solidFill>
                  <a:srgbClr val="0070C0"/>
                </a:solidFill>
                <a:latin typeface="Times New Roman" pitchFamily="18" charset="0"/>
                <a:cs typeface="Times New Roman" pitchFamily="18" charset="0"/>
              </a:rPr>
              <a:t>Bangladesh </a:t>
            </a:r>
            <a:r>
              <a:rPr lang="en-US" sz="3600" dirty="0" smtClean="0">
                <a:solidFill>
                  <a:srgbClr val="0070C0"/>
                </a:solidFill>
                <a:latin typeface="Times New Roman" pitchFamily="18" charset="0"/>
                <a:cs typeface="Times New Roman" pitchFamily="18" charset="0"/>
              </a:rPr>
              <a:t>but       -----------in </a:t>
            </a:r>
            <a:r>
              <a:rPr lang="en-US" sz="3600" dirty="0">
                <a:solidFill>
                  <a:srgbClr val="0070C0"/>
                </a:solidFill>
                <a:latin typeface="Times New Roman" pitchFamily="18" charset="0"/>
                <a:cs typeface="Times New Roman" pitchFamily="18" charset="0"/>
              </a:rPr>
              <a:t>some other parts of the world. It is celebrated in West Bengal, Assam and Tripura. It is also </a:t>
            </a:r>
            <a:r>
              <a:rPr lang="en-US" sz="3600" dirty="0" smtClean="0">
                <a:solidFill>
                  <a:srgbClr val="0070C0"/>
                </a:solidFill>
                <a:latin typeface="Times New Roman" pitchFamily="18" charset="0"/>
                <a:cs typeface="Times New Roman" pitchFamily="18" charset="0"/>
              </a:rPr>
              <a:t>-------------  in </a:t>
            </a:r>
            <a:r>
              <a:rPr lang="en-US" sz="3600" dirty="0">
                <a:solidFill>
                  <a:srgbClr val="0070C0"/>
                </a:solidFill>
                <a:latin typeface="Times New Roman" pitchFamily="18" charset="0"/>
                <a:cs typeface="Times New Roman" pitchFamily="18" charset="0"/>
              </a:rPr>
              <a:t>Australia and the UK. In Australia, the </a:t>
            </a:r>
            <a:r>
              <a:rPr lang="en-US" sz="3600" dirty="0" smtClean="0">
                <a:solidFill>
                  <a:srgbClr val="0070C0"/>
                </a:solidFill>
                <a:latin typeface="Times New Roman" pitchFamily="18" charset="0"/>
                <a:cs typeface="Times New Roman" pitchFamily="18" charset="0"/>
              </a:rPr>
              <a:t>largest--------------- for </a:t>
            </a:r>
            <a:r>
              <a:rPr lang="en-US" sz="3600" dirty="0">
                <a:solidFill>
                  <a:srgbClr val="0070C0"/>
                </a:solidFill>
                <a:latin typeface="Times New Roman" pitchFamily="18" charset="0"/>
                <a:cs typeface="Times New Roman" pitchFamily="18" charset="0"/>
              </a:rPr>
              <a:t>Bangla new year is the Sydney </a:t>
            </a:r>
            <a:r>
              <a:rPr lang="en-US" sz="3600" dirty="0" err="1">
                <a:solidFill>
                  <a:srgbClr val="0070C0"/>
                </a:solidFill>
                <a:latin typeface="Times New Roman" pitchFamily="18" charset="0"/>
                <a:cs typeface="Times New Roman" pitchFamily="18" charset="0"/>
              </a:rPr>
              <a:t>Boishakhi</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Mela</a:t>
            </a:r>
            <a:r>
              <a:rPr lang="en-US" sz="3600" dirty="0">
                <a:solidFill>
                  <a:srgbClr val="0070C0"/>
                </a:solidFill>
                <a:latin typeface="Times New Roman" pitchFamily="18" charset="0"/>
                <a:cs typeface="Times New Roman" pitchFamily="18" charset="0"/>
              </a:rPr>
              <a:t> held </a:t>
            </a:r>
            <a:r>
              <a:rPr lang="en-US" sz="3600" dirty="0" smtClean="0">
                <a:solidFill>
                  <a:srgbClr val="0070C0"/>
                </a:solidFill>
                <a:latin typeface="Times New Roman" pitchFamily="18" charset="0"/>
                <a:cs typeface="Times New Roman" pitchFamily="18" charset="0"/>
              </a:rPr>
              <a:t>--------- ----Sydney </a:t>
            </a:r>
            <a:r>
              <a:rPr lang="en-US" sz="3600" dirty="0">
                <a:solidFill>
                  <a:srgbClr val="0070C0"/>
                </a:solidFill>
                <a:latin typeface="Times New Roman" pitchFamily="18" charset="0"/>
                <a:cs typeface="Times New Roman" pitchFamily="18" charset="0"/>
              </a:rPr>
              <a:t>Olympic Park. In England, the </a:t>
            </a:r>
            <a:r>
              <a:rPr lang="en-US" sz="3600" dirty="0" err="1" smtClean="0">
                <a:solidFill>
                  <a:srgbClr val="0070C0"/>
                </a:solidFill>
                <a:latin typeface="Times New Roman" pitchFamily="18" charset="0"/>
                <a:cs typeface="Times New Roman" pitchFamily="18" charset="0"/>
              </a:rPr>
              <a:t>Bangalees</a:t>
            </a:r>
            <a:r>
              <a:rPr lang="en-US" sz="3600" dirty="0" smtClean="0">
                <a:solidFill>
                  <a:srgbClr val="0070C0"/>
                </a:solidFill>
                <a:latin typeface="Times New Roman" pitchFamily="18" charset="0"/>
                <a:cs typeface="Times New Roman" pitchFamily="18" charset="0"/>
              </a:rPr>
              <a:t> ------------- celebrate </a:t>
            </a:r>
            <a:r>
              <a:rPr lang="en-US" sz="3600" dirty="0">
                <a:solidFill>
                  <a:srgbClr val="0070C0"/>
                </a:solidFill>
                <a:latin typeface="Times New Roman" pitchFamily="18" charset="0"/>
                <a:cs typeface="Times New Roman" pitchFamily="18" charset="0"/>
              </a:rPr>
              <a:t>the day with a </a:t>
            </a:r>
            <a:r>
              <a:rPr lang="en-US" sz="3600" dirty="0" smtClean="0">
                <a:solidFill>
                  <a:srgbClr val="0070C0"/>
                </a:solidFill>
                <a:latin typeface="Times New Roman" pitchFamily="18" charset="0"/>
                <a:cs typeface="Times New Roman" pitchFamily="18" charset="0"/>
              </a:rPr>
              <a:t>street  ------------ in </a:t>
            </a:r>
            <a:r>
              <a:rPr lang="en-US" sz="3600" dirty="0">
                <a:solidFill>
                  <a:srgbClr val="0070C0"/>
                </a:solidFill>
                <a:latin typeface="Times New Roman" pitchFamily="18" charset="0"/>
                <a:cs typeface="Times New Roman" pitchFamily="18" charset="0"/>
              </a:rPr>
              <a:t>London. It is </a:t>
            </a:r>
            <a:r>
              <a:rPr lang="en-US" sz="3600" dirty="0" smtClean="0">
                <a:solidFill>
                  <a:srgbClr val="0070C0"/>
                </a:solidFill>
                <a:latin typeface="Times New Roman" pitchFamily="18" charset="0"/>
                <a:cs typeface="Times New Roman" pitchFamily="18" charset="0"/>
              </a:rPr>
              <a:t>the ---------------Asian </a:t>
            </a:r>
            <a:r>
              <a:rPr lang="en-US" sz="3600" dirty="0">
                <a:solidFill>
                  <a:srgbClr val="0070C0"/>
                </a:solidFill>
                <a:latin typeface="Times New Roman" pitchFamily="18" charset="0"/>
                <a:cs typeface="Times New Roman" pitchFamily="18" charset="0"/>
              </a:rPr>
              <a:t>festival </a:t>
            </a:r>
            <a:r>
              <a:rPr lang="en-US" sz="3600" dirty="0" smtClean="0">
                <a:solidFill>
                  <a:srgbClr val="0070C0"/>
                </a:solidFill>
                <a:latin typeface="Times New Roman" pitchFamily="18" charset="0"/>
                <a:cs typeface="Times New Roman" pitchFamily="18" charset="0"/>
              </a:rPr>
              <a:t>in Europe, -----------  Bangladesh </a:t>
            </a:r>
            <a:r>
              <a:rPr lang="en-US" sz="3600" dirty="0">
                <a:solidFill>
                  <a:srgbClr val="0070C0"/>
                </a:solidFill>
                <a:latin typeface="Times New Roman" pitchFamily="18" charset="0"/>
                <a:cs typeface="Times New Roman" pitchFamily="18" charset="0"/>
              </a:rPr>
              <a:t>and West Bengal.</a:t>
            </a:r>
          </a:p>
        </p:txBody>
      </p:sp>
      <p:sp>
        <p:nvSpPr>
          <p:cNvPr id="3" name="TextBox 2"/>
          <p:cNvSpPr txBox="1"/>
          <p:nvPr/>
        </p:nvSpPr>
        <p:spPr>
          <a:xfrm>
            <a:off x="1676400" y="1159268"/>
            <a:ext cx="14478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near</a:t>
            </a:r>
          </a:p>
        </p:txBody>
      </p:sp>
      <p:sp>
        <p:nvSpPr>
          <p:cNvPr id="5" name="TextBox 4"/>
          <p:cNvSpPr txBox="1"/>
          <p:nvPr/>
        </p:nvSpPr>
        <p:spPr>
          <a:xfrm>
            <a:off x="7595754" y="1145415"/>
            <a:ext cx="14478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largest</a:t>
            </a:r>
          </a:p>
        </p:txBody>
      </p:sp>
      <p:sp>
        <p:nvSpPr>
          <p:cNvPr id="6" name="TextBox 5"/>
          <p:cNvSpPr txBox="1"/>
          <p:nvPr/>
        </p:nvSpPr>
        <p:spPr>
          <a:xfrm>
            <a:off x="9829800" y="1145415"/>
            <a:ext cx="2133599"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Australia</a:t>
            </a:r>
          </a:p>
        </p:txBody>
      </p:sp>
      <p:sp>
        <p:nvSpPr>
          <p:cNvPr id="7" name="TextBox 6"/>
          <p:cNvSpPr txBox="1"/>
          <p:nvPr/>
        </p:nvSpPr>
        <p:spPr>
          <a:xfrm>
            <a:off x="5302827" y="398639"/>
            <a:ext cx="14478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also</a:t>
            </a:r>
          </a:p>
        </p:txBody>
      </p:sp>
      <p:sp>
        <p:nvSpPr>
          <p:cNvPr id="8" name="TextBox 7"/>
          <p:cNvSpPr txBox="1"/>
          <p:nvPr/>
        </p:nvSpPr>
        <p:spPr>
          <a:xfrm>
            <a:off x="7187046" y="394127"/>
            <a:ext cx="2109354"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celebrated</a:t>
            </a:r>
          </a:p>
        </p:txBody>
      </p:sp>
      <p:sp>
        <p:nvSpPr>
          <p:cNvPr id="9" name="TextBox 8"/>
          <p:cNvSpPr txBox="1"/>
          <p:nvPr/>
        </p:nvSpPr>
        <p:spPr>
          <a:xfrm>
            <a:off x="9829800" y="394128"/>
            <a:ext cx="2133600"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festival</a:t>
            </a:r>
          </a:p>
        </p:txBody>
      </p:sp>
      <p:sp>
        <p:nvSpPr>
          <p:cNvPr id="10" name="TextBox 9"/>
          <p:cNvSpPr txBox="1"/>
          <p:nvPr/>
        </p:nvSpPr>
        <p:spPr>
          <a:xfrm>
            <a:off x="1676399" y="415228"/>
            <a:ext cx="14478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solidFill>
                  <a:srgbClr val="7030A0"/>
                </a:solidFill>
                <a:latin typeface="Times New Roman" pitchFamily="18" charset="0"/>
                <a:cs typeface="Times New Roman" pitchFamily="18" charset="0"/>
              </a:rPr>
              <a:t>first</a:t>
            </a:r>
            <a:endParaRPr lang="en-US" sz="3600" dirty="0">
              <a:solidFill>
                <a:srgbClr val="7030A0"/>
              </a:solidFill>
              <a:latin typeface="Times New Roman" pitchFamily="18" charset="0"/>
              <a:cs typeface="Times New Roman" pitchFamily="18" charset="0"/>
            </a:endParaRPr>
          </a:p>
        </p:txBody>
      </p:sp>
      <p:sp>
        <p:nvSpPr>
          <p:cNvPr id="11" name="TextBox 10"/>
          <p:cNvSpPr txBox="1"/>
          <p:nvPr/>
        </p:nvSpPr>
        <p:spPr>
          <a:xfrm>
            <a:off x="3359726" y="1153389"/>
            <a:ext cx="19431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generally</a:t>
            </a:r>
          </a:p>
        </p:txBody>
      </p:sp>
      <p:sp>
        <p:nvSpPr>
          <p:cNvPr id="12" name="TextBox 11"/>
          <p:cNvSpPr txBox="1"/>
          <p:nvPr/>
        </p:nvSpPr>
        <p:spPr>
          <a:xfrm>
            <a:off x="3505200" y="420469"/>
            <a:ext cx="14478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only</a:t>
            </a:r>
          </a:p>
        </p:txBody>
      </p:sp>
      <p:sp>
        <p:nvSpPr>
          <p:cNvPr id="14" name="TextBox 13"/>
          <p:cNvSpPr txBox="1"/>
          <p:nvPr/>
        </p:nvSpPr>
        <p:spPr>
          <a:xfrm>
            <a:off x="5486399" y="1145414"/>
            <a:ext cx="1447801" cy="64633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solidFill>
                  <a:srgbClr val="7030A0"/>
                </a:solidFill>
                <a:latin typeface="Times New Roman" pitchFamily="18" charset="0"/>
                <a:cs typeface="Times New Roman" pitchFamily="18" charset="0"/>
              </a:rPr>
              <a:t>show</a:t>
            </a:r>
          </a:p>
        </p:txBody>
      </p:sp>
      <p:sp>
        <p:nvSpPr>
          <p:cNvPr id="13" name="TextBox 12"/>
          <p:cNvSpPr txBox="1"/>
          <p:nvPr/>
        </p:nvSpPr>
        <p:spPr>
          <a:xfrm>
            <a:off x="1524000" y="359049"/>
            <a:ext cx="11125199" cy="1446550"/>
          </a:xfrm>
          <a:prstGeom prst="rect">
            <a:avLst/>
          </a:prstGeom>
          <a:blipFill>
            <a:blip r:embed="rId2"/>
            <a:tile tx="0" ty="0" sx="100000" sy="100000" flip="none" algn="tl"/>
          </a:blipFill>
          <a:ln w="381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smtClean="0">
                <a:latin typeface="Times New Roman" pitchFamily="18" charset="0"/>
                <a:cs typeface="Times New Roman" pitchFamily="18" charset="0"/>
              </a:rPr>
              <a:t>Complete </a:t>
            </a:r>
            <a:r>
              <a:rPr lang="en-US" sz="4400" dirty="0">
                <a:latin typeface="Times New Roman" pitchFamily="18" charset="0"/>
                <a:cs typeface="Times New Roman" pitchFamily="18" charset="0"/>
              </a:rPr>
              <a:t>the passage with suitable </a:t>
            </a:r>
            <a:r>
              <a:rPr lang="en-US" sz="4400" dirty="0" smtClean="0">
                <a:latin typeface="Times New Roman" pitchFamily="18" charset="0"/>
                <a:cs typeface="Times New Roman" pitchFamily="18" charset="0"/>
              </a:rPr>
              <a:t>words</a:t>
            </a:r>
          </a:p>
          <a:p>
            <a:pPr algn="ctr"/>
            <a:endParaRPr lang="en-US" sz="4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24531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9.25926E-7 L 0.61719 0.26215 " pathEditMode="relative" rAng="0" ptsTypes="AA">
                                      <p:cBhvr>
                                        <p:cTn id="6" dur="2000" fill="hold"/>
                                        <p:tgtEl>
                                          <p:spTgt spid="10"/>
                                        </p:tgtEl>
                                        <p:attrNameLst>
                                          <p:attrName>ppt_x</p:attrName>
                                          <p:attrName>ppt_y</p:attrName>
                                        </p:attrNameLst>
                                      </p:cBhvr>
                                      <p:rCtr x="30859" y="1309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2.22222E-6 L 0.36198 0.33565 " pathEditMode="relative" rAng="0" ptsTypes="AA">
                                      <p:cBhvr>
                                        <p:cTn id="10" dur="2000" fill="hold"/>
                                        <p:tgtEl>
                                          <p:spTgt spid="12"/>
                                        </p:tgtEl>
                                        <p:attrNameLst>
                                          <p:attrName>ppt_x</p:attrName>
                                          <p:attrName>ppt_y</p:attrName>
                                        </p:attrNameLst>
                                      </p:cBhvr>
                                      <p:rCtr x="18099" y="1678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36111E-6 2.83951E-6 L -0.32335 0.40316 " pathEditMode="relative" rAng="0" ptsTypes="AA">
                                      <p:cBhvr>
                                        <p:cTn id="14" dur="2000" fill="hold"/>
                                        <p:tgtEl>
                                          <p:spTgt spid="7"/>
                                        </p:tgtEl>
                                        <p:attrNameLst>
                                          <p:attrName>ppt_x</p:attrName>
                                          <p:attrName>ppt_y</p:attrName>
                                        </p:attrNameLst>
                                      </p:cBhvr>
                                      <p:rCtr x="-16168" y="2015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1389E-7 1.54321E-6 L -0.05284 0.46856 " pathEditMode="relative" rAng="0" ptsTypes="AA">
                                      <p:cBhvr>
                                        <p:cTn id="18" dur="2000" fill="hold"/>
                                        <p:tgtEl>
                                          <p:spTgt spid="8"/>
                                        </p:tgtEl>
                                        <p:attrNameLst>
                                          <p:attrName>ppt_x</p:attrName>
                                          <p:attrName>ppt_y</p:attrName>
                                        </p:attrNameLst>
                                      </p:cBhvr>
                                      <p:rCtr x="-2648" y="2341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66667E-6 1.54321E-6 L -0.35416 0.53337 " pathEditMode="relative" rAng="0" ptsTypes="AA">
                                      <p:cBhvr>
                                        <p:cTn id="22" dur="2000" fill="hold"/>
                                        <p:tgtEl>
                                          <p:spTgt spid="9"/>
                                        </p:tgtEl>
                                        <p:attrNameLst>
                                          <p:attrName>ppt_x</p:attrName>
                                          <p:attrName>ppt_y</p:attrName>
                                        </p:attrNameLst>
                                      </p:cBhvr>
                                      <p:rCtr x="-17708" y="2665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5E-6 3.14815E-6 L 0.23177 0.50521 " pathEditMode="relative" rAng="0" ptsTypes="AA">
                                      <p:cBhvr>
                                        <p:cTn id="26" dur="2000" fill="hold"/>
                                        <p:tgtEl>
                                          <p:spTgt spid="3"/>
                                        </p:tgtEl>
                                        <p:attrNameLst>
                                          <p:attrName>ppt_x</p:attrName>
                                          <p:attrName>ppt_y</p:attrName>
                                        </p:attrNameLst>
                                      </p:cBhvr>
                                      <p:rCtr x="11589" y="2525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05556E-6 1.85185E-6 L -0.03559 0.57986 " pathEditMode="relative" rAng="0" ptsTypes="AA">
                                      <p:cBhvr>
                                        <p:cTn id="30" dur="2000" fill="hold"/>
                                        <p:tgtEl>
                                          <p:spTgt spid="11"/>
                                        </p:tgtEl>
                                        <p:attrNameLst>
                                          <p:attrName>ppt_x</p:attrName>
                                          <p:attrName>ppt_y</p:attrName>
                                        </p:attrNameLst>
                                      </p:cBhvr>
                                      <p:rCtr x="-1780" y="2899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64198E-6 L 0.40885 0.57157 " pathEditMode="relative" rAng="0" ptsTypes="AA">
                                      <p:cBhvr>
                                        <p:cTn id="34" dur="2000" fill="hold"/>
                                        <p:tgtEl>
                                          <p:spTgt spid="14"/>
                                        </p:tgtEl>
                                        <p:attrNameLst>
                                          <p:attrName>ppt_x</p:attrName>
                                          <p:attrName>ppt_y</p:attrName>
                                        </p:attrNameLst>
                                      </p:cBhvr>
                                      <p:rCtr x="20443" y="2856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89583E-6 -3.64198E-6 L -0.18326 0.64564 " pathEditMode="relative" rAng="0" ptsTypes="AA">
                                      <p:cBhvr>
                                        <p:cTn id="38" dur="2000" fill="hold"/>
                                        <p:tgtEl>
                                          <p:spTgt spid="5"/>
                                        </p:tgtEl>
                                        <p:attrNameLst>
                                          <p:attrName>ppt_x</p:attrName>
                                          <p:attrName>ppt_y</p:attrName>
                                        </p:attrNameLst>
                                      </p:cBhvr>
                                      <p:rCtr x="-9169" y="3227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1.66667E-6 -3.64198E-6 L 0.16146 0.64564 " pathEditMode="relative" rAng="0" ptsTypes="AA">
                                      <p:cBhvr>
                                        <p:cTn id="42" dur="2000" fill="hold"/>
                                        <p:tgtEl>
                                          <p:spTgt spid="6"/>
                                        </p:tgtEl>
                                        <p:attrNameLst>
                                          <p:attrName>ppt_x</p:attrName>
                                          <p:attrName>ppt_y</p:attrName>
                                        </p:attrNameLst>
                                      </p:cBhvr>
                                      <p:rCtr x="8073" y="32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20225"/>
            <a:ext cx="10439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Answer the following questions in your own words:</a:t>
            </a:r>
            <a:endParaRPr lang="en-US" sz="3200" b="1" dirty="0">
              <a:latin typeface="Times New Roman" pitchFamily="18" charset="0"/>
              <a:cs typeface="Times New Roman" pitchFamily="18" charset="0"/>
            </a:endParaRPr>
          </a:p>
        </p:txBody>
      </p:sp>
      <p:sp>
        <p:nvSpPr>
          <p:cNvPr id="3" name="TextBox 2"/>
          <p:cNvSpPr txBox="1"/>
          <p:nvPr/>
        </p:nvSpPr>
        <p:spPr>
          <a:xfrm>
            <a:off x="990600" y="2463225"/>
            <a:ext cx="12344400" cy="584775"/>
          </a:xfrm>
          <a:prstGeom prst="rect">
            <a:avLst/>
          </a:prstGeom>
          <a:noFill/>
          <a:ln w="28575">
            <a:solidFill>
              <a:srgbClr val="00B0F0"/>
            </a:solidFill>
          </a:ln>
        </p:spPr>
        <p:txBody>
          <a:bodyPr wrap="square" rtlCol="0">
            <a:spAutoFit/>
          </a:bodyPr>
          <a:lstStyle/>
          <a:p>
            <a:pPr marL="514350" indent="-514350">
              <a:buFontTx/>
              <a:buAutoNum type="alphaLcParenBoth"/>
            </a:pPr>
            <a:r>
              <a:rPr lang="en-US" sz="3200" b="1" dirty="0">
                <a:solidFill>
                  <a:srgbClr val="7030A0"/>
                </a:solidFill>
                <a:latin typeface="Times New Roman" pitchFamily="18" charset="0"/>
                <a:cs typeface="Times New Roman" pitchFamily="18" charset="0"/>
              </a:rPr>
              <a:t>Why does </a:t>
            </a:r>
            <a:r>
              <a:rPr lang="en-US" sz="3200" b="1" dirty="0" err="1">
                <a:solidFill>
                  <a:srgbClr val="7030A0"/>
                </a:solidFill>
                <a:latin typeface="Times New Roman" pitchFamily="18" charset="0"/>
                <a:cs typeface="Times New Roman" pitchFamily="18" charset="0"/>
              </a:rPr>
              <a:t>Pahela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Boishakh</a:t>
            </a:r>
            <a:r>
              <a:rPr lang="en-US" sz="3200" b="1" dirty="0">
                <a:solidFill>
                  <a:srgbClr val="7030A0"/>
                </a:solidFill>
                <a:latin typeface="Times New Roman" pitchFamily="18" charset="0"/>
                <a:cs typeface="Times New Roman" pitchFamily="18" charset="0"/>
              </a:rPr>
              <a:t> bear a special significance </a:t>
            </a:r>
            <a:r>
              <a:rPr lang="en-US" sz="3200" b="1" dirty="0" smtClean="0">
                <a:solidFill>
                  <a:srgbClr val="7030A0"/>
                </a:solidFill>
                <a:latin typeface="Times New Roman" pitchFamily="18" charset="0"/>
                <a:cs typeface="Times New Roman" pitchFamily="18" charset="0"/>
              </a:rPr>
              <a:t>? </a:t>
            </a:r>
          </a:p>
        </p:txBody>
      </p:sp>
      <p:sp>
        <p:nvSpPr>
          <p:cNvPr id="4" name="TextBox 3"/>
          <p:cNvSpPr txBox="1"/>
          <p:nvPr/>
        </p:nvSpPr>
        <p:spPr>
          <a:xfrm>
            <a:off x="3886200" y="498157"/>
            <a:ext cx="5867400" cy="584775"/>
          </a:xfrm>
          <a:prstGeom prst="rect">
            <a:avLst/>
          </a:prstGeom>
          <a:blipFill>
            <a:blip r:embed="rId2"/>
            <a:tile tx="0" ty="0" sx="100000" sy="100000" flip="none" algn="tl"/>
          </a:blipFill>
          <a:ln w="28575">
            <a:solidFill>
              <a:srgbClr val="0070C0"/>
            </a:solidFill>
          </a:ln>
        </p:spPr>
        <p:txBody>
          <a:bodyPr wrap="square" rtlCol="0">
            <a:spAutoFit/>
          </a:bodyPr>
          <a:lstStyle/>
          <a:p>
            <a:pPr algn="ctr"/>
            <a:r>
              <a:rPr lang="en-US" sz="3200" b="1" dirty="0" smtClean="0">
                <a:latin typeface="Times New Roman" pitchFamily="18" charset="0"/>
                <a:cs typeface="Times New Roman" pitchFamily="18" charset="0"/>
              </a:rPr>
              <a:t>Evaluation</a:t>
            </a:r>
            <a:endParaRPr lang="en-US" sz="3200" b="1" dirty="0">
              <a:latin typeface="Times New Roman" pitchFamily="18" charset="0"/>
              <a:cs typeface="Times New Roman" pitchFamily="18" charset="0"/>
            </a:endParaRPr>
          </a:p>
        </p:txBody>
      </p:sp>
      <p:sp>
        <p:nvSpPr>
          <p:cNvPr id="5" name="TextBox 4"/>
          <p:cNvSpPr txBox="1"/>
          <p:nvPr/>
        </p:nvSpPr>
        <p:spPr>
          <a:xfrm>
            <a:off x="990600" y="4520625"/>
            <a:ext cx="12344400" cy="584775"/>
          </a:xfrm>
          <a:prstGeom prst="rect">
            <a:avLst/>
          </a:prstGeom>
          <a:noFill/>
          <a:ln w="28575">
            <a:solidFill>
              <a:srgbClr val="00B0F0"/>
            </a:solidFill>
          </a:ln>
        </p:spPr>
        <p:txBody>
          <a:bodyPr wrap="square" rtlCol="0">
            <a:spAutoFit/>
          </a:bodyPr>
          <a:lstStyle/>
          <a:p>
            <a:r>
              <a:rPr lang="en-US" sz="3200" b="1" dirty="0">
                <a:solidFill>
                  <a:srgbClr val="7030A0"/>
                </a:solidFill>
                <a:latin typeface="Times New Roman" pitchFamily="18" charset="0"/>
                <a:cs typeface="Times New Roman" pitchFamily="18" charset="0"/>
              </a:rPr>
              <a:t>(c) How do people celebrate the day?</a:t>
            </a:r>
          </a:p>
        </p:txBody>
      </p:sp>
      <p:sp>
        <p:nvSpPr>
          <p:cNvPr id="6" name="TextBox 5"/>
          <p:cNvSpPr txBox="1"/>
          <p:nvPr/>
        </p:nvSpPr>
        <p:spPr>
          <a:xfrm>
            <a:off x="990600" y="3530025"/>
            <a:ext cx="12344400" cy="584775"/>
          </a:xfrm>
          <a:prstGeom prst="rect">
            <a:avLst/>
          </a:prstGeom>
          <a:noFill/>
          <a:ln w="28575">
            <a:solidFill>
              <a:srgbClr val="00B0F0"/>
            </a:solidFill>
          </a:ln>
        </p:spPr>
        <p:txBody>
          <a:bodyPr wrap="square" rtlCol="0">
            <a:spAutoFit/>
          </a:bodyPr>
          <a:lstStyle/>
          <a:p>
            <a:r>
              <a:rPr lang="en-US" sz="3200" b="1" dirty="0">
                <a:solidFill>
                  <a:srgbClr val="7030A0"/>
                </a:solidFill>
                <a:latin typeface="Times New Roman" pitchFamily="18" charset="0"/>
                <a:cs typeface="Times New Roman" pitchFamily="18" charset="0"/>
              </a:rPr>
              <a:t>(b) What does the procession display ?</a:t>
            </a:r>
          </a:p>
        </p:txBody>
      </p:sp>
      <p:sp>
        <p:nvSpPr>
          <p:cNvPr id="7" name="Rectangle 6"/>
          <p:cNvSpPr/>
          <p:nvPr/>
        </p:nvSpPr>
        <p:spPr>
          <a:xfrm>
            <a:off x="990600" y="5587425"/>
            <a:ext cx="12344400" cy="584775"/>
          </a:xfrm>
          <a:prstGeom prst="rect">
            <a:avLst/>
          </a:prstGeom>
          <a:ln w="28575">
            <a:solidFill>
              <a:srgbClr val="00B0F0"/>
            </a:solidFill>
          </a:ln>
        </p:spPr>
        <p:txBody>
          <a:bodyPr wrap="square">
            <a:spAutoFit/>
          </a:bodyPr>
          <a:lstStyle/>
          <a:p>
            <a:r>
              <a:rPr lang="en-US" sz="3200" b="1" dirty="0">
                <a:solidFill>
                  <a:srgbClr val="7030A0"/>
                </a:solidFill>
                <a:latin typeface="Times New Roman" pitchFamily="18" charset="0"/>
                <a:cs typeface="Times New Roman" pitchFamily="18" charset="0"/>
              </a:rPr>
              <a:t>(d) What do people love to eat the day ?</a:t>
            </a:r>
          </a:p>
        </p:txBody>
      </p:sp>
      <p:sp>
        <p:nvSpPr>
          <p:cNvPr id="8" name="Rectangle 7"/>
          <p:cNvSpPr/>
          <p:nvPr/>
        </p:nvSpPr>
        <p:spPr>
          <a:xfrm>
            <a:off x="1066800" y="6578025"/>
            <a:ext cx="12268200" cy="584775"/>
          </a:xfrm>
          <a:prstGeom prst="rect">
            <a:avLst/>
          </a:prstGeom>
          <a:ln w="28575">
            <a:solidFill>
              <a:srgbClr val="00B0F0"/>
            </a:solidFill>
          </a:ln>
        </p:spPr>
        <p:txBody>
          <a:bodyPr wrap="square">
            <a:spAutoFit/>
          </a:bodyPr>
          <a:lstStyle/>
          <a:p>
            <a:r>
              <a:rPr lang="en-US" sz="3200" b="1" dirty="0" smtClean="0">
                <a:solidFill>
                  <a:srgbClr val="7030A0"/>
                </a:solidFill>
                <a:latin typeface="Times New Roman" pitchFamily="18" charset="0"/>
                <a:cs typeface="Times New Roman" pitchFamily="18" charset="0"/>
              </a:rPr>
              <a:t>(e) </a:t>
            </a:r>
            <a:r>
              <a:rPr lang="en-US" sz="3200" b="1" dirty="0">
                <a:solidFill>
                  <a:srgbClr val="7030A0"/>
                </a:solidFill>
                <a:latin typeface="Times New Roman" pitchFamily="18" charset="0"/>
                <a:cs typeface="Times New Roman" pitchFamily="18" charset="0"/>
              </a:rPr>
              <a:t>What do women and men wear on </a:t>
            </a:r>
            <a:r>
              <a:rPr lang="en-US" sz="3200" b="1" dirty="0" err="1">
                <a:solidFill>
                  <a:srgbClr val="7030A0"/>
                </a:solidFill>
                <a:latin typeface="Times New Roman" pitchFamily="18" charset="0"/>
                <a:cs typeface="Times New Roman" pitchFamily="18" charset="0"/>
              </a:rPr>
              <a:t>Pahela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Boishakh</a:t>
            </a:r>
            <a:r>
              <a:rPr lang="en-US" sz="3200" b="1"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492493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193" y="381000"/>
            <a:ext cx="8424007" cy="584775"/>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Times New Roman" pitchFamily="18" charset="0"/>
                <a:cs typeface="Times New Roman" pitchFamily="18" charset="0"/>
              </a:rPr>
              <a:t>Compare with your answer</a:t>
            </a:r>
          </a:p>
        </p:txBody>
      </p:sp>
      <p:sp>
        <p:nvSpPr>
          <p:cNvPr id="3" name="TextBox 2"/>
          <p:cNvSpPr txBox="1"/>
          <p:nvPr/>
        </p:nvSpPr>
        <p:spPr>
          <a:xfrm>
            <a:off x="990600" y="1447800"/>
            <a:ext cx="12344400" cy="1077218"/>
          </a:xfrm>
          <a:prstGeom prst="rect">
            <a:avLst/>
          </a:prstGeom>
          <a:noFill/>
          <a:ln w="28575">
            <a:solidFill>
              <a:srgbClr val="00B0F0"/>
            </a:solidFill>
          </a:ln>
        </p:spPr>
        <p:txBody>
          <a:bodyPr wrap="square" rtlCol="0">
            <a:spAutoFit/>
          </a:bodyPr>
          <a:lstStyle/>
          <a:p>
            <a:pPr marL="514350" indent="-514350">
              <a:buFontTx/>
              <a:buAutoNum type="alphaLcParenBoth"/>
            </a:pPr>
            <a:r>
              <a:rPr lang="en-US" sz="3200" b="1" dirty="0" err="1">
                <a:solidFill>
                  <a:srgbClr val="7030A0"/>
                </a:solidFill>
                <a:latin typeface="Times New Roman" pitchFamily="18" charset="0"/>
                <a:cs typeface="Times New Roman" pitchFamily="18" charset="0"/>
              </a:rPr>
              <a:t>Pahela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Boishakh</a:t>
            </a:r>
            <a:r>
              <a:rPr lang="en-US" sz="3200" b="1" dirty="0">
                <a:solidFill>
                  <a:srgbClr val="7030A0"/>
                </a:solidFill>
                <a:latin typeface="Times New Roman" pitchFamily="18" charset="0"/>
                <a:cs typeface="Times New Roman" pitchFamily="18" charset="0"/>
              </a:rPr>
              <a:t> bear a special significance because it forms a part of  </a:t>
            </a:r>
            <a:r>
              <a:rPr lang="en-US" sz="3200" b="1" dirty="0" err="1">
                <a:solidFill>
                  <a:srgbClr val="7030A0"/>
                </a:solidFill>
                <a:latin typeface="Times New Roman" pitchFamily="18" charset="0"/>
                <a:cs typeface="Times New Roman" pitchFamily="18" charset="0"/>
              </a:rPr>
              <a:t>Bangalee</a:t>
            </a:r>
            <a:r>
              <a:rPr lang="en-US" sz="3200" b="1" dirty="0">
                <a:solidFill>
                  <a:srgbClr val="7030A0"/>
                </a:solidFill>
                <a:latin typeface="Times New Roman" pitchFamily="18" charset="0"/>
                <a:cs typeface="Times New Roman" pitchFamily="18" charset="0"/>
              </a:rPr>
              <a:t> culture and tradition.</a:t>
            </a:r>
            <a:endParaRPr lang="en-US" sz="3200" b="1" dirty="0" smtClean="0">
              <a:solidFill>
                <a:srgbClr val="7030A0"/>
              </a:solidFill>
              <a:latin typeface="Times New Roman" pitchFamily="18" charset="0"/>
              <a:cs typeface="Times New Roman" pitchFamily="18" charset="0"/>
            </a:endParaRPr>
          </a:p>
        </p:txBody>
      </p:sp>
      <p:sp>
        <p:nvSpPr>
          <p:cNvPr id="4" name="TextBox 3"/>
          <p:cNvSpPr txBox="1"/>
          <p:nvPr/>
        </p:nvSpPr>
        <p:spPr>
          <a:xfrm>
            <a:off x="990600" y="4368225"/>
            <a:ext cx="12344400" cy="584775"/>
          </a:xfrm>
          <a:prstGeom prst="rect">
            <a:avLst/>
          </a:prstGeom>
          <a:noFill/>
          <a:ln w="28575">
            <a:solidFill>
              <a:srgbClr val="00B0F0"/>
            </a:solidFill>
          </a:ln>
        </p:spPr>
        <p:txBody>
          <a:bodyPr wrap="square" rtlCol="0">
            <a:spAutoFit/>
          </a:bodyPr>
          <a:lstStyle/>
          <a:p>
            <a:r>
              <a:rPr lang="en-US" sz="3200" b="1" dirty="0">
                <a:solidFill>
                  <a:srgbClr val="7030A0"/>
                </a:solidFill>
                <a:latin typeface="Times New Roman" pitchFamily="18" charset="0"/>
                <a:cs typeface="Times New Roman" pitchFamily="18" charset="0"/>
              </a:rPr>
              <a:t>(c) People celebrate the day with traditional festivities.</a:t>
            </a:r>
          </a:p>
        </p:txBody>
      </p:sp>
      <p:sp>
        <p:nvSpPr>
          <p:cNvPr id="5" name="TextBox 4"/>
          <p:cNvSpPr txBox="1"/>
          <p:nvPr/>
        </p:nvSpPr>
        <p:spPr>
          <a:xfrm>
            <a:off x="990600" y="2971800"/>
            <a:ext cx="12344400" cy="1077218"/>
          </a:xfrm>
          <a:prstGeom prst="rect">
            <a:avLst/>
          </a:prstGeom>
          <a:noFill/>
          <a:ln w="28575">
            <a:solidFill>
              <a:srgbClr val="00B0F0"/>
            </a:solidFill>
          </a:ln>
        </p:spPr>
        <p:txBody>
          <a:bodyPr wrap="square" rtlCol="0">
            <a:spAutoFit/>
          </a:bodyPr>
          <a:lstStyle/>
          <a:p>
            <a:r>
              <a:rPr lang="en-US" sz="3200" b="1" dirty="0">
                <a:solidFill>
                  <a:srgbClr val="00B0F0"/>
                </a:solidFill>
                <a:latin typeface="Times New Roman" pitchFamily="18" charset="0"/>
                <a:cs typeface="Times New Roman" pitchFamily="18" charset="0"/>
              </a:rPr>
              <a:t>(b) The procession displays the traditional practices of </a:t>
            </a:r>
            <a:r>
              <a:rPr lang="en-US" sz="3200" b="1" dirty="0" err="1">
                <a:solidFill>
                  <a:srgbClr val="00B0F0"/>
                </a:solidFill>
                <a:latin typeface="Times New Roman" pitchFamily="18" charset="0"/>
                <a:cs typeface="Times New Roman" pitchFamily="18" charset="0"/>
              </a:rPr>
              <a:t>Bangalee</a:t>
            </a:r>
            <a:r>
              <a:rPr lang="en-US" sz="3200" b="1" dirty="0">
                <a:solidFill>
                  <a:srgbClr val="00B0F0"/>
                </a:solidFill>
                <a:latin typeface="Times New Roman" pitchFamily="18" charset="0"/>
                <a:cs typeface="Times New Roman" pitchFamily="18" charset="0"/>
              </a:rPr>
              <a:t> culture.</a:t>
            </a:r>
          </a:p>
        </p:txBody>
      </p:sp>
      <p:sp>
        <p:nvSpPr>
          <p:cNvPr id="6" name="Rectangle 5"/>
          <p:cNvSpPr/>
          <p:nvPr/>
        </p:nvSpPr>
        <p:spPr>
          <a:xfrm>
            <a:off x="990600" y="5334000"/>
            <a:ext cx="12344400" cy="584775"/>
          </a:xfrm>
          <a:prstGeom prst="rect">
            <a:avLst/>
          </a:prstGeom>
          <a:ln w="28575">
            <a:solidFill>
              <a:srgbClr val="00B0F0"/>
            </a:solidFill>
          </a:ln>
        </p:spPr>
        <p:txBody>
          <a:bodyPr wrap="square">
            <a:spAutoFit/>
          </a:bodyPr>
          <a:lstStyle/>
          <a:p>
            <a:r>
              <a:rPr lang="en-US" sz="3200" b="1" dirty="0">
                <a:solidFill>
                  <a:srgbClr val="00B0F0"/>
                </a:solidFill>
                <a:latin typeface="Times New Roman" pitchFamily="18" charset="0"/>
                <a:cs typeface="Times New Roman" pitchFamily="18" charset="0"/>
              </a:rPr>
              <a:t>(d) On this day, people love to eat traditional foods.</a:t>
            </a:r>
          </a:p>
        </p:txBody>
      </p:sp>
      <p:sp>
        <p:nvSpPr>
          <p:cNvPr id="7" name="Rectangle 6"/>
          <p:cNvSpPr/>
          <p:nvPr/>
        </p:nvSpPr>
        <p:spPr>
          <a:xfrm>
            <a:off x="1066800" y="6441757"/>
            <a:ext cx="12268200" cy="1077218"/>
          </a:xfrm>
          <a:prstGeom prst="rect">
            <a:avLst/>
          </a:prstGeom>
          <a:ln w="28575">
            <a:solidFill>
              <a:srgbClr val="00B0F0"/>
            </a:solidFill>
          </a:ln>
        </p:spPr>
        <p:txBody>
          <a:bodyPr wrap="square">
            <a:spAutoFit/>
          </a:bodyPr>
          <a:lstStyle/>
          <a:p>
            <a:r>
              <a:rPr lang="en-US" sz="3200" b="1" dirty="0" smtClean="0">
                <a:solidFill>
                  <a:srgbClr val="7030A0"/>
                </a:solidFill>
                <a:latin typeface="Times New Roman" pitchFamily="18" charset="0"/>
                <a:cs typeface="Times New Roman" pitchFamily="18" charset="0"/>
              </a:rPr>
              <a:t>(e) </a:t>
            </a:r>
            <a:r>
              <a:rPr lang="en-US" sz="3200" b="1" dirty="0">
                <a:solidFill>
                  <a:srgbClr val="7030A0"/>
                </a:solidFill>
                <a:latin typeface="Times New Roman" pitchFamily="18" charset="0"/>
                <a:cs typeface="Times New Roman" pitchFamily="18" charset="0"/>
              </a:rPr>
              <a:t>Women wear white </a:t>
            </a:r>
            <a:r>
              <a:rPr lang="en-US" sz="3200" b="1" dirty="0" err="1">
                <a:solidFill>
                  <a:srgbClr val="7030A0"/>
                </a:solidFill>
                <a:latin typeface="Times New Roman" pitchFamily="18" charset="0"/>
                <a:cs typeface="Times New Roman" pitchFamily="18" charset="0"/>
              </a:rPr>
              <a:t>sarees</a:t>
            </a:r>
            <a:r>
              <a:rPr lang="en-US" sz="3200" b="1" dirty="0">
                <a:solidFill>
                  <a:srgbClr val="7030A0"/>
                </a:solidFill>
                <a:latin typeface="Times New Roman" pitchFamily="18" charset="0"/>
                <a:cs typeface="Times New Roman" pitchFamily="18" charset="0"/>
              </a:rPr>
              <a:t> with red borders and adorn themselves with </a:t>
            </a:r>
            <a:r>
              <a:rPr lang="en-US" sz="3200" b="1" dirty="0" err="1">
                <a:solidFill>
                  <a:srgbClr val="7030A0"/>
                </a:solidFill>
                <a:latin typeface="Times New Roman" pitchFamily="18" charset="0"/>
                <a:cs typeface="Times New Roman" pitchFamily="18" charset="0"/>
              </a:rPr>
              <a:t>colourful</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churis</a:t>
            </a:r>
            <a:r>
              <a:rPr lang="en-US" sz="3200" b="1" dirty="0">
                <a:solidFill>
                  <a:srgbClr val="7030A0"/>
                </a:solidFill>
                <a:latin typeface="Times New Roman" pitchFamily="18" charset="0"/>
                <a:cs typeface="Times New Roman" pitchFamily="18" charset="0"/>
              </a:rPr>
              <a:t> and flowers. Men put on pajamas Punjabis .</a:t>
            </a:r>
          </a:p>
        </p:txBody>
      </p:sp>
    </p:spTree>
    <p:extLst>
      <p:ext uri="{BB962C8B-B14F-4D97-AF65-F5344CB8AC3E}">
        <p14:creationId xmlns:p14="http://schemas.microsoft.com/office/powerpoint/2010/main" val="2938775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6144161"/>
            <a:ext cx="830580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b="1" dirty="0">
                <a:solidFill>
                  <a:srgbClr val="7030A0"/>
                </a:solidFill>
                <a:latin typeface="Times New Roman" pitchFamily="18" charset="0"/>
                <a:cs typeface="Times New Roman" pitchFamily="18" charset="0"/>
              </a:rPr>
              <a:t>Describe your own cultural or religious festival that you celebrate</a:t>
            </a:r>
            <a:r>
              <a:rPr lang="en-US" sz="4000" b="1" dirty="0" smtClean="0">
                <a:solidFill>
                  <a:srgbClr val="7030A0"/>
                </a:solidFill>
                <a:latin typeface="Times New Roman" pitchFamily="18" charset="0"/>
                <a:cs typeface="Times New Roman" pitchFamily="18" charset="0"/>
              </a:rPr>
              <a:t>.</a:t>
            </a:r>
            <a:endParaRPr lang="en-US" sz="4000" b="1" dirty="0">
              <a:solidFill>
                <a:srgbClr val="7030A0"/>
              </a:solidFill>
              <a:latin typeface="Times New Roman" pitchFamily="18" charset="0"/>
              <a:cs typeface="Times New Roman" pitchFamily="18" charset="0"/>
            </a:endParaRPr>
          </a:p>
        </p:txBody>
      </p:sp>
      <p:sp>
        <p:nvSpPr>
          <p:cNvPr id="6" name="TextBox 5"/>
          <p:cNvSpPr txBox="1"/>
          <p:nvPr/>
        </p:nvSpPr>
        <p:spPr>
          <a:xfrm>
            <a:off x="3505200" y="533400"/>
            <a:ext cx="769620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latin typeface="NikoshBAN" pitchFamily="2" charset="0"/>
                <a:cs typeface="NikoshBAN" pitchFamily="2" charset="0"/>
              </a:rPr>
              <a:t>Home Work</a:t>
            </a:r>
            <a:endParaRPr lang="en-US" sz="3600" b="1" dirty="0">
              <a:latin typeface="NikoshBAN" pitchFamily="2" charset="0"/>
              <a:cs typeface="NikoshBAN" pitchFamily="2" charset="0"/>
            </a:endParaRPr>
          </a:p>
        </p:txBody>
      </p:sp>
      <p:pic>
        <p:nvPicPr>
          <p:cNvPr id="1026" name="Picture 2" descr="C:\Users\Saiful\Downloads\0c5ad730e04cb9d644296fedd15d1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02080"/>
            <a:ext cx="7696200" cy="46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78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895600" y="5791200"/>
            <a:ext cx="9525000" cy="1981200"/>
          </a:xfrm>
          <a:prstGeom prst="horizontalScroll">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rgbClr val="7030A0"/>
                </a:solidFill>
                <a:latin typeface="Engravers MT" pitchFamily="18" charset="0"/>
                <a:cs typeface="Times New Roman" pitchFamily="18" charset="0"/>
              </a:rPr>
              <a:t>Thank   you </a:t>
            </a:r>
            <a:r>
              <a:rPr lang="en-US" sz="4800" b="1" dirty="0">
                <a:solidFill>
                  <a:srgbClr val="7030A0"/>
                </a:solidFill>
                <a:latin typeface="Engravers MT" pitchFamily="18" charset="0"/>
                <a:cs typeface="Times New Roman" pitchFamily="18" charset="0"/>
              </a:rPr>
              <a:t>al</a:t>
            </a:r>
            <a:r>
              <a:rPr lang="en-US" sz="5400" b="1" dirty="0">
                <a:solidFill>
                  <a:srgbClr val="7030A0"/>
                </a:solidFill>
                <a:latin typeface="Engravers MT" pitchFamily="18" charset="0"/>
                <a:cs typeface="Times New Roman" pitchFamily="18" charset="0"/>
              </a:rPr>
              <a:t>l</a:t>
            </a:r>
            <a:endParaRPr lang="en-US" sz="6600" b="1" dirty="0">
              <a:solidFill>
                <a:srgbClr val="7030A0"/>
              </a:solidFill>
              <a:latin typeface="Engravers MT" pitchFamily="18" charset="0"/>
              <a:cs typeface="Times New Roman" pitchFamily="18" charset="0"/>
            </a:endParaRPr>
          </a:p>
        </p:txBody>
      </p:sp>
      <p:pic>
        <p:nvPicPr>
          <p:cNvPr id="1026" name="Picture 2" descr="C:\Users\Saiful\Downloads\rabindranath-thakur-esho-he-boishakh-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81378"/>
            <a:ext cx="7239000" cy="5362222"/>
          </a:xfrm>
          <a:prstGeom prst="snip2DiagRect">
            <a:avLst/>
          </a:prstGeom>
          <a:ln w="38100">
            <a:solidFill>
              <a:srgbClr val="7030A0"/>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906732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1" y="1625025"/>
            <a:ext cx="6476999" cy="584775"/>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What do </a:t>
            </a:r>
            <a:r>
              <a:rPr lang="en-US" sz="3200" b="1" dirty="0">
                <a:latin typeface="Times New Roman" pitchFamily="18" charset="0"/>
                <a:cs typeface="Times New Roman" pitchFamily="18" charset="0"/>
              </a:rPr>
              <a:t>you see in the picture?</a:t>
            </a:r>
          </a:p>
        </p:txBody>
      </p:sp>
      <p:sp>
        <p:nvSpPr>
          <p:cNvPr id="9" name="TextBox 8"/>
          <p:cNvSpPr txBox="1"/>
          <p:nvPr/>
        </p:nvSpPr>
        <p:spPr>
          <a:xfrm>
            <a:off x="457202" y="3505200"/>
            <a:ext cx="6476998" cy="1077218"/>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2</a:t>
            </a:r>
            <a:r>
              <a:rPr lang="en-US" sz="3200" b="1" dirty="0" smtClean="0">
                <a:latin typeface="Times New Roman" pitchFamily="18" charset="0"/>
                <a:cs typeface="Times New Roman" pitchFamily="18" charset="0"/>
              </a:rPr>
              <a:t>. Where do you think the picture was taken?</a:t>
            </a:r>
            <a:endParaRPr lang="en-US" sz="3200" b="1" dirty="0">
              <a:latin typeface="Times New Roman" pitchFamily="18" charset="0"/>
              <a:cs typeface="Times New Roman" pitchFamily="18" charset="0"/>
            </a:endParaRPr>
          </a:p>
        </p:txBody>
      </p:sp>
      <p:sp>
        <p:nvSpPr>
          <p:cNvPr id="12" name="TextBox 11"/>
          <p:cNvSpPr txBox="1"/>
          <p:nvPr/>
        </p:nvSpPr>
        <p:spPr>
          <a:xfrm>
            <a:off x="457202" y="2286000"/>
            <a:ext cx="6476998" cy="1077218"/>
          </a:xfrm>
          <a:prstGeom prst="rect">
            <a:avLst/>
          </a:prstGeom>
          <a:ln w="1905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1</a:t>
            </a:r>
            <a:r>
              <a:rPr lang="en-US" sz="3200" b="1" dirty="0" smtClean="0">
                <a:solidFill>
                  <a:srgbClr val="7030A0"/>
                </a:solidFill>
                <a:latin typeface="Times New Roman" pitchFamily="18" charset="0"/>
                <a:cs typeface="Times New Roman" pitchFamily="18" charset="0"/>
              </a:rPr>
              <a:t>. In </a:t>
            </a:r>
            <a:r>
              <a:rPr lang="en-US" sz="3200" b="1" dirty="0">
                <a:solidFill>
                  <a:srgbClr val="7030A0"/>
                </a:solidFill>
                <a:latin typeface="Times New Roman" pitchFamily="18" charset="0"/>
                <a:cs typeface="Times New Roman" pitchFamily="18" charset="0"/>
              </a:rPr>
              <a:t>the picture </a:t>
            </a:r>
            <a:r>
              <a:rPr lang="en-US" sz="3200" b="1" dirty="0" smtClean="0">
                <a:solidFill>
                  <a:srgbClr val="7030A0"/>
                </a:solidFill>
                <a:latin typeface="Times New Roman" pitchFamily="18" charset="0"/>
                <a:cs typeface="Times New Roman" pitchFamily="18" charset="0"/>
              </a:rPr>
              <a:t>young people are seen wearing traditional dress .</a:t>
            </a:r>
            <a:endParaRPr lang="en-US" sz="3200" b="1" dirty="0">
              <a:solidFill>
                <a:srgbClr val="7030A0"/>
              </a:solidFill>
              <a:latin typeface="Times New Roman" pitchFamily="18" charset="0"/>
              <a:cs typeface="Times New Roman" pitchFamily="18" charset="0"/>
            </a:endParaRPr>
          </a:p>
        </p:txBody>
      </p:sp>
      <p:sp>
        <p:nvSpPr>
          <p:cNvPr id="15" name="TextBox 14"/>
          <p:cNvSpPr txBox="1"/>
          <p:nvPr/>
        </p:nvSpPr>
        <p:spPr>
          <a:xfrm>
            <a:off x="457200" y="4648200"/>
            <a:ext cx="6476999" cy="1077218"/>
          </a:xfrm>
          <a:prstGeom prst="rect">
            <a:avLst/>
          </a:prstGeom>
          <a:ln w="1905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2</a:t>
            </a:r>
            <a:r>
              <a:rPr lang="en-US" sz="3200" b="1" dirty="0" smtClean="0">
                <a:solidFill>
                  <a:srgbClr val="7030A0"/>
                </a:solidFill>
                <a:latin typeface="Times New Roman" pitchFamily="18" charset="0"/>
                <a:cs typeface="Times New Roman" pitchFamily="18" charset="0"/>
              </a:rPr>
              <a:t>. I guess It </a:t>
            </a:r>
            <a:r>
              <a:rPr lang="en-US" sz="3200" b="1" dirty="0">
                <a:solidFill>
                  <a:srgbClr val="7030A0"/>
                </a:solidFill>
                <a:latin typeface="Times New Roman" pitchFamily="18" charset="0"/>
                <a:cs typeface="Times New Roman" pitchFamily="18" charset="0"/>
              </a:rPr>
              <a:t>was </a:t>
            </a:r>
            <a:r>
              <a:rPr lang="en-US" sz="3200" b="1" dirty="0" smtClean="0">
                <a:solidFill>
                  <a:srgbClr val="7030A0"/>
                </a:solidFill>
                <a:latin typeface="Times New Roman" pitchFamily="18" charset="0"/>
                <a:cs typeface="Times New Roman" pitchFamily="18" charset="0"/>
              </a:rPr>
              <a:t>taken at the </a:t>
            </a:r>
            <a:r>
              <a:rPr lang="en-US" sz="3200" b="1" dirty="0" err="1" smtClean="0">
                <a:solidFill>
                  <a:srgbClr val="7030A0"/>
                </a:solidFill>
                <a:latin typeface="Times New Roman" pitchFamily="18" charset="0"/>
                <a:cs typeface="Times New Roman" pitchFamily="18" charset="0"/>
              </a:rPr>
              <a:t>Ramna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Batamul</a:t>
            </a:r>
            <a:r>
              <a:rPr lang="en-US" sz="3200" b="1" dirty="0" smtClean="0">
                <a:solidFill>
                  <a:srgbClr val="7030A0"/>
                </a:solidFill>
                <a:latin typeface="Times New Roman" pitchFamily="18" charset="0"/>
                <a:cs typeface="Times New Roman" pitchFamily="18" charset="0"/>
              </a:rPr>
              <a:t> in Dhaka.</a:t>
            </a:r>
            <a:endParaRPr lang="en-US" sz="2800" b="1" dirty="0">
              <a:solidFill>
                <a:srgbClr val="7030A0"/>
              </a:solidFill>
              <a:latin typeface="Times New Roman" pitchFamily="18" charset="0"/>
              <a:cs typeface="Times New Roman" pitchFamily="18" charset="0"/>
            </a:endParaRPr>
          </a:p>
        </p:txBody>
      </p:sp>
      <p:sp>
        <p:nvSpPr>
          <p:cNvPr id="17" name="TextBox 16"/>
          <p:cNvSpPr txBox="1"/>
          <p:nvPr/>
        </p:nvSpPr>
        <p:spPr>
          <a:xfrm>
            <a:off x="4038600" y="405825"/>
            <a:ext cx="6477000" cy="58477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solidFill>
                  <a:srgbClr val="7030A0"/>
                </a:solidFill>
                <a:latin typeface="NikoshBAN" pitchFamily="2" charset="0"/>
                <a:cs typeface="NikoshBAN" pitchFamily="2" charset="0"/>
              </a:rPr>
              <a:t>Look at the picture</a:t>
            </a:r>
            <a:endParaRPr lang="en-US" sz="3200" b="1" dirty="0">
              <a:solidFill>
                <a:srgbClr val="7030A0"/>
              </a:solidFill>
              <a:latin typeface="NikoshBAN" pitchFamily="2" charset="0"/>
              <a:cs typeface="NikoshBAN" pitchFamily="2" charset="0"/>
            </a:endParaRPr>
          </a:p>
        </p:txBody>
      </p:sp>
      <p:sp>
        <p:nvSpPr>
          <p:cNvPr id="11" name="TextBox 10"/>
          <p:cNvSpPr txBox="1"/>
          <p:nvPr/>
        </p:nvSpPr>
        <p:spPr>
          <a:xfrm>
            <a:off x="457200" y="5709791"/>
            <a:ext cx="6477000" cy="584775"/>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latin typeface="Times New Roman" pitchFamily="18" charset="0"/>
                <a:cs typeface="Times New Roman" pitchFamily="18" charset="0"/>
              </a:rPr>
              <a:t>3</a:t>
            </a:r>
            <a:r>
              <a:rPr lang="en-US" sz="3200" b="1" dirty="0" smtClean="0">
                <a:latin typeface="Times New Roman" pitchFamily="18" charset="0"/>
                <a:cs typeface="Times New Roman" pitchFamily="18" charset="0"/>
              </a:rPr>
              <a:t>. What are the people doing?</a:t>
            </a:r>
            <a:endParaRPr lang="en-US" sz="3200" b="1" dirty="0">
              <a:latin typeface="Times New Roman" pitchFamily="18" charset="0"/>
              <a:cs typeface="Times New Roman" pitchFamily="18" charset="0"/>
            </a:endParaRPr>
          </a:p>
        </p:txBody>
      </p:sp>
      <p:sp>
        <p:nvSpPr>
          <p:cNvPr id="13" name="TextBox 12"/>
          <p:cNvSpPr txBox="1"/>
          <p:nvPr/>
        </p:nvSpPr>
        <p:spPr>
          <a:xfrm>
            <a:off x="457200" y="6400800"/>
            <a:ext cx="13688291" cy="1077218"/>
          </a:xfrm>
          <a:prstGeom prst="rect">
            <a:avLst/>
          </a:prstGeom>
          <a:ln w="19050">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7030A0"/>
                </a:solidFill>
                <a:latin typeface="Times New Roman" pitchFamily="18" charset="0"/>
                <a:cs typeface="Times New Roman" pitchFamily="18" charset="0"/>
              </a:rPr>
              <a:t>3</a:t>
            </a:r>
            <a:r>
              <a:rPr lang="en-US" sz="3200" b="1" dirty="0" smtClean="0">
                <a:solidFill>
                  <a:srgbClr val="7030A0"/>
                </a:solidFill>
                <a:latin typeface="Times New Roman" pitchFamily="18" charset="0"/>
                <a:cs typeface="Times New Roman" pitchFamily="18" charset="0"/>
              </a:rPr>
              <a:t>. The people here are performing at a cultural </a:t>
            </a:r>
            <a:r>
              <a:rPr lang="en-US" sz="3200" b="1" dirty="0" err="1" smtClean="0">
                <a:solidFill>
                  <a:srgbClr val="7030A0"/>
                </a:solidFill>
                <a:latin typeface="Times New Roman" pitchFamily="18" charset="0"/>
                <a:cs typeface="Times New Roman" pitchFamily="18" charset="0"/>
              </a:rPr>
              <a:t>programme.Their</a:t>
            </a:r>
            <a:r>
              <a:rPr lang="en-US" sz="3200" b="1" dirty="0" smtClean="0">
                <a:solidFill>
                  <a:srgbClr val="7030A0"/>
                </a:solidFill>
                <a:latin typeface="Times New Roman" pitchFamily="18" charset="0"/>
                <a:cs typeface="Times New Roman" pitchFamily="18" charset="0"/>
              </a:rPr>
              <a:t> traditional Bengali dresses suggest that it is nothing but a </a:t>
            </a:r>
            <a:r>
              <a:rPr lang="en-US" sz="3200" b="1" dirty="0" err="1">
                <a:solidFill>
                  <a:srgbClr val="7030A0"/>
                </a:solidFill>
                <a:latin typeface="Times New Roman" pitchFamily="18" charset="0"/>
                <a:cs typeface="Times New Roman" pitchFamily="18" charset="0"/>
              </a:rPr>
              <a:t>P</a:t>
            </a:r>
            <a:r>
              <a:rPr lang="en-US" sz="3200" b="1" dirty="0" err="1" smtClean="0">
                <a:solidFill>
                  <a:srgbClr val="7030A0"/>
                </a:solidFill>
                <a:latin typeface="Times New Roman" pitchFamily="18" charset="0"/>
                <a:cs typeface="Times New Roman" pitchFamily="18" charset="0"/>
              </a:rPr>
              <a:t>ahela</a:t>
            </a:r>
            <a:r>
              <a:rPr lang="en-US" sz="3200" b="1" dirty="0" smtClean="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a:t>
            </a:r>
            <a:r>
              <a:rPr lang="en-US" sz="3200" b="1" dirty="0" err="1" smtClean="0">
                <a:solidFill>
                  <a:srgbClr val="7030A0"/>
                </a:solidFill>
                <a:latin typeface="Times New Roman" pitchFamily="18" charset="0"/>
                <a:cs typeface="Times New Roman" pitchFamily="18" charset="0"/>
              </a:rPr>
              <a:t>oishakh</a:t>
            </a:r>
            <a:r>
              <a:rPr lang="en-US" sz="3200" b="1" dirty="0" smtClean="0">
                <a:solidFill>
                  <a:srgbClr val="7030A0"/>
                </a:solidFill>
                <a:latin typeface="Times New Roman" pitchFamily="18" charset="0"/>
                <a:cs typeface="Times New Roman" pitchFamily="18" charset="0"/>
              </a:rPr>
              <a:t> celebration</a:t>
            </a:r>
            <a:endParaRPr lang="en-US" sz="2800" b="1" dirty="0">
              <a:solidFill>
                <a:srgbClr val="7030A0"/>
              </a:solidFill>
              <a:latin typeface="Times New Roman" pitchFamily="18" charset="0"/>
              <a:cs typeface="Times New Roman" pitchFamily="18" charset="0"/>
            </a:endParaRPr>
          </a:p>
        </p:txBody>
      </p:sp>
      <p:pic>
        <p:nvPicPr>
          <p:cNvPr id="3076" name="Picture 4" descr="G:\BTT Training\01050070187_Saiful\Image\Screenshot_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76400"/>
            <a:ext cx="7124700" cy="454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07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552683"/>
            <a:ext cx="7162800" cy="646331"/>
          </a:xfrm>
          <a:prstGeom prst="rect">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latin typeface="Century" pitchFamily="18" charset="0"/>
                <a:cs typeface="NikoshBAN" pitchFamily="2" charset="0"/>
              </a:rPr>
              <a:t>Today  our lesson is </a:t>
            </a:r>
            <a:endParaRPr lang="en-US" sz="3600" b="1" dirty="0">
              <a:solidFill>
                <a:schemeClr val="tx1"/>
              </a:solidFill>
              <a:latin typeface="Century" pitchFamily="18" charset="0"/>
              <a:cs typeface="NikoshBAN" pitchFamily="2" charset="0"/>
            </a:endParaRPr>
          </a:p>
        </p:txBody>
      </p:sp>
      <p:sp>
        <p:nvSpPr>
          <p:cNvPr id="3" name="TextBox 2"/>
          <p:cNvSpPr txBox="1"/>
          <p:nvPr/>
        </p:nvSpPr>
        <p:spPr>
          <a:xfrm>
            <a:off x="4343400" y="5188803"/>
            <a:ext cx="7239000" cy="830997"/>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800" b="1" dirty="0" err="1">
                <a:solidFill>
                  <a:srgbClr val="7030A0"/>
                </a:solidFill>
                <a:latin typeface="Times New Roman" pitchFamily="18" charset="0"/>
                <a:cs typeface="Times New Roman" pitchFamily="18" charset="0"/>
              </a:rPr>
              <a:t>Pahela</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Boishakh</a:t>
            </a:r>
            <a:endParaRPr lang="en-US" sz="4400" dirty="0">
              <a:solidFill>
                <a:srgbClr val="7030A0"/>
              </a:solidFill>
              <a:latin typeface="Aharoni" pitchFamily="2" charset="-79"/>
              <a:cs typeface="Aharoni" pitchFamily="2" charset="-79"/>
            </a:endParaRPr>
          </a:p>
        </p:txBody>
      </p:sp>
      <p:sp>
        <p:nvSpPr>
          <p:cNvPr id="4" name="TextBox 3"/>
          <p:cNvSpPr txBox="1"/>
          <p:nvPr/>
        </p:nvSpPr>
        <p:spPr>
          <a:xfrm>
            <a:off x="4419599" y="6477000"/>
            <a:ext cx="7162801" cy="1200329"/>
          </a:xfrm>
          <a:prstGeom prst="rect">
            <a:avLst/>
          </a:prstGeom>
          <a:ln w="28575">
            <a:solidFill>
              <a:srgbClr val="00B0F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600" b="1" dirty="0">
                <a:solidFill>
                  <a:srgbClr val="7030A0"/>
                </a:solidFill>
                <a:latin typeface="Times New Roman" pitchFamily="18" charset="0"/>
                <a:cs typeface="Times New Roman" pitchFamily="18" charset="0"/>
              </a:rPr>
              <a:t>Events and festivals</a:t>
            </a:r>
          </a:p>
          <a:p>
            <a:pPr algn="ctr"/>
            <a:r>
              <a:rPr lang="en-US" sz="3600" b="1" dirty="0" smtClean="0">
                <a:solidFill>
                  <a:srgbClr val="7030A0"/>
                </a:solidFill>
                <a:latin typeface="Times New Roman" pitchFamily="18" charset="0"/>
                <a:cs typeface="Times New Roman" pitchFamily="18" charset="0"/>
              </a:rPr>
              <a:t>     UNIT:  03</a:t>
            </a:r>
            <a:r>
              <a:rPr lang="en-US" sz="3600" b="1" dirty="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   LESSON</a:t>
            </a:r>
            <a:r>
              <a:rPr lang="en-US" sz="3600" b="1" smtClean="0">
                <a:solidFill>
                  <a:srgbClr val="7030A0"/>
                </a:solidFill>
                <a:latin typeface="Times New Roman" pitchFamily="18" charset="0"/>
                <a:cs typeface="Times New Roman" pitchFamily="18" charset="0"/>
              </a:rPr>
              <a:t>:  06</a:t>
            </a:r>
            <a:endParaRPr lang="en-US" sz="3600" b="1" dirty="0">
              <a:solidFill>
                <a:srgbClr val="7030A0"/>
              </a:solidFill>
              <a:latin typeface="Times New Roman" pitchFamily="18" charset="0"/>
              <a:cs typeface="Times New Roman" pitchFamily="18" charset="0"/>
            </a:endParaRPr>
          </a:p>
        </p:txBody>
      </p:sp>
      <p:pic>
        <p:nvPicPr>
          <p:cNvPr id="6" name="Picture 2" descr="C:\Users\Saiful\Downloads\panta-vat-001-copy-FILEminimiz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5027330" cy="332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65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4124899" y="876300"/>
            <a:ext cx="6085901" cy="838200"/>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smtClean="0">
                <a:solidFill>
                  <a:srgbClr val="7030A0"/>
                </a:solidFill>
                <a:latin typeface="NikoshBAN" pitchFamily="2" charset="0"/>
                <a:cs typeface="NikoshBAN" pitchFamily="2" charset="0"/>
              </a:rPr>
              <a:t>Learning outcomes</a:t>
            </a:r>
            <a:endParaRPr lang="en-US" sz="4000" b="1" dirty="0">
              <a:solidFill>
                <a:srgbClr val="7030A0"/>
              </a:solidFill>
              <a:latin typeface="NikoshBAN" pitchFamily="2" charset="0"/>
              <a:cs typeface="NikoshBAN" pitchFamily="2" charset="0"/>
            </a:endParaRPr>
          </a:p>
        </p:txBody>
      </p:sp>
      <p:sp>
        <p:nvSpPr>
          <p:cNvPr id="4" name="TextBox 3"/>
          <p:cNvSpPr txBox="1"/>
          <p:nvPr/>
        </p:nvSpPr>
        <p:spPr>
          <a:xfrm>
            <a:off x="1828800" y="2209800"/>
            <a:ext cx="112014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a:solidFill>
                  <a:srgbClr val="7030A0"/>
                </a:solidFill>
                <a:latin typeface="Times New Roman" pitchFamily="18" charset="0"/>
                <a:cs typeface="Times New Roman" pitchFamily="18" charset="0"/>
              </a:rPr>
              <a:t>After we have studied the lesson we will be able to ..</a:t>
            </a:r>
          </a:p>
          <a:p>
            <a:endParaRPr lang="en-US" sz="3600" b="1" dirty="0" smtClean="0">
              <a:solidFill>
                <a:srgbClr val="7030A0"/>
              </a:solidFill>
              <a:latin typeface="Times New Roman" pitchFamily="18" charset="0"/>
              <a:cs typeface="Times New Roman" pitchFamily="18" charset="0"/>
            </a:endParaRPr>
          </a:p>
          <a:p>
            <a:pPr>
              <a:lnSpc>
                <a:spcPct val="150000"/>
              </a:lnSpc>
            </a:pPr>
            <a:r>
              <a:rPr lang="en-US" sz="3600" b="1" dirty="0" smtClean="0">
                <a:solidFill>
                  <a:srgbClr val="7030A0"/>
                </a:solidFill>
                <a:latin typeface="Times New Roman" pitchFamily="18" charset="0"/>
                <a:cs typeface="Times New Roman" pitchFamily="18" charset="0"/>
              </a:rPr>
              <a:t>1.Talk </a:t>
            </a:r>
            <a:r>
              <a:rPr lang="en-US" sz="3600" b="1" dirty="0">
                <a:solidFill>
                  <a:srgbClr val="7030A0"/>
                </a:solidFill>
                <a:latin typeface="Times New Roman" pitchFamily="18" charset="0"/>
                <a:cs typeface="Times New Roman" pitchFamily="18" charset="0"/>
              </a:rPr>
              <a:t>about events and </a:t>
            </a:r>
            <a:r>
              <a:rPr lang="en-US" sz="3600" b="1" dirty="0" smtClean="0">
                <a:solidFill>
                  <a:srgbClr val="7030A0"/>
                </a:solidFill>
                <a:latin typeface="Times New Roman" pitchFamily="18" charset="0"/>
                <a:cs typeface="Times New Roman" pitchFamily="18" charset="0"/>
              </a:rPr>
              <a:t>festivals;</a:t>
            </a:r>
            <a:endParaRPr lang="en-US" sz="3600" b="1" dirty="0">
              <a:solidFill>
                <a:srgbClr val="7030A0"/>
              </a:solidFill>
              <a:latin typeface="Times New Roman" pitchFamily="18" charset="0"/>
              <a:cs typeface="Times New Roman" pitchFamily="18" charset="0"/>
            </a:endParaRPr>
          </a:p>
          <a:p>
            <a:pPr>
              <a:lnSpc>
                <a:spcPct val="150000"/>
              </a:lnSpc>
            </a:pPr>
            <a:r>
              <a:rPr lang="en-US" sz="3600" b="1" dirty="0" smtClean="0">
                <a:solidFill>
                  <a:srgbClr val="7030A0"/>
                </a:solidFill>
                <a:latin typeface="Times New Roman" pitchFamily="18" charset="0"/>
                <a:cs typeface="Times New Roman" pitchFamily="18" charset="0"/>
              </a:rPr>
              <a:t>2. Ask and answer questions and give opinions in a logical sequence;</a:t>
            </a:r>
          </a:p>
          <a:p>
            <a:pPr>
              <a:lnSpc>
                <a:spcPct val="150000"/>
              </a:lnSpc>
            </a:pPr>
            <a:r>
              <a:rPr lang="en-US" sz="3600" b="1" dirty="0" smtClean="0">
                <a:solidFill>
                  <a:srgbClr val="7030A0"/>
                </a:solidFill>
                <a:latin typeface="Times New Roman" pitchFamily="18" charset="0"/>
                <a:cs typeface="Times New Roman" pitchFamily="18" charset="0"/>
              </a:rPr>
              <a:t>3.Infer </a:t>
            </a:r>
            <a:r>
              <a:rPr lang="en-US" sz="3600" b="1" dirty="0">
                <a:solidFill>
                  <a:srgbClr val="7030A0"/>
                </a:solidFill>
                <a:latin typeface="Times New Roman" pitchFamily="18" charset="0"/>
                <a:cs typeface="Times New Roman" pitchFamily="18" charset="0"/>
              </a:rPr>
              <a:t>meaning from the </a:t>
            </a:r>
            <a:r>
              <a:rPr lang="en-US" sz="3600" b="1" dirty="0" smtClean="0">
                <a:solidFill>
                  <a:srgbClr val="7030A0"/>
                </a:solidFill>
                <a:latin typeface="Times New Roman" pitchFamily="18" charset="0"/>
                <a:cs typeface="Times New Roman" pitchFamily="18" charset="0"/>
              </a:rPr>
              <a:t>context .</a:t>
            </a:r>
            <a:endParaRPr lang="en-US" sz="36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783958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2500" y="417320"/>
            <a:ext cx="5829300" cy="497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7030A0"/>
                </a:solidFill>
                <a:latin typeface="Arial Rounded MT Bold" pitchFamily="34" charset="0"/>
              </a:rPr>
              <a:t>Read the text </a:t>
            </a:r>
            <a:r>
              <a:rPr lang="en-US" sz="3600" dirty="0" smtClean="0">
                <a:solidFill>
                  <a:srgbClr val="7030A0"/>
                </a:solidFill>
                <a:latin typeface="Arial Rounded MT Bold" pitchFamily="34" charset="0"/>
              </a:rPr>
              <a:t> </a:t>
            </a:r>
            <a:endParaRPr lang="en-US" sz="3600" dirty="0">
              <a:solidFill>
                <a:srgbClr val="7030A0"/>
              </a:solidFill>
              <a:latin typeface="Arial Rounded MT Bold" pitchFamily="34" charset="0"/>
            </a:endParaRPr>
          </a:p>
        </p:txBody>
      </p:sp>
      <p:sp>
        <p:nvSpPr>
          <p:cNvPr id="2" name="TextBox 1"/>
          <p:cNvSpPr txBox="1"/>
          <p:nvPr/>
        </p:nvSpPr>
        <p:spPr>
          <a:xfrm>
            <a:off x="609600" y="1981200"/>
            <a:ext cx="13487400" cy="5016758"/>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Pahela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Boishakh</a:t>
            </a:r>
            <a:r>
              <a:rPr lang="en-US" sz="3200" dirty="0">
                <a:latin typeface="Times New Roman" pitchFamily="18" charset="0"/>
                <a:cs typeface="Times New Roman" pitchFamily="18" charset="0"/>
              </a:rPr>
              <a:t>’ is the first day of </a:t>
            </a:r>
            <a:r>
              <a:rPr lang="en-US" sz="3200" dirty="0" err="1">
                <a:latin typeface="Times New Roman" pitchFamily="18" charset="0"/>
                <a:cs typeface="Times New Roman" pitchFamily="18" charset="0"/>
              </a:rPr>
              <a:t>bangla</a:t>
            </a:r>
            <a:r>
              <a:rPr lang="en-US" sz="3200" dirty="0">
                <a:latin typeface="Times New Roman" pitchFamily="18" charset="0"/>
                <a:cs typeface="Times New Roman" pitchFamily="18" charset="0"/>
              </a:rPr>
              <a:t> new year. The day is a public holiday. This day has a special significance for us as it forms a part of </a:t>
            </a:r>
            <a:r>
              <a:rPr lang="en-US" sz="3200" dirty="0" err="1">
                <a:latin typeface="Times New Roman" pitchFamily="18" charset="0"/>
                <a:cs typeface="Times New Roman" pitchFamily="18" charset="0"/>
              </a:rPr>
              <a:t>Bangalee</a:t>
            </a:r>
            <a:r>
              <a:rPr lang="en-US" sz="3200" dirty="0">
                <a:latin typeface="Times New Roman" pitchFamily="18" charset="0"/>
                <a:cs typeface="Times New Roman" pitchFamily="18" charset="0"/>
              </a:rPr>
              <a:t> culture and tradition. People from all walks of life, irrespective of their ethnic identity or religious beliefs, celebrate the day with traditional festivities, On this day, the whole of Bangladesh is in a festive mood. The day inspires people to start life with renewed hopes and inspirations</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Every year the day is celebrated traditionally. People wake up early in the morning, have a bath and wear their traditional clothes. Women wear white saris with red borders and adorn themselves with </a:t>
            </a:r>
            <a:r>
              <a:rPr lang="en-US" sz="3200" dirty="0" err="1">
                <a:latin typeface="Times New Roman" pitchFamily="18" charset="0"/>
                <a:cs typeface="Times New Roman" pitchFamily="18" charset="0"/>
              </a:rPr>
              <a:t>colourful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churis</a:t>
            </a:r>
            <a:r>
              <a:rPr lang="en-US" sz="3200" dirty="0">
                <a:latin typeface="Times New Roman" pitchFamily="18" charset="0"/>
                <a:cs typeface="Times New Roman" pitchFamily="18" charset="0"/>
              </a:rPr>
              <a:t> and flowers, while men dress themselves with pajamas and </a:t>
            </a:r>
            <a:r>
              <a:rPr lang="en-US" sz="3200" dirty="0" err="1">
                <a:latin typeface="Times New Roman" pitchFamily="18" charset="0"/>
                <a:cs typeface="Times New Roman" pitchFamily="18" charset="0"/>
              </a:rPr>
              <a:t>punjabis</a:t>
            </a:r>
            <a:r>
              <a:rPr lang="en-US" sz="3200" dirty="0">
                <a:latin typeface="Times New Roman" pitchFamily="18" charset="0"/>
                <a:cs typeface="Times New Roman" pitchFamily="18" charset="0"/>
              </a:rPr>
              <a:t>. It is a day when people love eating traditional food</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69067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838200"/>
            <a:ext cx="13944600" cy="747897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The most </a:t>
            </a:r>
            <a:r>
              <a:rPr lang="en-US" sz="3200" dirty="0" err="1">
                <a:latin typeface="Times New Roman" pitchFamily="18" charset="0"/>
                <a:cs typeface="Times New Roman" pitchFamily="18" charset="0"/>
              </a:rPr>
              <a:t>colourful</a:t>
            </a:r>
            <a:r>
              <a:rPr lang="en-US" sz="3200" dirty="0">
                <a:latin typeface="Times New Roman" pitchFamily="18" charset="0"/>
                <a:cs typeface="Times New Roman" pitchFamily="18" charset="0"/>
              </a:rPr>
              <a:t> event of the day is held in Dhaka. Early in the morning, people in hundreds and thousands pour in from all directions to attend the cultural function at </a:t>
            </a:r>
            <a:r>
              <a:rPr lang="en-US" sz="3200" dirty="0" err="1">
                <a:latin typeface="Times New Roman" pitchFamily="18" charset="0"/>
                <a:cs typeface="Times New Roman" pitchFamily="18" charset="0"/>
              </a:rPr>
              <a:t>Ramna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Batamul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organised</a:t>
            </a:r>
            <a:r>
              <a:rPr lang="en-US" sz="3200" dirty="0">
                <a:latin typeface="Times New Roman" pitchFamily="18" charset="0"/>
                <a:cs typeface="Times New Roman" pitchFamily="18" charset="0"/>
              </a:rPr>
              <a:t> by </a:t>
            </a:r>
            <a:r>
              <a:rPr lang="en-US" sz="3200" dirty="0" err="1">
                <a:latin typeface="Times New Roman" pitchFamily="18" charset="0"/>
                <a:cs typeface="Times New Roman" pitchFamily="18" charset="0"/>
              </a:rPr>
              <a:t>Chhyanate</a:t>
            </a:r>
            <a:r>
              <a:rPr lang="en-US" sz="3200" dirty="0">
                <a:latin typeface="Times New Roman" pitchFamily="18" charset="0"/>
                <a:cs typeface="Times New Roman" pitchFamily="18" charset="0"/>
              </a:rPr>
              <a:t>. The cultural </a:t>
            </a:r>
            <a:r>
              <a:rPr lang="en-US" sz="3200" dirty="0" err="1">
                <a:latin typeface="Times New Roman" pitchFamily="18" charset="0"/>
                <a:cs typeface="Times New Roman" pitchFamily="18" charset="0"/>
              </a:rPr>
              <a:t>programme</a:t>
            </a:r>
            <a:r>
              <a:rPr lang="en-US" sz="3200" dirty="0">
                <a:latin typeface="Times New Roman" pitchFamily="18" charset="0"/>
                <a:cs typeface="Times New Roman" pitchFamily="18" charset="0"/>
              </a:rPr>
              <a:t> begins just with sunrise and </a:t>
            </a:r>
            <a:r>
              <a:rPr lang="en-US" sz="3200" dirty="0" err="1">
                <a:latin typeface="Times New Roman" pitchFamily="18" charset="0"/>
                <a:cs typeface="Times New Roman" pitchFamily="18" charset="0"/>
              </a:rPr>
              <a:t>and</a:t>
            </a:r>
            <a:r>
              <a:rPr lang="en-US" sz="3200" dirty="0">
                <a:latin typeface="Times New Roman" pitchFamily="18" charset="0"/>
                <a:cs typeface="Times New Roman" pitchFamily="18" charset="0"/>
              </a:rPr>
              <a:t> the renowned artists of the country take part in the </a:t>
            </a:r>
            <a:r>
              <a:rPr lang="en-US" sz="3200" dirty="0" err="1">
                <a:latin typeface="Times New Roman" pitchFamily="18" charset="0"/>
                <a:cs typeface="Times New Roman" pitchFamily="18" charset="0"/>
              </a:rPr>
              <a:t>programme</a:t>
            </a:r>
            <a:r>
              <a:rPr lang="en-US" sz="3200" dirty="0">
                <a:latin typeface="Times New Roman" pitchFamily="18" charset="0"/>
                <a:cs typeface="Times New Roman" pitchFamily="18" charset="0"/>
              </a:rPr>
              <a:t> that starts with the famous  Tagore-song </a:t>
            </a:r>
            <a:r>
              <a:rPr lang="en-US" sz="3200" dirty="0" err="1">
                <a:latin typeface="Times New Roman" pitchFamily="18" charset="0"/>
                <a:cs typeface="Times New Roman" pitchFamily="18" charset="0"/>
              </a:rPr>
              <a:t>Esho</a:t>
            </a:r>
            <a:r>
              <a:rPr lang="en-US" sz="3200" dirty="0">
                <a:latin typeface="Times New Roman" pitchFamily="18" charset="0"/>
                <a:cs typeface="Times New Roman" pitchFamily="18" charset="0"/>
              </a:rPr>
              <a:t>-he-</a:t>
            </a:r>
            <a:r>
              <a:rPr lang="en-US" sz="3200" dirty="0" err="1">
                <a:latin typeface="Times New Roman" pitchFamily="18" charset="0"/>
                <a:cs typeface="Times New Roman" pitchFamily="18" charset="0"/>
              </a:rPr>
              <a:t>Boishakh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Esho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Esho</a:t>
            </a:r>
            <a:r>
              <a:rPr lang="en-US" sz="3200" dirty="0">
                <a:latin typeface="Times New Roman" pitchFamily="18" charset="0"/>
                <a:cs typeface="Times New Roman" pitchFamily="18" charset="0"/>
              </a:rPr>
              <a:t>. Artists also sing traditional folk songs, and display classical dances with the rhythm of musical instruments</a:t>
            </a:r>
            <a:r>
              <a:rPr lang="en-US" sz="3200" dirty="0" smtClean="0">
                <a:latin typeface="Times New Roman" pitchFamily="18" charset="0"/>
                <a:cs typeface="Times New Roman" pitchFamily="18" charset="0"/>
              </a:rPr>
              <a:t>. People </a:t>
            </a:r>
            <a:r>
              <a:rPr lang="en-US" sz="3200" dirty="0">
                <a:latin typeface="Times New Roman" pitchFamily="18" charset="0"/>
                <a:cs typeface="Times New Roman" pitchFamily="18" charset="0"/>
              </a:rPr>
              <a:t>also come to join the </a:t>
            </a:r>
            <a:r>
              <a:rPr lang="en-US" sz="3200" dirty="0" err="1">
                <a:latin typeface="Times New Roman" pitchFamily="18" charset="0"/>
                <a:cs typeface="Times New Roman" pitchFamily="18" charset="0"/>
              </a:rPr>
              <a:t>colourful</a:t>
            </a:r>
            <a:r>
              <a:rPr lang="en-US" sz="3200" dirty="0">
                <a:latin typeface="Times New Roman" pitchFamily="18" charset="0"/>
                <a:cs typeface="Times New Roman" pitchFamily="18" charset="0"/>
              </a:rPr>
              <a:t> processions, the biggest carnival of the country, </a:t>
            </a:r>
            <a:r>
              <a:rPr lang="en-US" sz="3200" dirty="0" err="1">
                <a:latin typeface="Times New Roman" pitchFamily="18" charset="0"/>
                <a:cs typeface="Times New Roman" pitchFamily="18" charset="0"/>
              </a:rPr>
              <a:t>organised</a:t>
            </a:r>
            <a:r>
              <a:rPr lang="en-US" sz="3200" dirty="0">
                <a:latin typeface="Times New Roman" pitchFamily="18" charset="0"/>
                <a:cs typeface="Times New Roman" pitchFamily="18" charset="0"/>
              </a:rPr>
              <a:t> by the Fine Arts </a:t>
            </a:r>
            <a:r>
              <a:rPr lang="en-US" sz="3200" dirty="0" err="1">
                <a:latin typeface="Times New Roman" pitchFamily="18" charset="0"/>
                <a:cs typeface="Times New Roman" pitchFamily="18" charset="0"/>
              </a:rPr>
              <a:t>strdents</a:t>
            </a:r>
            <a:r>
              <a:rPr lang="en-US" sz="3200" dirty="0">
                <a:latin typeface="Times New Roman" pitchFamily="18" charset="0"/>
                <a:cs typeface="Times New Roman" pitchFamily="18" charset="0"/>
              </a:rPr>
              <a:t> of Dhaka University.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The procession usually displays the traditional practices of </a:t>
            </a:r>
            <a:r>
              <a:rPr lang="en-US" sz="3200" dirty="0" err="1">
                <a:latin typeface="Times New Roman" pitchFamily="18" charset="0"/>
                <a:cs typeface="Times New Roman" pitchFamily="18" charset="0"/>
              </a:rPr>
              <a:t>Bangalee</a:t>
            </a:r>
            <a:r>
              <a:rPr lang="en-US" sz="3200" dirty="0">
                <a:latin typeface="Times New Roman" pitchFamily="18" charset="0"/>
                <a:cs typeface="Times New Roman" pitchFamily="18" charset="0"/>
              </a:rPr>
              <a:t> Culture. The masks and wreaths worn by the people are so fascinating ! Often they </a:t>
            </a:r>
            <a:r>
              <a:rPr lang="en-US" sz="3200" dirty="0" err="1">
                <a:latin typeface="Times New Roman" pitchFamily="18" charset="0"/>
                <a:cs typeface="Times New Roman" pitchFamily="18" charset="0"/>
              </a:rPr>
              <a:t>symbolise</a:t>
            </a:r>
            <a:r>
              <a:rPr lang="en-US" sz="3200" dirty="0">
                <a:latin typeface="Times New Roman" pitchFamily="18" charset="0"/>
                <a:cs typeface="Times New Roman" pitchFamily="18" charset="0"/>
              </a:rPr>
              <a:t> contemporary worries or happiness in the national life. It attracts an increasing number of foreign tourists  every year. The day is also observed all over the country. Different social and cultural </a:t>
            </a:r>
            <a:r>
              <a:rPr lang="en-US" sz="3200" dirty="0" err="1">
                <a:latin typeface="Times New Roman" pitchFamily="18" charset="0"/>
                <a:cs typeface="Times New Roman" pitchFamily="18" charset="0"/>
              </a:rPr>
              <a:t>organisations</a:t>
            </a:r>
            <a:r>
              <a:rPr lang="en-US" sz="3200" dirty="0">
                <a:latin typeface="Times New Roman" pitchFamily="18" charset="0"/>
                <a:cs typeface="Times New Roman" pitchFamily="18" charset="0"/>
              </a:rPr>
              <a:t> and educational institutions celebrate the day with their own cultural </a:t>
            </a:r>
            <a:r>
              <a:rPr lang="en-US" sz="3200" dirty="0" err="1">
                <a:latin typeface="Times New Roman" pitchFamily="18" charset="0"/>
                <a:cs typeface="Times New Roman" pitchFamily="18" charset="0"/>
              </a:rPr>
              <a:t>programmes</a:t>
            </a:r>
            <a:r>
              <a:rPr lang="en-US" sz="3200" dirty="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p:txBody>
      </p:sp>
      <p:sp>
        <p:nvSpPr>
          <p:cNvPr id="6" name="Rectangle 5"/>
          <p:cNvSpPr/>
          <p:nvPr/>
        </p:nvSpPr>
        <p:spPr>
          <a:xfrm>
            <a:off x="4762500" y="304800"/>
            <a:ext cx="5829300" cy="497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7030A0"/>
                </a:solidFill>
                <a:latin typeface="Arial Rounded MT Bold" pitchFamily="34" charset="0"/>
              </a:rPr>
              <a:t>Read the text </a:t>
            </a:r>
          </a:p>
        </p:txBody>
      </p:sp>
    </p:spTree>
    <p:extLst>
      <p:ext uri="{BB962C8B-B14F-4D97-AF65-F5344CB8AC3E}">
        <p14:creationId xmlns:p14="http://schemas.microsoft.com/office/powerpoint/2010/main" val="20415365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685800"/>
            <a:ext cx="77717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solidFill>
                  <a:srgbClr val="7030A0"/>
                </a:solidFill>
                <a:latin typeface="Times New Roman" pitchFamily="18" charset="0"/>
                <a:cs typeface="Times New Roman" pitchFamily="18" charset="0"/>
              </a:rPr>
              <a:t>Student’s Model reading</a:t>
            </a:r>
            <a:r>
              <a:rPr lang="en-US" sz="4000" b="1" dirty="0">
                <a:latin typeface="Times New Roman" pitchFamily="18" charset="0"/>
                <a:cs typeface="Times New Roman" pitchFamily="18" charset="0"/>
              </a:rPr>
              <a:t>.</a:t>
            </a:r>
          </a:p>
        </p:txBody>
      </p:sp>
      <p:sp>
        <p:nvSpPr>
          <p:cNvPr id="4" name="TextBox 3"/>
          <p:cNvSpPr txBox="1"/>
          <p:nvPr/>
        </p:nvSpPr>
        <p:spPr>
          <a:xfrm>
            <a:off x="2743200" y="6629305"/>
            <a:ext cx="9923146" cy="685895"/>
          </a:xfrm>
          <a:prstGeom prst="rect">
            <a:avLst/>
          </a:prstGeom>
          <a:ln/>
        </p:spPr>
        <p:style>
          <a:lnRef idx="2">
            <a:schemeClr val="accent1"/>
          </a:lnRef>
          <a:fillRef idx="1">
            <a:schemeClr val="lt1"/>
          </a:fillRef>
          <a:effectRef idx="0">
            <a:schemeClr val="accent1"/>
          </a:effectRef>
          <a:fontRef idx="minor">
            <a:schemeClr val="dk1"/>
          </a:fontRef>
        </p:style>
        <p:txBody>
          <a:bodyPr wrap="square" lIns="130622" tIns="65311" rIns="130622" bIns="65311" rtlCol="0">
            <a:spAutoFit/>
          </a:bodyPr>
          <a:lstStyle/>
          <a:p>
            <a:pPr algn="ctr"/>
            <a:r>
              <a:rPr lang="en-US" sz="3600" b="1" dirty="0">
                <a:solidFill>
                  <a:srgbClr val="7030A0"/>
                </a:solidFill>
                <a:latin typeface="Times New Roman" pitchFamily="18" charset="0"/>
                <a:cs typeface="Times New Roman" pitchFamily="18" charset="0"/>
              </a:rPr>
              <a:t>Go to the section “B” and start silent reading</a:t>
            </a:r>
            <a:r>
              <a:rPr lang="en-US" sz="3600" b="1" dirty="0">
                <a:solidFill>
                  <a:schemeClr val="tx1"/>
                </a:solidFill>
                <a:latin typeface="Times New Roman" pitchFamily="18" charset="0"/>
                <a:cs typeface="Times New Roman" pitchFamily="18" charset="0"/>
              </a:rPr>
              <a:t>.</a:t>
            </a:r>
          </a:p>
        </p:txBody>
      </p:sp>
      <p:pic>
        <p:nvPicPr>
          <p:cNvPr id="5" name="Picture 3" descr="C:\Users\Saiful\Downloads\137302835_922095278325469_16325200352927755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951763"/>
            <a:ext cx="7771700" cy="437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52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1" y="1600200"/>
            <a:ext cx="729095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Times New Roman" pitchFamily="18" charset="0"/>
                <a:cs typeface="Times New Roman" pitchFamily="18" charset="0"/>
              </a:rPr>
              <a:t>The importance of something</a:t>
            </a:r>
          </a:p>
        </p:txBody>
      </p:sp>
      <p:sp>
        <p:nvSpPr>
          <p:cNvPr id="12" name="TextBox 11"/>
          <p:cNvSpPr txBox="1"/>
          <p:nvPr/>
        </p:nvSpPr>
        <p:spPr>
          <a:xfrm>
            <a:off x="3758046" y="6759714"/>
            <a:ext cx="8510154"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smtClean="0">
                <a:solidFill>
                  <a:schemeClr val="tx1"/>
                </a:solidFill>
                <a:latin typeface="Times New Roman" pitchFamily="18" charset="0"/>
                <a:cs typeface="Times New Roman" pitchFamily="18" charset="0"/>
              </a:rPr>
              <a:t>The meeting is of great significance  </a:t>
            </a:r>
            <a:r>
              <a:rPr lang="en-US"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p:txBody>
      </p:sp>
      <p:sp>
        <p:nvSpPr>
          <p:cNvPr id="13" name="TextBox 12"/>
          <p:cNvSpPr txBox="1"/>
          <p:nvPr/>
        </p:nvSpPr>
        <p:spPr>
          <a:xfrm>
            <a:off x="1219200" y="649069"/>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Key word</a:t>
            </a:r>
            <a:endParaRPr lang="en-US" sz="4400" b="1" dirty="0" smtClean="0">
              <a:solidFill>
                <a:srgbClr val="7030A0"/>
              </a:solidFill>
              <a:latin typeface="Times New Roman" pitchFamily="18" charset="0"/>
              <a:cs typeface="Times New Roman" pitchFamily="18" charset="0"/>
            </a:endParaRPr>
          </a:p>
        </p:txBody>
      </p:sp>
      <p:sp>
        <p:nvSpPr>
          <p:cNvPr id="14" name="TextBox 13"/>
          <p:cNvSpPr txBox="1"/>
          <p:nvPr/>
        </p:nvSpPr>
        <p:spPr>
          <a:xfrm>
            <a:off x="1219200" y="1600200"/>
            <a:ext cx="228600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rgbClr val="7030A0"/>
                </a:solidFill>
                <a:latin typeface="Times New Roman" pitchFamily="18" charset="0"/>
                <a:cs typeface="Times New Roman" pitchFamily="18" charset="0"/>
              </a:rPr>
              <a:t>Meaning:</a:t>
            </a:r>
            <a:endParaRPr lang="en-US" sz="4400" b="1" dirty="0" smtClean="0">
              <a:solidFill>
                <a:srgbClr val="7030A0"/>
              </a:solidFill>
              <a:latin typeface="Times New Roman" pitchFamily="18" charset="0"/>
              <a:cs typeface="Times New Roman" pitchFamily="18" charset="0"/>
            </a:endParaRPr>
          </a:p>
        </p:txBody>
      </p:sp>
      <p:sp>
        <p:nvSpPr>
          <p:cNvPr id="15" name="TextBox 14"/>
          <p:cNvSpPr txBox="1"/>
          <p:nvPr/>
        </p:nvSpPr>
        <p:spPr>
          <a:xfrm>
            <a:off x="3733800" y="672267"/>
            <a:ext cx="736715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a:latin typeface="Times New Roman" pitchFamily="18" charset="0"/>
                <a:cs typeface="Times New Roman" pitchFamily="18" charset="0"/>
              </a:rPr>
              <a:t>Significance</a:t>
            </a:r>
          </a:p>
        </p:txBody>
      </p:sp>
      <p:sp>
        <p:nvSpPr>
          <p:cNvPr id="2" name="Oval 1"/>
          <p:cNvSpPr/>
          <p:nvPr/>
        </p:nvSpPr>
        <p:spPr>
          <a:xfrm>
            <a:off x="11430001" y="381000"/>
            <a:ext cx="2743199" cy="1237566"/>
          </a:xfrm>
          <a:prstGeom prst="ellipse">
            <a:avLst/>
          </a:prstGeom>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7030A0"/>
                </a:solidFill>
                <a:latin typeface="Times New Roman" pitchFamily="18" charset="0"/>
                <a:cs typeface="Times New Roman" pitchFamily="18" charset="0"/>
              </a:rPr>
              <a:t>Vocabulary</a:t>
            </a:r>
            <a:endParaRPr lang="en-US" sz="3600" b="1" dirty="0">
              <a:solidFill>
                <a:srgbClr val="7030A0"/>
              </a:solidFill>
              <a:latin typeface="Times New Roman" pitchFamily="18" charset="0"/>
              <a:cs typeface="Times New Roman" pitchFamily="18" charset="0"/>
            </a:endParaRPr>
          </a:p>
        </p:txBody>
      </p:sp>
      <p:pic>
        <p:nvPicPr>
          <p:cNvPr id="3075" name="Picture 3" descr="C:\Users\Saiful\Downloads\brac-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362200"/>
            <a:ext cx="6019800" cy="427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972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4695629</TotalTime>
  <Words>1265</Words>
  <Application>Microsoft Office PowerPoint</Application>
  <PresentationFormat>Custom</PresentationFormat>
  <Paragraphs>148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Saiful</dc:creator>
  <cp:lastModifiedBy>Saiful</cp:lastModifiedBy>
  <cp:revision>391</cp:revision>
  <dcterms:created xsi:type="dcterms:W3CDTF">2006-08-16T00:00:00Z</dcterms:created>
  <dcterms:modified xsi:type="dcterms:W3CDTF">2021-07-31T17:25:35Z</dcterms:modified>
</cp:coreProperties>
</file>