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80" r:id="rId5"/>
    <p:sldId id="281" r:id="rId6"/>
    <p:sldId id="260" r:id="rId7"/>
    <p:sldId id="282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83" r:id="rId17"/>
    <p:sldId id="295" r:id="rId18"/>
    <p:sldId id="296" r:id="rId19"/>
    <p:sldId id="261" r:id="rId20"/>
    <p:sldId id="262" r:id="rId21"/>
    <p:sldId id="263" r:id="rId22"/>
    <p:sldId id="284" r:id="rId23"/>
    <p:sldId id="285" r:id="rId24"/>
    <p:sldId id="286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77" y="6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33D21-3612-4306-8018-7D6FD22F0DEE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4E94B-4455-4CE3-848F-05066983F61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প্রথমত, বিনোদনটি কীভাবে মানুষ গ্রহণ করবে সেই প্রক্রিয়াটিতে একটা মৌলিক পরিবর্তন হয়েছে।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852531-747A-437C-B422-D249D0519CCB}" type="parTrans" cxnId="{27FB29A3-4728-462C-9346-D818DB2B4C1D}">
      <dgm:prSet/>
      <dgm:spPr/>
      <dgm:t>
        <a:bodyPr/>
        <a:lstStyle/>
        <a:p>
          <a:endParaRPr lang="en-US"/>
        </a:p>
      </dgm:t>
    </dgm:pt>
    <dgm:pt modelId="{CEE7C1A1-15E8-42CF-BEA6-C8154D43FA92}" type="sibTrans" cxnId="{27FB29A3-4728-462C-9346-D818DB2B4C1D}">
      <dgm:prSet/>
      <dgm:spPr/>
      <dgm:t>
        <a:bodyPr/>
        <a:lstStyle/>
        <a:p>
          <a:endParaRPr lang="en-US"/>
        </a:p>
      </dgm:t>
    </dgm:pt>
    <dgm:pt modelId="{1286A9D6-668C-4BFC-93B0-45B408AB87F7}">
      <dgm:prSet phldrT="[Text]" phldr="1"/>
      <dgm:spPr/>
      <dgm:t>
        <a:bodyPr/>
        <a:lstStyle/>
        <a:p>
          <a:endParaRPr lang="en-US" dirty="0"/>
        </a:p>
      </dgm:t>
    </dgm:pt>
    <dgm:pt modelId="{D257AABD-1DEE-4511-B182-88AB60F4C96F}" type="parTrans" cxnId="{94ECF9CC-4C46-4C50-9999-F12F69F30D66}">
      <dgm:prSet/>
      <dgm:spPr/>
      <dgm:t>
        <a:bodyPr/>
        <a:lstStyle/>
        <a:p>
          <a:endParaRPr lang="en-US"/>
        </a:p>
      </dgm:t>
    </dgm:pt>
    <dgm:pt modelId="{CD107405-B49A-459B-8434-B6FBA985FC97}" type="sibTrans" cxnId="{94ECF9CC-4C46-4C50-9999-F12F69F30D66}">
      <dgm:prSet/>
      <dgm:spPr/>
      <dgm:t>
        <a:bodyPr/>
        <a:lstStyle/>
        <a:p>
          <a:endParaRPr lang="en-US"/>
        </a:p>
      </dgm:t>
    </dgm:pt>
    <dgm:pt modelId="{D329B0E7-CBDE-47E2-AF2E-BD6085E17914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দ্বিতীয়ত, বিনোদনের ভিন্ন ভিন্ন মাধ্যমগুলোতে একটা গুনগত পরিবররন হয়েছে।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1AC20-8A15-46A0-86FF-56C7EFC767D1}" type="parTrans" cxnId="{DD30FD81-AC9A-487D-9AA3-040A7B446FAA}">
      <dgm:prSet/>
      <dgm:spPr/>
      <dgm:t>
        <a:bodyPr/>
        <a:lstStyle/>
        <a:p>
          <a:endParaRPr lang="en-US"/>
        </a:p>
      </dgm:t>
    </dgm:pt>
    <dgm:pt modelId="{6024DE00-CECF-42A9-8E46-FBFC7B7BAD7D}" type="sibTrans" cxnId="{DD30FD81-AC9A-487D-9AA3-040A7B446FAA}">
      <dgm:prSet/>
      <dgm:spPr/>
      <dgm:t>
        <a:bodyPr/>
        <a:lstStyle/>
        <a:p>
          <a:endParaRPr lang="en-US"/>
        </a:p>
      </dgm:t>
    </dgm:pt>
    <dgm:pt modelId="{1389393E-D0C1-452E-AD47-DB46679427FB}">
      <dgm:prSet phldrT="[Text]" phldr="1"/>
      <dgm:spPr/>
      <dgm:t>
        <a:bodyPr/>
        <a:lstStyle/>
        <a:p>
          <a:endParaRPr lang="en-US" dirty="0"/>
        </a:p>
      </dgm:t>
    </dgm:pt>
    <dgm:pt modelId="{4C8A3EB3-5C44-4D24-BF81-8DEF10C705F6}" type="parTrans" cxnId="{291C6130-C329-4167-9C6A-D41BBE39E4E3}">
      <dgm:prSet/>
      <dgm:spPr/>
      <dgm:t>
        <a:bodyPr/>
        <a:lstStyle/>
        <a:p>
          <a:endParaRPr lang="en-US"/>
        </a:p>
      </dgm:t>
    </dgm:pt>
    <dgm:pt modelId="{6B5D4A33-1B59-4B1B-A8F5-11C90CFAE58C}" type="sibTrans" cxnId="{291C6130-C329-4167-9C6A-D41BBE39E4E3}">
      <dgm:prSet/>
      <dgm:spPr/>
      <dgm:t>
        <a:bodyPr/>
        <a:lstStyle/>
        <a:p>
          <a:endParaRPr lang="en-US"/>
        </a:p>
      </dgm:t>
    </dgm:pt>
    <dgm:pt modelId="{FB6CAE9A-4A86-4EF1-8241-D0498E98C5EB}" type="pres">
      <dgm:prSet presAssocID="{DB533D21-3612-4306-8018-7D6FD22F0D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0715C-35A9-4251-A43C-F44F5C5C07BA}" type="pres">
      <dgm:prSet presAssocID="{A354E94B-4455-4CE3-848F-05066983F610}" presName="parentText" presStyleLbl="node1" presStyleIdx="0" presStyleCnt="2" custLinFactNeighborX="0" custLinFactNeighborY="207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BB6E-4D22-48F1-B380-CD2D754BCC31}" type="pres">
      <dgm:prSet presAssocID="{A354E94B-4455-4CE3-848F-05066983F61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9529C-0FE0-43B3-A736-D6987E59A99A}" type="pres">
      <dgm:prSet presAssocID="{D329B0E7-CBDE-47E2-AF2E-BD6085E179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BF84-5AB8-489E-92E5-3884C7D0C4E6}" type="pres">
      <dgm:prSet presAssocID="{D329B0E7-CBDE-47E2-AF2E-BD6085E1791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71307-752D-4F74-AD5C-34B585859444}" type="presOf" srcId="{1286A9D6-668C-4BFC-93B0-45B408AB87F7}" destId="{3375BB6E-4D22-48F1-B380-CD2D754BCC31}" srcOrd="0" destOrd="0" presId="urn:microsoft.com/office/officeart/2005/8/layout/vList2"/>
    <dgm:cxn modelId="{D3747094-8FF3-484E-A2BF-F5AD5603DFC8}" type="presOf" srcId="{D329B0E7-CBDE-47E2-AF2E-BD6085E17914}" destId="{D789529C-0FE0-43B3-A736-D6987E59A99A}" srcOrd="0" destOrd="0" presId="urn:microsoft.com/office/officeart/2005/8/layout/vList2"/>
    <dgm:cxn modelId="{291C6130-C329-4167-9C6A-D41BBE39E4E3}" srcId="{D329B0E7-CBDE-47E2-AF2E-BD6085E17914}" destId="{1389393E-D0C1-452E-AD47-DB46679427FB}" srcOrd="0" destOrd="0" parTransId="{4C8A3EB3-5C44-4D24-BF81-8DEF10C705F6}" sibTransId="{6B5D4A33-1B59-4B1B-A8F5-11C90CFAE58C}"/>
    <dgm:cxn modelId="{BF710730-A261-488F-9AC6-81BD865B244D}" type="presOf" srcId="{A354E94B-4455-4CE3-848F-05066983F610}" destId="{4660715C-35A9-4251-A43C-F44F5C5C07BA}" srcOrd="0" destOrd="0" presId="urn:microsoft.com/office/officeart/2005/8/layout/vList2"/>
    <dgm:cxn modelId="{94ECF9CC-4C46-4C50-9999-F12F69F30D66}" srcId="{A354E94B-4455-4CE3-848F-05066983F610}" destId="{1286A9D6-668C-4BFC-93B0-45B408AB87F7}" srcOrd="0" destOrd="0" parTransId="{D257AABD-1DEE-4511-B182-88AB60F4C96F}" sibTransId="{CD107405-B49A-459B-8434-B6FBA985FC97}"/>
    <dgm:cxn modelId="{DD30FD81-AC9A-487D-9AA3-040A7B446FAA}" srcId="{DB533D21-3612-4306-8018-7D6FD22F0DEE}" destId="{D329B0E7-CBDE-47E2-AF2E-BD6085E17914}" srcOrd="1" destOrd="0" parTransId="{A051AC20-8A15-46A0-86FF-56C7EFC767D1}" sibTransId="{6024DE00-CECF-42A9-8E46-FBFC7B7BAD7D}"/>
    <dgm:cxn modelId="{20182F02-3339-4163-9EB4-7AA79F311E08}" type="presOf" srcId="{1389393E-D0C1-452E-AD47-DB46679427FB}" destId="{304EBF84-5AB8-489E-92E5-3884C7D0C4E6}" srcOrd="0" destOrd="0" presId="urn:microsoft.com/office/officeart/2005/8/layout/vList2"/>
    <dgm:cxn modelId="{27FB29A3-4728-462C-9346-D818DB2B4C1D}" srcId="{DB533D21-3612-4306-8018-7D6FD22F0DEE}" destId="{A354E94B-4455-4CE3-848F-05066983F610}" srcOrd="0" destOrd="0" parTransId="{74852531-747A-437C-B422-D249D0519CCB}" sibTransId="{CEE7C1A1-15E8-42CF-BEA6-C8154D43FA92}"/>
    <dgm:cxn modelId="{AADB94D4-F7C3-4779-AD6C-FB1B8F1D4CCF}" type="presOf" srcId="{DB533D21-3612-4306-8018-7D6FD22F0DEE}" destId="{FB6CAE9A-4A86-4EF1-8241-D0498E98C5EB}" srcOrd="0" destOrd="0" presId="urn:microsoft.com/office/officeart/2005/8/layout/vList2"/>
    <dgm:cxn modelId="{45F39CE6-01AD-41F3-9229-9EC3549C5F37}" type="presParOf" srcId="{FB6CAE9A-4A86-4EF1-8241-D0498E98C5EB}" destId="{4660715C-35A9-4251-A43C-F44F5C5C07BA}" srcOrd="0" destOrd="0" presId="urn:microsoft.com/office/officeart/2005/8/layout/vList2"/>
    <dgm:cxn modelId="{BE995656-3A32-47CA-9393-93356DC99B51}" type="presParOf" srcId="{FB6CAE9A-4A86-4EF1-8241-D0498E98C5EB}" destId="{3375BB6E-4D22-48F1-B380-CD2D754BCC31}" srcOrd="1" destOrd="0" presId="urn:microsoft.com/office/officeart/2005/8/layout/vList2"/>
    <dgm:cxn modelId="{87496CB9-F5DC-4DBF-9FF1-E66BDB425713}" type="presParOf" srcId="{FB6CAE9A-4A86-4EF1-8241-D0498E98C5EB}" destId="{D789529C-0FE0-43B3-A736-D6987E59A99A}" srcOrd="2" destOrd="0" presId="urn:microsoft.com/office/officeart/2005/8/layout/vList2"/>
    <dgm:cxn modelId="{50DAAFA5-CE1B-4EA5-9766-28CF3B381889}" type="presParOf" srcId="{FB6CAE9A-4A86-4EF1-8241-D0498E98C5EB}" destId="{304EBF84-5AB8-489E-92E5-3884C7D0C4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0715C-35A9-4251-A43C-F44F5C5C07BA}">
      <dsp:nvSpPr>
        <dsp:cNvPr id="0" name=""/>
        <dsp:cNvSpPr/>
      </dsp:nvSpPr>
      <dsp:spPr>
        <a:xfrm>
          <a:off x="0" y="94719"/>
          <a:ext cx="8869363" cy="1372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প্রথমত, বিনোদনটি কীভাবে মানুষ গ্রহণ করবে সেই প্রক্রিয়াটিতে একটা মৌলিক পরিবর্তন হয়েছে।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996" y="161715"/>
        <a:ext cx="8735371" cy="1238418"/>
      </dsp:txXfrm>
    </dsp:sp>
    <dsp:sp modelId="{3375BB6E-4D22-48F1-B380-CD2D754BCC31}">
      <dsp:nvSpPr>
        <dsp:cNvPr id="0" name=""/>
        <dsp:cNvSpPr/>
      </dsp:nvSpPr>
      <dsp:spPr>
        <a:xfrm>
          <a:off x="0" y="1388124"/>
          <a:ext cx="8869363" cy="38088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60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/>
        </a:p>
      </dsp:txBody>
      <dsp:txXfrm>
        <a:off x="0" y="1388124"/>
        <a:ext cx="8869363" cy="380880"/>
      </dsp:txXfrm>
    </dsp:sp>
    <dsp:sp modelId="{D789529C-0FE0-43B3-A736-D6987E59A99A}">
      <dsp:nvSpPr>
        <dsp:cNvPr id="0" name=""/>
        <dsp:cNvSpPr/>
      </dsp:nvSpPr>
      <dsp:spPr>
        <a:xfrm>
          <a:off x="0" y="1769004"/>
          <a:ext cx="8869363" cy="1372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দ্বিতীয়ত, বিনোদনের ভিন্ন ভিন্ন মাধ্যমগুলোতে একটা গুনগত পরিবররন হয়েছে।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996" y="1836000"/>
        <a:ext cx="8735371" cy="1238418"/>
      </dsp:txXfrm>
    </dsp:sp>
    <dsp:sp modelId="{304EBF84-5AB8-489E-92E5-3884C7D0C4E6}">
      <dsp:nvSpPr>
        <dsp:cNvPr id="0" name=""/>
        <dsp:cNvSpPr/>
      </dsp:nvSpPr>
      <dsp:spPr>
        <a:xfrm>
          <a:off x="0" y="3141414"/>
          <a:ext cx="8869363" cy="38088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60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/>
        </a:p>
      </dsp:txBody>
      <dsp:txXfrm>
        <a:off x="0" y="3141414"/>
        <a:ext cx="8869363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2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6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0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9FE4-F673-4A43-91A7-D54842E1B02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6A51-EF0E-4B40-98EC-C115B01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439" y="308700"/>
            <a:ext cx="5606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675" y="2185987"/>
            <a:ext cx="2914650" cy="108585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স্বাগত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8275" y="3244334"/>
            <a:ext cx="8726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FB-372679357777860-0-AbxMrIiMyDUm6_FaFB-372679357777860-0-AbxMrIiMyDUm6_Fa</a:t>
            </a:r>
          </a:p>
        </p:txBody>
      </p:sp>
    </p:spTree>
    <p:extLst>
      <p:ext uri="{BB962C8B-B14F-4D97-AF65-F5344CB8AC3E}">
        <p14:creationId xmlns:p14="http://schemas.microsoft.com/office/powerpoint/2010/main" val="30010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06" y="228999"/>
            <a:ext cx="921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জগতে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মৌলিক পরিবর্তন সমূহ-</a:t>
            </a:r>
            <a:endParaRPr lang="en-US" sz="4000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7269" y="4594252"/>
            <a:ext cx="89702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 বিনোদন উপভোগের জন্য মৌসুম নির্দিষ্ট ছিল, </a:t>
            </a:r>
          </a:p>
          <a:p>
            <a:pPr algn="ctr"/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সব সময়</a:t>
            </a:r>
            <a:r>
              <a:rPr lang="en-US" sz="36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 করা যায়</a:t>
            </a:r>
            <a:endParaRPr lang="en-US" sz="360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1359190"/>
            <a:ext cx="4557712" cy="2812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38" y="1359188"/>
            <a:ext cx="4436052" cy="28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44" y="161084"/>
            <a:ext cx="921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জগতে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মৌলিক পরিবর্তন সমূহ-</a:t>
            </a:r>
            <a:endParaRPr lang="en-US" sz="4000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0940" y="4951415"/>
            <a:ext cx="9308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 বিনোদন সমূহ ছিল সমাজ কেন্দ্রিক, এখন ব্যক্তি কেন্দ্রিক</a:t>
            </a:r>
            <a:endParaRPr lang="en-US" sz="360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61" y="1280135"/>
            <a:ext cx="4147339" cy="3120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"/>
          <a:stretch/>
        </p:blipFill>
        <p:spPr>
          <a:xfrm>
            <a:off x="1564611" y="1280135"/>
            <a:ext cx="4021802" cy="31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306" y="288403"/>
            <a:ext cx="921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জগতে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মৌলিক পরিবর্তন সমূহ-</a:t>
            </a:r>
            <a:endParaRPr lang="en-US" sz="4000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447" y="4922630"/>
            <a:ext cx="10455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 বিনোদনের জন্য দল প্রয়োজন ছিল, এখন এককভাবেই খেলা যায় </a:t>
            </a:r>
            <a:endParaRPr lang="en-US" sz="360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Picture 4" descr="স্কুল খেলার মাঠ প্রস্তুতকারক ও সরবরাহকারী এবং কারখানা জন্য চীন কৃত্রিম ঘাস  - পাইকারী মূল্য - Jiang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69" y="1402711"/>
            <a:ext cx="4139997" cy="31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laying video games 'improves students' employability skills' | TH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8" y="1402711"/>
            <a:ext cx="4391023" cy="3197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791" y="133207"/>
            <a:ext cx="921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জগতে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মৌলিক পরিবর্তন সমূহ-</a:t>
            </a:r>
            <a:endParaRPr lang="en-US" sz="4000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4471" y="4781951"/>
            <a:ext cx="9770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 বিনোদনের আয়োজনে ব্যবসা মূখ্য ছিল না, এখন ব্যবসা মূখ্য</a:t>
            </a:r>
            <a:endParaRPr lang="en-US" sz="360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1296670"/>
            <a:ext cx="4046007" cy="2757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95" y="1296670"/>
            <a:ext cx="4057218" cy="27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06" y="242682"/>
            <a:ext cx="921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জগতে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মৌলিক পরিবর্তন সমূহ-</a:t>
            </a:r>
            <a:endParaRPr lang="en-US" sz="4000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586" y="4531259"/>
            <a:ext cx="111588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 বিনোদনের আয়োজন সংরক্ষণের ব্যবস্থা ছিল না বলে মানুষের আগ্রহ </a:t>
            </a:r>
          </a:p>
          <a:p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ছিল, এখন সংরক্ষণের ব্যবস্থা থাকায় বিনোদন তার স্বকীয়তা হারিয়েছে</a:t>
            </a:r>
            <a:endParaRPr lang="en-US" sz="360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98" y="1467040"/>
            <a:ext cx="4501409" cy="27049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50" y="1486186"/>
            <a:ext cx="4563550" cy="27049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82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423" y="0"/>
            <a:ext cx="10187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জগতে 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গুণগত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ধাপ সমূহ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cap="none" spc="0" dirty="0">
              <a:ln/>
              <a:solidFill>
                <a:sysClr val="windowText" lastClr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43029" y="2821471"/>
            <a:ext cx="2486351" cy="1673324"/>
            <a:chOff x="3665652" y="987434"/>
            <a:chExt cx="2486351" cy="16733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182" y="987434"/>
              <a:ext cx="1318072" cy="101257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665652" y="2075983"/>
              <a:ext cx="248635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0" cap="none" spc="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ফিল্ম ও ক্যামেরা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19434" y="952448"/>
            <a:ext cx="1526991" cy="1570250"/>
            <a:chOff x="6154627" y="993873"/>
            <a:chExt cx="1526991" cy="157025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2" t="-2187" r="10599"/>
            <a:stretch/>
          </p:blipFill>
          <p:spPr>
            <a:xfrm>
              <a:off x="6241927" y="993873"/>
              <a:ext cx="1439691" cy="105218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154627" y="1979348"/>
              <a:ext cx="148931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79012" y="916446"/>
            <a:ext cx="2426635" cy="1547937"/>
            <a:chOff x="2775443" y="2774102"/>
            <a:chExt cx="2426635" cy="15479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337" y="2774102"/>
              <a:ext cx="1425852" cy="97336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775443" y="3737264"/>
              <a:ext cx="242663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ভিসিআর প্লেয়ার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2944" y="995330"/>
            <a:ext cx="1828489" cy="1644359"/>
            <a:chOff x="5167845" y="2680802"/>
            <a:chExt cx="1425482" cy="180368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190" r="22474" b="10795"/>
            <a:stretch/>
          </p:blipFill>
          <p:spPr>
            <a:xfrm>
              <a:off x="5377964" y="2680802"/>
              <a:ext cx="1182293" cy="102523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67845" y="3706038"/>
              <a:ext cx="1425482" cy="7784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রেডিও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45145" y="934647"/>
            <a:ext cx="1742147" cy="1618865"/>
            <a:chOff x="9301575" y="-947518"/>
            <a:chExt cx="1742147" cy="161886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979" y="-947518"/>
              <a:ext cx="1543743" cy="10815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9301575" y="86572"/>
              <a:ext cx="164218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গ্রামোফোন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91692" y="952448"/>
            <a:ext cx="2216728" cy="1593317"/>
            <a:chOff x="4154798" y="4590601"/>
            <a:chExt cx="2216728" cy="159331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80" y="4590601"/>
              <a:ext cx="1504030" cy="94608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4154798" y="5599143"/>
              <a:ext cx="22167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0" cap="none" spc="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ক্যাসেট প্লেয়ার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2900" y="2821471"/>
            <a:ext cx="1830397" cy="1657297"/>
            <a:chOff x="6119867" y="4590601"/>
            <a:chExt cx="1830397" cy="16572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689" y="4590601"/>
              <a:ext cx="1378929" cy="1120188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6119867" y="5663123"/>
              <a:ext cx="18303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সিনেমা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95244" y="5033404"/>
            <a:ext cx="1569645" cy="1610233"/>
            <a:chOff x="4207122" y="846149"/>
            <a:chExt cx="1569645" cy="161023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122" y="846149"/>
              <a:ext cx="1440004" cy="989927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4231151" y="1871607"/>
              <a:ext cx="154561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স্যাটেলাইট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19521" y="2875542"/>
            <a:ext cx="1545616" cy="1758123"/>
            <a:chOff x="6282407" y="800824"/>
            <a:chExt cx="1545616" cy="175812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325" y="800824"/>
              <a:ext cx="1128125" cy="1219981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6282407" y="1974172"/>
              <a:ext cx="154561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07302" y="4773492"/>
            <a:ext cx="1632178" cy="1601617"/>
            <a:chOff x="3077735" y="2686319"/>
            <a:chExt cx="1632178" cy="160161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54" b="22482"/>
            <a:stretch/>
          </p:blipFill>
          <p:spPr>
            <a:xfrm>
              <a:off x="3142923" y="2686319"/>
              <a:ext cx="1501802" cy="978900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3077735" y="3703161"/>
              <a:ext cx="16321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মেমরি কার্ড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606734" y="2807823"/>
            <a:ext cx="1673856" cy="1764287"/>
            <a:chOff x="5209386" y="2633853"/>
            <a:chExt cx="1673856" cy="1764287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416" y="2633853"/>
              <a:ext cx="1231641" cy="1082669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209386" y="3813365"/>
              <a:ext cx="16738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ডিস চ্যানেল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673005" y="2846271"/>
            <a:ext cx="3139001" cy="2187133"/>
            <a:chOff x="6714112" y="2615192"/>
            <a:chExt cx="3139001" cy="218713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6" t="891" r="28301" b="-1"/>
            <a:stretch/>
          </p:blipFill>
          <p:spPr>
            <a:xfrm>
              <a:off x="7551951" y="2615192"/>
              <a:ext cx="1128064" cy="1036887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6714112" y="3725107"/>
              <a:ext cx="3139001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সিডি/ ভিসিডি/ ডিভিডি </a:t>
              </a:r>
            </a:p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ও প্লেয়ার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952504" y="4953738"/>
            <a:ext cx="1488785" cy="1593631"/>
            <a:chOff x="4257524" y="4537074"/>
            <a:chExt cx="1488785" cy="159363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24" y="4537074"/>
              <a:ext cx="1488785" cy="96117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4562532" y="5545930"/>
              <a:ext cx="87876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গেইম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461304" y="4953738"/>
            <a:ext cx="1416684" cy="1494482"/>
            <a:chOff x="6306334" y="4478770"/>
            <a:chExt cx="1416684" cy="1494482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412" y="4478770"/>
              <a:ext cx="1335606" cy="1019477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6306334" y="5388477"/>
              <a:ext cx="137730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32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8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9334" y="322778"/>
            <a:ext cx="2304906" cy="70788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4534" y="445889"/>
            <a:ext cx="238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NikoshBAN" pitchFamily="2" charset="0"/>
                <a:cs typeface="NikoshBAN" pitchFamily="2" charset="0"/>
              </a:rPr>
              <a:t>সময়-৪মিনিট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030" y="3143934"/>
            <a:ext cx="117475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জগতের ২ টি মৌলিক ও ২ টি 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গুণগত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লেখ।</a:t>
            </a:r>
            <a:endParaRPr lang="en-US" sz="36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879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3579" y="229671"/>
            <a:ext cx="8012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আইসিটির ইতিবাচক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দিকসমূহঃ </a:t>
            </a:r>
            <a:endParaRPr lang="bn-BD" alt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8590" y="1046998"/>
            <a:ext cx="3883473" cy="2875300"/>
            <a:chOff x="609600" y="1295400"/>
            <a:chExt cx="3581400" cy="2892102"/>
          </a:xfrm>
        </p:grpSpPr>
        <p:pic>
          <p:nvPicPr>
            <p:cNvPr id="4" name="Picture 2" descr="সিনেমা হল-এ 'পদ্মাবত' চলাকালীন ধর্ষিতা তরুণী, অভিযুক্ত সঙ্গী 'ফেসবুক বন্ধু'  | Teen Allegedly Raped Inside Cinema Hall By 'Facebook Friend in hyderabad  - Bengali Oneind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95400"/>
              <a:ext cx="3581400" cy="223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27286" y="3535204"/>
              <a:ext cx="3124200" cy="652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সিনোমা হল </a:t>
              </a:r>
              <a:r>
                <a:rPr lang="en-US" sz="3200" dirty="0" smtClean="0"/>
                <a:t>	</a:t>
              </a:r>
              <a:endParaRPr lang="en-US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21926" y="1052540"/>
            <a:ext cx="3863783" cy="2869758"/>
            <a:chOff x="4876800" y="1390784"/>
            <a:chExt cx="3649403" cy="2665280"/>
          </a:xfrm>
        </p:grpSpPr>
        <p:pic>
          <p:nvPicPr>
            <p:cNvPr id="7" name="Picture 4" descr="স্কুল খেলার মাঠ প্রস্তুতকারক ও সরবরাহকারী এবং কারখানা জন্য চীন কৃত্রিম ঘাস  - পাইকারী মূল্য - Jiangs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390784"/>
              <a:ext cx="3649403" cy="2109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39401" y="3512956"/>
              <a:ext cx="3124200" cy="543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খেলার মাঠ</a:t>
              </a:r>
              <a:r>
                <a:rPr lang="en-US" sz="3200" dirty="0" smtClean="0"/>
                <a:t>	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87897" y="3967161"/>
            <a:ext cx="3784166" cy="2633664"/>
            <a:chOff x="834213" y="4119979"/>
            <a:chExt cx="3363714" cy="25637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97"/>
            <a:stretch/>
          </p:blipFill>
          <p:spPr>
            <a:xfrm>
              <a:off x="834213" y="4119979"/>
              <a:ext cx="3363714" cy="19241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75775" y="6085596"/>
              <a:ext cx="3280587" cy="598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গানের জলসা</a:t>
              </a:r>
              <a:r>
                <a:rPr lang="en-US" sz="3200" dirty="0" smtClean="0"/>
                <a:t>	</a:t>
              </a:r>
              <a:endParaRPr lang="en-US" sz="3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46399" y="4562358"/>
            <a:ext cx="383931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বিনোদনের জন্য মানুষকে ঘরের বাইরে যেতে হতো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5783" y="2221922"/>
            <a:ext cx="4648568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বিনোদনের জন্য ঘর থেকে বের হতে হয় না</a:t>
            </a:r>
            <a:r>
              <a:rPr lang="en-US" sz="3600" dirty="0" smtClean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7382" y="1403055"/>
            <a:ext cx="5366331" cy="4669132"/>
            <a:chOff x="3191881" y="1288756"/>
            <a:chExt cx="5036711" cy="3765800"/>
          </a:xfrm>
        </p:grpSpPr>
        <p:pic>
          <p:nvPicPr>
            <p:cNvPr id="3" name="Picture 2" descr="টিভি দেখা কি হারাম, নাকি হালাল? | Barta 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197" y="1288756"/>
              <a:ext cx="4877395" cy="29628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91881" y="4408225"/>
              <a:ext cx="5036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সিনেমা দেখে টেলিভিশনে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373579" y="229671"/>
            <a:ext cx="8012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আইসিটির ইতিবাচক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দিকসমূহঃ </a:t>
            </a:r>
            <a:endParaRPr lang="bn-BD" alt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16342" y="1456638"/>
            <a:ext cx="8181757" cy="4284360"/>
            <a:chOff x="1833781" y="1459876"/>
            <a:chExt cx="8181757" cy="3796116"/>
          </a:xfrm>
        </p:grpSpPr>
        <p:pic>
          <p:nvPicPr>
            <p:cNvPr id="3" name="Picture 2" descr="Playing video games 'improves students' employability skills' | THE 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88" y="1459876"/>
              <a:ext cx="4500562" cy="2997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33781" y="4609661"/>
              <a:ext cx="8181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গেম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খেলার জন্য কম্পিউটার বা স্মার্ট-ফোন ব্যবহার করছে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373579" y="229671"/>
            <a:ext cx="8012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আইসিটির ইতিবাচক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দিকসমূহঃ </a:t>
            </a:r>
            <a:endParaRPr lang="bn-BD" alt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448" y="548640"/>
            <a:ext cx="3197104" cy="5246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636" y="2536364"/>
            <a:ext cx="6845870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7569218" y="3244224"/>
            <a:ext cx="4226539" cy="2142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*বিনোদন ও আইসিটি*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23560" y="15240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5960" y="16764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28360" y="18288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21" y="778542"/>
            <a:ext cx="1862335" cy="1975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81" y="523182"/>
            <a:ext cx="1800332" cy="2001635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18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Photo | Man listening to music on mobile phone in living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02" y="1340454"/>
            <a:ext cx="5943196" cy="395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997535" y="5597386"/>
            <a:ext cx="676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শুনতে 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3579" y="229671"/>
            <a:ext cx="8012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আইসিটির ইতিবাচক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দিকসমূহঃ </a:t>
            </a:r>
            <a:endParaRPr lang="bn-BD" alt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023" y="211755"/>
            <a:ext cx="8288215" cy="85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প্রযুক্তির উন্নয়ন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4361" y="1606229"/>
            <a:ext cx="2956201" cy="2238924"/>
            <a:chOff x="460375" y="1594978"/>
            <a:chExt cx="2956201" cy="2238924"/>
          </a:xfrm>
        </p:grpSpPr>
        <p:pic>
          <p:nvPicPr>
            <p:cNvPr id="4" name="Picture 2" descr="বিলুপ্তির পথে রেডিও নেই কোন পদক্ষেপ-Daily Desh Barta – DAILY DESH BAR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1594978"/>
              <a:ext cx="2956201" cy="163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88638" y="3249127"/>
              <a:ext cx="2555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রেডিও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71616" y="1508625"/>
            <a:ext cx="3071445" cy="2385277"/>
            <a:chOff x="2971800" y="1431189"/>
            <a:chExt cx="3071445" cy="2385277"/>
          </a:xfrm>
        </p:grpSpPr>
        <p:pic>
          <p:nvPicPr>
            <p:cNvPr id="7" name="Picture 4" descr="বিশ্ব টেলিভিশন দিবস আ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431189"/>
              <a:ext cx="3071445" cy="1800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29886" y="3231691"/>
              <a:ext cx="2555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6782" y="1439095"/>
            <a:ext cx="2726680" cy="2406058"/>
            <a:chOff x="6015536" y="1410407"/>
            <a:chExt cx="2726680" cy="2406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367" y="1410407"/>
              <a:ext cx="2604849" cy="163671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15536" y="3231690"/>
              <a:ext cx="2555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58625" y="3962400"/>
            <a:ext cx="2707671" cy="2508831"/>
            <a:chOff x="609600" y="3962400"/>
            <a:chExt cx="2707671" cy="2508831"/>
          </a:xfrm>
        </p:grpSpPr>
        <p:pic>
          <p:nvPicPr>
            <p:cNvPr id="13" name="Picture 6" descr="দোয়েল মোবাইলের মোড়ক উন্মোচন - Techzoom.TV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962400"/>
              <a:ext cx="2704496" cy="192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09600" y="5886456"/>
              <a:ext cx="2555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স্মার্ট ফোন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07337" y="4285370"/>
            <a:ext cx="4297309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আবিষ্কারের ফলে আমরা এখন ঘরে বসেই সব ধরনের বিনোদন পাচ্ছি।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1041" y="325867"/>
            <a:ext cx="3398453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2086" y="418199"/>
            <a:ext cx="2385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সময়-৫ মিনিট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9065" y="3344346"/>
            <a:ext cx="8513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আইসিটির ইতিবাচক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দিকগুলো লেখ। </a:t>
            </a:r>
            <a:endParaRPr lang="bn-BD" alt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73946" y="312917"/>
            <a:ext cx="2644107" cy="6481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03960"/>
            <a:ext cx="12430125" cy="42473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 মানুষের জীবনে কী কাজ করে?</a:t>
            </a:r>
          </a:p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 মানুষের কোন দুইটি দিকের পরিবর্তন ঘটায়?</a:t>
            </a:r>
          </a:p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আগের যুগের মানুষের বিনোদনের প্রাণকেন্দ্র কোথায় কোথায ছিল?</a:t>
            </a:r>
          </a:p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মানুষ বিনোদনের জন্য কোথায়  আসক্ত 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আইসিটিরি বিনোদনের ক্ষেত্রে কোন বিষয়টির প্রতি সাবধানতা অবলম্বণ করা জরুরী?</a:t>
            </a:r>
          </a:p>
        </p:txBody>
      </p:sp>
    </p:spTree>
    <p:extLst>
      <p:ext uri="{BB962C8B-B14F-4D97-AF65-F5344CB8AC3E}">
        <p14:creationId xmlns:p14="http://schemas.microsoft.com/office/powerpoint/2010/main" val="25722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8726" y="537845"/>
            <a:ext cx="2354547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>
              <a:buNone/>
            </a:pPr>
            <a:r>
              <a:rPr lang="en-US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BD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SS কি? What is CSS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33" y="495104"/>
            <a:ext cx="1802842" cy="18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4633" y="3081337"/>
            <a:ext cx="1061823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 মানব জীবনে কতটা গুরুত্বপূর্ণ তোমার নিজের ভাষায় লেখ।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9423" y="215767"/>
            <a:ext cx="78486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954" y="99125"/>
            <a:ext cx="7778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কয়েকটি ছবি দেখি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828" y="5123219"/>
            <a:ext cx="51776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সময় ছিল যখন শিশুরা বিনোদনের জন্য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ঘরের বাইরে যেতো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7773" y="4768653"/>
            <a:ext cx="55921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শিশুরা ঘরেই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অন্য মাধ্যমে বিনোদন উপভোগ করে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47" y="983261"/>
            <a:ext cx="1742504" cy="151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50" y="1075278"/>
            <a:ext cx="1727783" cy="137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17" y="3028978"/>
            <a:ext cx="1680734" cy="142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24378" y="4476266"/>
            <a:ext cx="221153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বাইচ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pic>
        <p:nvPicPr>
          <p:cNvPr id="12" name="Picture 4" descr="স্কুল খেলার মাঠ প্রস্তুতকারক ও সরবরাহকারী এবং কারখানা জন্য চীন কৃত্রিম ঘাস  - পাইকারী মূল্য - Jiang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18" y="3125239"/>
            <a:ext cx="1650646" cy="1351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89" y="1141303"/>
            <a:ext cx="2817458" cy="2375479"/>
          </a:xfrm>
          <a:prstGeom prst="rect">
            <a:avLst/>
          </a:prstGeom>
        </p:spPr>
      </p:pic>
      <p:pic>
        <p:nvPicPr>
          <p:cNvPr id="18" name="Picture 6" descr="Video game price drop causes UK inflation to decrease • Eurogamer.n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44" y="1156016"/>
            <a:ext cx="2902892" cy="23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73932" y="2501119"/>
            <a:ext cx="1603607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লড়াই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544195" y="2463714"/>
            <a:ext cx="221153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ঘোড়ার দৌড়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35910" y="4449694"/>
            <a:ext cx="221153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318922" y="3804833"/>
            <a:ext cx="221153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টিভি দেখছে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9349524" y="3783012"/>
            <a:ext cx="221153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গেইম খেলছে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1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9" grpId="0" animBg="1"/>
      <p:bldP spid="20" grpId="0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9693" y="422679"/>
            <a:ext cx="229261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905" y="1551392"/>
            <a:ext cx="961643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 ও আইসিটি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10" y="2259278"/>
            <a:ext cx="3839979" cy="32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2585" y="452624"/>
            <a:ext cx="1766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95274" y="2205931"/>
            <a:ext cx="116014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শিক্ষার্থীরা---------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 আইসিটি ব্যবহারের দিকগুলো বলতে পারবে;</a:t>
            </a:r>
            <a:endParaRPr lang="bn-BD" alt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আইসিটির ছোঁয়াই বিনোদন জগতে পরিবর্তনের ধাপ সমূহ ব্যাখ্যা 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আইসিটির ইতিবাচক দিকগুলো ব্যাখ্যা 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পারবে।</a:t>
            </a:r>
            <a:endParaRPr lang="bn-BD" alt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19451852"/>
              </p:ext>
            </p:extLst>
          </p:nvPr>
        </p:nvGraphicFramePr>
        <p:xfrm>
          <a:off x="1661318" y="3319992"/>
          <a:ext cx="8869363" cy="353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1908968" y="305330"/>
            <a:ext cx="9821070" cy="3014662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 মানুষের মনের স্বাস্থ্যকে সুস্থ রাখে।আইসিটি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উন্নয়নের সাথে বিনোদন জগতে একটি নুতন  দিক উন্মোচিত হয়েছে। এটি ঘটেছে দুই ভাবে-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9334" y="322778"/>
            <a:ext cx="2304906" cy="70788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4534" y="445889"/>
            <a:ext cx="238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NikoshBAN" pitchFamily="2" charset="0"/>
                <a:cs typeface="NikoshBAN" pitchFamily="2" charset="0"/>
              </a:rPr>
              <a:t>সময়-৩মিনিট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8275" y="3143934"/>
            <a:ext cx="8343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BD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 আইসিটি ব্যবহারের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 কয়টি ও কি কি?</a:t>
            </a:r>
            <a:endParaRPr lang="bn-BD" alt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3193" y="141007"/>
            <a:ext cx="88841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জগতে পরিবর্তনের </a:t>
            </a:r>
            <a:r>
              <a:rPr lang="en-US" alt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n w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4774" y="1503640"/>
            <a:ext cx="3487881" cy="3131137"/>
            <a:chOff x="2164775" y="1717953"/>
            <a:chExt cx="3487881" cy="3131137"/>
          </a:xfrm>
        </p:grpSpPr>
        <p:sp>
          <p:nvSpPr>
            <p:cNvPr id="4" name="Oval 3"/>
            <p:cNvSpPr/>
            <p:nvPr/>
          </p:nvSpPr>
          <p:spPr>
            <a:xfrm>
              <a:off x="2164775" y="1717953"/>
              <a:ext cx="3487881" cy="3131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8663" y="2406358"/>
              <a:ext cx="202010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altLang="en-US" sz="5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মৌলিক </a:t>
              </a:r>
              <a:endParaRPr lang="en-US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altLang="en-US" sz="5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পরিবর্তন</a:t>
              </a:r>
              <a:endParaRPr lang="en-US" sz="5400" b="1" cap="none" spc="0" dirty="0">
                <a:ln/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86543" y="1503640"/>
            <a:ext cx="3487881" cy="3131137"/>
            <a:chOff x="6445827" y="1717953"/>
            <a:chExt cx="3487881" cy="3131137"/>
          </a:xfrm>
          <a:solidFill>
            <a:schemeClr val="accent6">
              <a:lumMod val="75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6445827" y="1717953"/>
              <a:ext cx="3487881" cy="313113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9715" y="2406358"/>
              <a:ext cx="2020104" cy="175432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altLang="en-US" sz="5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গুণগত </a:t>
              </a:r>
              <a:endParaRPr lang="en-US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altLang="en-US" sz="5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পরিবর্তন</a:t>
              </a:r>
              <a:endParaRPr lang="en-US" sz="5400" b="1" cap="none" spc="0" dirty="0">
                <a:ln/>
                <a:solidFill>
                  <a:srgbClr val="FFFF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4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300" y="247449"/>
            <a:ext cx="921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আইসিটির ছোঁয়ায় বিনোদন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জগতে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মৌলিক পরিবর্তন সমূহ-</a:t>
            </a:r>
            <a:endParaRPr lang="en-US" sz="4000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920" y="5065138"/>
            <a:ext cx="9834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অতীতে বিনোদনের জন্য ঘরের বাইরে যেতে হতো, এখন যেতে হয় না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68" y="1467108"/>
            <a:ext cx="4069080" cy="2747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4" y="1467108"/>
            <a:ext cx="4038601" cy="27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বিনোদন ও আইসিটি</Template>
  <TotalTime>630</TotalTime>
  <Words>533</Words>
  <Application>Microsoft Office PowerPoint</Application>
  <PresentationFormat>Widescreen</PresentationFormat>
  <Paragraphs>107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147</cp:revision>
  <dcterms:created xsi:type="dcterms:W3CDTF">2021-07-13T14:18:05Z</dcterms:created>
  <dcterms:modified xsi:type="dcterms:W3CDTF">2021-08-01T16:09:30Z</dcterms:modified>
</cp:coreProperties>
</file>