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58" r:id="rId1"/>
  </p:sldMasterIdLst>
  <p:notesMasterIdLst>
    <p:notesMasterId r:id="rId2"/>
  </p:notesMasterIdLst>
  <p:sldIdLst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</p:sldIdLst>
  <p:sldSz cy="6858000" cx="123444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68" y="-102"/>
      </p:cViewPr>
      <p:guideLst>
        <p:guide orient="horz" pos="2160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tableStyles" Target="tableStyle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0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39"/>
            <a:ext cx="277749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39"/>
            <a:ext cx="812673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1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2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68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7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8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0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69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65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6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6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1"/>
            <a:ext cx="390906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1"/>
            <a:ext cx="288036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ectangle 18"/>
          <p:cNvSpPr/>
          <p:nvPr/>
        </p:nvSpPr>
        <p:spPr>
          <a:xfrm>
            <a:off x="2571751" y="228601"/>
            <a:ext cx="6670046" cy="891540"/>
          </a:xfrm>
          <a:prstGeom prst="rect"/>
        </p:spPr>
        <p:txBody>
          <a:bodyPr wrap="square">
            <a:spAutoFit/>
          </a:bodyPr>
          <a:p>
            <a:pPr algn="ctr" rtl="1"/>
            <a:r>
              <a:rPr b="1" dirty="0" sz="5400" lang="ar-SA" smtClean="0">
                <a:solidFill>
                  <a:srgbClr val="008000"/>
                </a:solidFill>
              </a:rPr>
              <a:t>السلام عليكم ورحمة الله </a:t>
            </a:r>
            <a:endParaRPr b="1" dirty="0" sz="5400" lang="en-US">
              <a:solidFill>
                <a:srgbClr val="008000"/>
              </a:solidFill>
            </a:endParaRPr>
          </a:p>
        </p:txBody>
      </p:sp>
      <p:sp>
        <p:nvSpPr>
          <p:cNvPr id="1048587" name="Rectangle 19"/>
          <p:cNvSpPr/>
          <p:nvPr/>
        </p:nvSpPr>
        <p:spPr>
          <a:xfrm>
            <a:off x="587719" y="1915160"/>
            <a:ext cx="11168962" cy="1513840"/>
          </a:xfrm>
          <a:prstGeom prst="rect"/>
        </p:spPr>
        <p:txBody>
          <a:bodyPr wrap="square">
            <a:spAutoFit/>
          </a:bodyPr>
          <a:p>
            <a:pPr algn="ctr"/>
            <a:r>
              <a:rPr b="1" dirty="0" sz="9600" kern="10" lang="ar-SA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</a:rPr>
              <a:t>اهلا و سهلا</a:t>
            </a:r>
            <a:r>
              <a:rPr b="1" dirty="0" sz="9600" kern="10" lang="bn-IN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</a:rPr>
              <a:t> </a:t>
            </a:r>
            <a:endParaRPr b="1" dirty="0" sz="9600" lang="en-US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win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extBox 1"/>
          <p:cNvSpPr txBox="1"/>
          <p:nvPr/>
        </p:nvSpPr>
        <p:spPr>
          <a:xfrm>
            <a:off x="3124200" y="533400"/>
            <a:ext cx="6019800" cy="707886"/>
          </a:xfrm>
          <a:prstGeom prst="rect"/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</p:spPr>
        <p:txBody>
          <a:bodyPr rtlCol="0" wrap="square">
            <a:spAutoFit/>
          </a:bodyPr>
          <a:p>
            <a:pPr algn="ctr"/>
            <a:r>
              <a:rPr dirty="0" sz="40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পাঠ বিশ্লেষণ </a:t>
            </a:r>
            <a:endParaRPr dirty="0" sz="4000" lang="en-US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5" name="TextBox 4"/>
          <p:cNvSpPr txBox="1"/>
          <p:nvPr/>
        </p:nvSpPr>
        <p:spPr>
          <a:xfrm>
            <a:off x="1219200" y="1600200"/>
            <a:ext cx="10210800" cy="42824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buFont typeface="Wingdings" pitchFamily="2" charset="2"/>
              <a:buChar char="q"/>
            </a:pP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ar-SA" smtClean="0">
                <a:solidFill>
                  <a:srgbClr val="008000"/>
                </a:solidFill>
                <a:latin typeface="NikoshBAN" pitchFamily="2" charset="0"/>
                <a:cs typeface="Shonar Bangla" pitchFamily="34" charset="0"/>
              </a:rPr>
              <a:t>ان الشرك لظلم عظيم </a:t>
            </a: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আয়াতের ব্যাখ্যাঃ </a:t>
            </a:r>
            <a:endParaRPr dirty="0" sz="2800" lang="bn-IN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endParaRPr dirty="0" sz="2800" lang="bn-IN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ar-SA" smtClean="0">
                <a:solidFill>
                  <a:srgbClr val="008000"/>
                </a:solidFill>
                <a:latin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রাসুল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(স: )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এরশাদ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ar-SA" smtClean="0">
                <a:solidFill>
                  <a:srgbClr val="008000"/>
                </a:solidFill>
                <a:latin typeface="NikoshBAN" pitchFamily="2" charset="0"/>
              </a:rPr>
              <a:t> 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যুলুম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কুরআনের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আয়াতে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dirty="0" sz="2800" lang="ar-SA" smtClean="0">
                <a:solidFill>
                  <a:srgbClr val="008000"/>
                </a:solidFill>
                <a:latin typeface="NikoshBAN" pitchFamily="2" charset="0"/>
                <a:cs typeface="Shonar Bangla" pitchFamily="34" charset="0"/>
              </a:rPr>
              <a:t>شرك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বুঝানো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’। 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dirty="0" sz="2800" lang="en-US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কুরআনে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dirty="0" sz="2800" lang="ar-SA" smtClean="0">
                <a:solidFill>
                  <a:srgbClr val="008000"/>
                </a:solidFill>
                <a:latin typeface="NikoshBAN" pitchFamily="2" charset="0"/>
                <a:cs typeface="Shonar Bangla" pitchFamily="34" charset="0"/>
              </a:rPr>
              <a:t>ان الشرك لظم عظيم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“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নিশ্চয়ই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শিরক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যুলুম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।”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ar-SA" smtClean="0">
                <a:solidFill>
                  <a:srgbClr val="008000"/>
                </a:solidFill>
                <a:latin typeface="NikoshBAN" pitchFamily="2" charset="0"/>
                <a:cs typeface="Shonar Bangla" pitchFamily="34" charset="0"/>
              </a:rPr>
              <a:t>ظلم 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অত্যাচার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জুলুম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সুতারাং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গুনাহের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ইমান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নষ্ট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কিংবা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মুশরিক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আয়াতের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র্থ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বিশ্বাস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অতপর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স্বত্তা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ওগুনাবলিতে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কাউকে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শরিক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শাস্তির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কবল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dirty="0" sz="28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সু-পথ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dirty="0" sz="28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dirty="0" sz="2800" lang="en-US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7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2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4" grpId="0" animBg="1"/>
      <p:bldP spid="10486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extBox 1"/>
          <p:cNvSpPr txBox="1"/>
          <p:nvPr/>
        </p:nvSpPr>
        <p:spPr>
          <a:xfrm>
            <a:off x="3124200" y="533400"/>
            <a:ext cx="6019800" cy="707886"/>
          </a:xfrm>
          <a:prstGeom prst="rect"/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</p:spPr>
        <p:txBody>
          <a:bodyPr rtlCol="0" wrap="square">
            <a:spAutoFit/>
          </a:bodyPr>
          <a:p>
            <a:pPr algn="ctr"/>
            <a:r>
              <a:rPr dirty="0" sz="4000" lang="bn-IN" smtClean="0">
                <a:latin typeface="NikoshBAN" pitchFamily="2" charset="0"/>
                <a:cs typeface="NikoshBAN" pitchFamily="2" charset="0"/>
              </a:rPr>
              <a:t>পাঠ বিশ্লেষণ </a:t>
            </a:r>
            <a:endParaRPr dirty="0" sz="4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8" name="Rectangle 2"/>
          <p:cNvSpPr/>
          <p:nvPr/>
        </p:nvSpPr>
        <p:spPr>
          <a:xfrm>
            <a:off x="1447800" y="1752600"/>
            <a:ext cx="9372600" cy="4358640"/>
          </a:xfrm>
          <a:prstGeom prst="rect"/>
        </p:spPr>
        <p:txBody>
          <a:bodyPr wrap="square">
            <a:spAutoFit/>
          </a:bodyPr>
          <a:p>
            <a:pPr>
              <a:buFont typeface="Wingdings" pitchFamily="2" charset="2"/>
              <a:buChar char="q"/>
            </a:pPr>
            <a:r>
              <a:rPr b="1" dirty="0" sz="3600" lang="ar-SA" smtClean="0">
                <a:latin typeface="NikoshBAN" pitchFamily="2" charset="0"/>
                <a:cs typeface="Shonar Bangla" pitchFamily="34" charset="0"/>
              </a:rPr>
              <a:t> شرك </a:t>
            </a:r>
            <a:r>
              <a:rPr b="1" dirty="0" sz="3600" lang="bn-IN" smtClean="0">
                <a:latin typeface="NikoshBAN" pitchFamily="2" charset="0"/>
                <a:cs typeface="NikoshBAN" pitchFamily="2" charset="0"/>
              </a:rPr>
              <a:t>এর আভিধানিক অর্থঃ</a:t>
            </a:r>
            <a:r>
              <a:rPr dirty="0" sz="3600" lang="ar-SA" smtClean="0">
                <a:latin typeface="NikoshBAN" pitchFamily="2" charset="0"/>
                <a:cs typeface="Shonar Bangla" pitchFamily="34" charset="0"/>
              </a:rPr>
              <a:t>شرك </a:t>
            </a:r>
            <a:r>
              <a:rPr dirty="0" sz="3600" lang="bn-IN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অংশীদার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সাব্যস্ত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,</a:t>
            </a:r>
            <a:r>
              <a:rPr dirty="0" sz="3600" lang="bn-IN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সমকক্ষ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।</a:t>
            </a:r>
            <a:r>
              <a:rPr dirty="0" sz="3600" lang="bn-IN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dirty="0" sz="3600" lang="bn-IN" smtClean="0"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q"/>
            </a:pPr>
            <a:r>
              <a:rPr dirty="0" sz="3600" lang="bn-IN" smtClean="0"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ar-SA" smtClean="0">
                <a:latin typeface="NikoshBAN" pitchFamily="2" charset="0"/>
                <a:cs typeface="Shonar Bangla" pitchFamily="34" charset="0"/>
              </a:rPr>
              <a:t>شرك </a:t>
            </a:r>
            <a:r>
              <a:rPr b="1" dirty="0" sz="3600" lang="bn-IN" smtClean="0">
                <a:latin typeface="NikoshBAN" pitchFamily="2" charset="0"/>
                <a:cs typeface="Shonar Bangla" pitchFamily="34" charset="0"/>
              </a:rPr>
              <a:t> </a:t>
            </a:r>
            <a:r>
              <a:rPr b="1" dirty="0" sz="3600" lang="bn-IN" smtClean="0">
                <a:latin typeface="NikoshBAN" pitchFamily="2" charset="0"/>
                <a:cs typeface="NikoshBAN" pitchFamily="2" charset="0"/>
              </a:rPr>
              <a:t>এর পারিভাষিক অর্থঃ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পরিভাষায়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শিরক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dirty="0" sz="3600" lang="bn-IN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 -</a:t>
            </a:r>
            <a:endParaRPr dirty="0" sz="3600" lang="bn-IN" smtClean="0">
              <a:latin typeface="NikoshBAN" pitchFamily="2" charset="0"/>
              <a:cs typeface="NikoshBAN" pitchFamily="2" charset="0"/>
            </a:endParaRPr>
          </a:p>
          <a:p>
            <a:pPr algn="r" rtl="1"/>
            <a:r>
              <a:rPr dirty="0" sz="3600" lang="ar-SA" smtClean="0">
                <a:latin typeface="NikoshBAN" pitchFamily="2" charset="0"/>
              </a:rPr>
              <a:t>هواثبات مساويا في ذات الله أوفي صفاته </a:t>
            </a:r>
            <a:endParaRPr dirty="0" sz="3600" lang="bn-IN" smtClean="0">
              <a:latin typeface="NikoshBAN" pitchFamily="2" charset="0"/>
            </a:endParaRPr>
          </a:p>
          <a:p>
            <a:pPr rtl="1"/>
            <a:r>
              <a:rPr dirty="0" sz="3600" lang="bn-IN" smtClean="0">
                <a:latin typeface="NikoshBAN" pitchFamily="2" charset="0"/>
                <a:cs typeface="NikoshBAN" pitchFamily="2" charset="0"/>
              </a:rPr>
              <a:t>অর্থাৎ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কিছুকে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তায়ালার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জাত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ছিফাতের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সমতূল্য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সাব্যস্ত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শিরক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smtClean="0">
                <a:latin typeface="NikoshBAN" pitchFamily="2" charset="0"/>
                <a:cs typeface="NikoshBAN" pitchFamily="2" charset="0"/>
              </a:rPr>
              <a:t>।</a:t>
            </a:r>
            <a:endParaRPr dirty="0" sz="3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9" name="Frame 3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879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6200000" scaled="0"/>
          </a:gradFill>
          <a:scene3d>
            <a:camera prst="orthographicFront"/>
            <a:lightRig dir="t" rig="threeP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7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2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7" grpId="0" animBg="1"/>
      <p:bldP spid="10486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extBox 1"/>
          <p:cNvSpPr txBox="1"/>
          <p:nvPr/>
        </p:nvSpPr>
        <p:spPr>
          <a:xfrm>
            <a:off x="3124200" y="533400"/>
            <a:ext cx="6019800" cy="707886"/>
          </a:xfrm>
          <a:prstGeom prst="rect"/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</p:spPr>
        <p:txBody>
          <a:bodyPr rtlCol="0" wrap="square">
            <a:spAutoFit/>
          </a:bodyPr>
          <a:p>
            <a:pPr algn="ctr"/>
            <a:r>
              <a:rPr dirty="0" sz="4000" lang="bn-IN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 বিশ্লেষণ </a:t>
            </a:r>
            <a:endParaRPr dirty="0" sz="4000" lang="en-US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1" name="TextBox 2"/>
          <p:cNvSpPr txBox="1"/>
          <p:nvPr/>
        </p:nvSpPr>
        <p:spPr>
          <a:xfrm>
            <a:off x="1371600" y="1371600"/>
            <a:ext cx="9829800" cy="1158240"/>
          </a:xfrm>
          <a:prstGeom prst="rect"/>
          <a:noFill/>
        </p:spPr>
        <p:txBody>
          <a:bodyPr rtlCol="0" wrap="square">
            <a:spAutoFit/>
          </a:bodyPr>
          <a:p>
            <a:pPr>
              <a:buFont typeface="Wingdings" pitchFamily="2" charset="2"/>
              <a:buChar char="q"/>
            </a:pPr>
            <a:r>
              <a:rPr b="1" dirty="0" sz="2400" lang="ar-SA" smtClean="0">
                <a:solidFill>
                  <a:srgbClr val="00B0F0"/>
                </a:solidFill>
                <a:latin typeface="NikoshBAN" pitchFamily="2" charset="0"/>
                <a:cs typeface="Shonar Bangla" pitchFamily="34" charset="0"/>
              </a:rPr>
              <a:t> شرك </a:t>
            </a:r>
            <a:r>
              <a:rPr b="1" dirty="0" sz="2400" lang="bn-IN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এর প্রকারভেদঃ  </a:t>
            </a:r>
            <a:r>
              <a:rPr dirty="0" sz="2400" lang="bn-IN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প্রথমত দু’প্রকার- </a:t>
            </a:r>
            <a:endParaRPr dirty="0" sz="2400" lang="bn-IN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dirty="0" sz="2400" lang="bn-IN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শিরকে জলী </a:t>
            </a:r>
            <a:endParaRPr dirty="0" sz="2400" lang="bn-IN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dirty="0" sz="2400" lang="bn-IN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শিরকে খফী   </a:t>
            </a:r>
            <a:r>
              <a:rPr b="1" dirty="0" sz="2400" lang="bn-IN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dirty="0" sz="2400" lang="en-US">
              <a:solidFill>
                <a:srgbClr val="00B0F0"/>
              </a:solidFill>
            </a:endParaRPr>
          </a:p>
        </p:txBody>
      </p:sp>
      <p:sp>
        <p:nvSpPr>
          <p:cNvPr id="1048622" name="TextBox 4"/>
          <p:cNvSpPr txBox="1"/>
          <p:nvPr/>
        </p:nvSpPr>
        <p:spPr>
          <a:xfrm>
            <a:off x="1295400" y="2667000"/>
            <a:ext cx="9982200" cy="1513839"/>
          </a:xfrm>
          <a:prstGeom prst="rect"/>
          <a:noFill/>
        </p:spPr>
        <p:txBody>
          <a:bodyPr rtlCol="0" wrap="square">
            <a:spAutoFit/>
          </a:bodyPr>
          <a:p>
            <a:pPr algn="just">
              <a:buFont typeface="Wingdings" pitchFamily="2" charset="2"/>
              <a:buChar char="q"/>
            </a:pPr>
            <a:r>
              <a:rPr b="1" dirty="0" sz="24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শিরকে জলী এর পরিচয়ঃ </a:t>
            </a:r>
            <a:r>
              <a:rPr dirty="0" sz="24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শিরকে জলী (প্রকাশ্য) বা জঘন্য শিরক হলো, আল্লাহর জাতের সাথে ব্যাক্তি বা কোনো বস্তুকে সমকক্ষ মনে করা। যেমন- মূর্তি, চন্দ্র, সূর্যকে প্রভূ মনে করা এবং এদের পূজা করা। এ জাতীয় কাজকে শিরকে আকবারও বলা হয়।  </a:t>
            </a:r>
            <a:endParaRPr dirty="0" sz="2400" lang="en-US">
              <a:solidFill>
                <a:srgbClr val="FF6600"/>
              </a:solidFill>
            </a:endParaRPr>
          </a:p>
        </p:txBody>
      </p:sp>
      <p:sp>
        <p:nvSpPr>
          <p:cNvPr id="1048623" name="TextBox 6"/>
          <p:cNvSpPr txBox="1"/>
          <p:nvPr/>
        </p:nvSpPr>
        <p:spPr>
          <a:xfrm>
            <a:off x="1295400" y="4191000"/>
            <a:ext cx="10058400" cy="18694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buFont typeface="Wingdings" pitchFamily="2" charset="2"/>
              <a:buChar char="q"/>
            </a:pPr>
            <a:r>
              <a:rPr b="1" dirty="0" sz="24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শিরকে খফী </a:t>
            </a:r>
            <a:r>
              <a:rPr b="1" dirty="0" sz="24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b="1" dirty="0" sz="24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পরিচয়ঃ </a:t>
            </a:r>
            <a:r>
              <a:rPr dirty="0" sz="24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শিরকে খফী (অপ্রকাশ্য) বা লুঘু শিরক হলো, আল্লাহর জাত নয় বরং এমন আকিদা পোষণ করা যা আল্লাহর নির্ধারিত তক্বদীরের  উপর আঘাত আসে। যেমন- কারো এই ধারণা পোষণ করা যে, আমি এই ঠান্ডা দুধ খাওয়ার কারণে পেটের পীড়া হয়েছে। যদি ঠান্ডা দুধ নাখেতাম তবে এ রোগ হত না। এ জাতীয় আক্বিদার কারণে ঈমান নষ্ট হবে না তবে এরূপ আক্বিদা বর্জনীয়।   </a:t>
            </a:r>
            <a:endParaRPr dirty="0" sz="24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9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24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0" grpId="0" animBg="1"/>
      <p:bldP spid="1048621" grpId="0"/>
      <p:bldP spid="1048622" grpId="0"/>
      <p:bldP spid="10486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Horizontal Scroll 2"/>
          <p:cNvSpPr/>
          <p:nvPr/>
        </p:nvSpPr>
        <p:spPr>
          <a:xfrm>
            <a:off x="617220" y="381000"/>
            <a:ext cx="11109960" cy="5943600"/>
          </a:xfrm>
          <a:prstGeom prst="horizontalScroll">
            <a:avLst>
              <a:gd name="adj" fmla="val 79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US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7" name="TextBox 8"/>
          <p:cNvSpPr txBox="1"/>
          <p:nvPr/>
        </p:nvSpPr>
        <p:spPr>
          <a:xfrm>
            <a:off x="1645920" y="2971800"/>
            <a:ext cx="9669780" cy="1882140"/>
          </a:xfrm>
          <a:prstGeom prst="rect"/>
          <a:noFill/>
        </p:spPr>
        <p:txBody>
          <a:bodyPr rtlCol="0" wrap="square">
            <a:spAutoFit/>
          </a:bodyPr>
          <a:p>
            <a:pPr indent="-342900" marL="342900"/>
            <a:r>
              <a:rPr dirty="0" sz="400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১. হাদিসটি বর্ণনা কারীর নাম বল? </a:t>
            </a:r>
            <a:endParaRPr dirty="0" sz="4000" lang="bn-BD" smtClean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  <a:p>
            <a:pPr indent="-342900" marL="342900"/>
            <a:r>
              <a:rPr dirty="0" sz="400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২. হাদিসের উৎস সূত্র বা কিতাবের নাম বল? </a:t>
            </a:r>
            <a:endParaRPr dirty="0" sz="4000" lang="bn-BD" smtClean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  <a:p>
            <a:pPr indent="-342900" marL="342900"/>
            <a:r>
              <a:rPr dirty="0" sz="400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৩. হাদিসটি বিশুদ্ধ ইবারতে পড়? </a:t>
            </a:r>
            <a:endParaRPr dirty="0" sz="4000" lang="bn-BD" smtClean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707" name=""/>
          <p:cNvSpPr txBox="1"/>
          <p:nvPr/>
        </p:nvSpPr>
        <p:spPr>
          <a:xfrm>
            <a:off x="3740616" y="1036007"/>
            <a:ext cx="4000000" cy="1018540"/>
          </a:xfrm>
          <a:prstGeom prst="rect"/>
        </p:spPr>
        <p:txBody>
          <a:bodyPr rtlCol="0" wrap="square">
            <a:spAutoFit/>
          </a:bodyPr>
          <a:p>
            <a:r>
              <a:rPr altLang="en-US" b="1" sz="6400" lang="en-US">
                <a:solidFill>
                  <a:srgbClr val="FF6600"/>
                </a:solidFill>
              </a:rPr>
              <a:t>এ</a:t>
            </a:r>
            <a:r>
              <a:rPr altLang="en-US" b="1" sz="6400" lang="en-US">
                <a:solidFill>
                  <a:srgbClr val="FF6600"/>
                </a:solidFill>
              </a:rPr>
              <a:t>ক</a:t>
            </a:r>
            <a:r>
              <a:rPr altLang="en-US" b="1" sz="6400" lang="en-US">
                <a:solidFill>
                  <a:srgbClr val="FF6600"/>
                </a:solidFill>
              </a:rPr>
              <a:t>ক</a:t>
            </a:r>
            <a:r>
              <a:rPr altLang="en-US" b="1" sz="6400" lang="en-US">
                <a:solidFill>
                  <a:srgbClr val="FF6600"/>
                </a:solidFill>
              </a:rPr>
              <a:t> </a:t>
            </a:r>
            <a:r>
              <a:rPr altLang="en-US" b="1" sz="6400" lang="en-US">
                <a:solidFill>
                  <a:srgbClr val="FF6600"/>
                </a:solidFill>
              </a:rPr>
              <a:t>ক</a:t>
            </a:r>
            <a:r>
              <a:rPr altLang="en-US" b="1" sz="6400" lang="en-US">
                <a:solidFill>
                  <a:srgbClr val="FF6600"/>
                </a:solidFill>
              </a:rPr>
              <a:t>া</a:t>
            </a:r>
            <a:r>
              <a:rPr altLang="en-US" b="1" sz="6400" lang="en-US">
                <a:solidFill>
                  <a:srgbClr val="FF6600"/>
                </a:solidFill>
              </a:rPr>
              <a:t>জ</a:t>
            </a:r>
            <a:endParaRPr b="1" sz="64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Down Arrow Callout 3"/>
          <p:cNvSpPr/>
          <p:nvPr/>
        </p:nvSpPr>
        <p:spPr>
          <a:xfrm>
            <a:off x="3505200" y="609600"/>
            <a:ext cx="5791200" cy="1143000"/>
          </a:xfrm>
          <a:prstGeom prst="downArrowCallout"/>
          <a:gradFill>
            <a:gsLst>
              <a:gs pos="0">
                <a:srgbClr val="FF3399">
                  <a:alpha val="0"/>
                </a:srgbClr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800" lang="bn-IN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933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কাজঃ</a:t>
            </a:r>
            <a:endParaRPr dirty="0" sz="4800"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9933FF"/>
              </a:solidFill>
              <a:effectLst>
                <a:outerShdw algn="tl"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48630" name="TextBox 6"/>
          <p:cNvSpPr txBox="1"/>
          <p:nvPr/>
        </p:nvSpPr>
        <p:spPr>
          <a:xfrm>
            <a:off x="1234440" y="2286001"/>
            <a:ext cx="8229600" cy="646331"/>
          </a:xfrm>
          <a:prstGeom prst="rect"/>
          <a:noFill/>
        </p:spPr>
        <p:txBody>
          <a:bodyPr rtlCol="0" wrap="square">
            <a:spAutoFit/>
          </a:bodyPr>
          <a:p>
            <a:pPr algn="l"/>
            <a:r>
              <a:rPr dirty="0" sz="3600" lang="bn-BD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১.</a:t>
            </a:r>
            <a:r>
              <a:rPr dirty="0" sz="3600" lang="en-US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b="1" dirty="0" sz="3600" lang="ar-SA" smtClean="0">
                <a:solidFill>
                  <a:srgbClr val="6600CC"/>
                </a:solidFill>
                <a:latin typeface="NikoshBAN" pitchFamily="2" charset="0"/>
              </a:rPr>
              <a:t>تحقيق</a:t>
            </a:r>
            <a:r>
              <a:rPr dirty="0" sz="3600" lang="bn-BD" smtClean="0">
                <a:solidFill>
                  <a:srgbClr val="6600CC"/>
                </a:solidFill>
                <a:latin typeface="NikoshBAN" pitchFamily="2" charset="0"/>
              </a:rPr>
              <a:t> </a:t>
            </a:r>
            <a:r>
              <a:rPr dirty="0" sz="3600" lang="bn-BD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বা শব্দ বিশ্লেষণ কর।  </a:t>
            </a:r>
            <a:endParaRPr dirty="0" sz="3600" lang="en-US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1" name="TextBox 7"/>
          <p:cNvSpPr txBox="1"/>
          <p:nvPr/>
        </p:nvSpPr>
        <p:spPr>
          <a:xfrm>
            <a:off x="2057400" y="3124201"/>
            <a:ext cx="8210608" cy="64633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3600" lang="ar-SA" smtClean="0">
                <a:solidFill>
                  <a:srgbClr val="800000"/>
                </a:solidFill>
              </a:rPr>
              <a:t>لَمْ </a:t>
            </a:r>
            <a:r>
              <a:rPr b="1" dirty="0" sz="3600" lang="ar-SA" smtClean="0">
                <a:solidFill>
                  <a:srgbClr val="800000"/>
                </a:solidFill>
              </a:rPr>
              <a:t>يَلْبَسُوْا ، شَقَّ، لَا تُشْرِكْ ،</a:t>
            </a:r>
            <a:endParaRPr b="1" dirty="0" sz="3600" lang="en-US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9" grpId="0" animBg="1"/>
      <p:bldP spid="1048630" grpId="0"/>
      <p:bldP spid="10486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ular Callout 5"/>
          <p:cNvSpPr/>
          <p:nvPr/>
        </p:nvSpPr>
        <p:spPr>
          <a:xfrm>
            <a:off x="1447800" y="533400"/>
            <a:ext cx="4526280" cy="762000"/>
          </a:xfrm>
          <a:prstGeom prst="wedgeRoundRectCallout">
            <a:avLst>
              <a:gd name="adj1" fmla="val -38527"/>
              <a:gd name="adj2" fmla="val 122981"/>
              <a:gd name="adj3" fmla="val 16667"/>
            </a:avLst>
          </a:prstGeom>
          <a:gradFill>
            <a:gsLst>
              <a:gs pos="0">
                <a:srgbClr val="FF3399">
                  <a:alpha val="0"/>
                </a:srgbClr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BD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00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কাজঃ </a:t>
            </a:r>
            <a:endParaRPr dirty="0" sz="4000"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6600"/>
              </a:solidFill>
              <a:effectLst>
                <a:outerShdw algn="tl" blurRad="63500" dir="3600000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4" name="TextBox 4"/>
          <p:cNvSpPr txBox="1"/>
          <p:nvPr/>
        </p:nvSpPr>
        <p:spPr>
          <a:xfrm>
            <a:off x="1645920" y="2590801"/>
            <a:ext cx="8229600" cy="584775"/>
          </a:xfrm>
          <a:prstGeom prst="rect"/>
          <a:noFill/>
        </p:spPr>
        <p:txBody>
          <a:bodyPr rtlCol="0" wrap="square">
            <a:spAutoFit/>
          </a:bodyPr>
          <a:p>
            <a:pPr indent="-342900" marL="342900">
              <a:buAutoNum type="arabicPeriod"/>
            </a:pPr>
            <a:r>
              <a:rPr dirty="0" sz="3200" lang="bn-BD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হাদিসের বাংলা অর্থ লিখ।  </a:t>
            </a:r>
            <a:endParaRPr dirty="0" sz="32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5" name="TextBox 7"/>
          <p:cNvSpPr txBox="1"/>
          <p:nvPr/>
        </p:nvSpPr>
        <p:spPr>
          <a:xfrm>
            <a:off x="1748790" y="3886201"/>
            <a:ext cx="9258300" cy="58477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dirty="0" sz="3200" lang="ar-SA" smtClean="0">
                <a:solidFill>
                  <a:srgbClr val="6600CC"/>
                </a:solidFill>
                <a:latin typeface="NikoshBAN" pitchFamily="2" charset="0"/>
                <a:cs typeface="Shonar Bangla" pitchFamily="34" charset="0"/>
              </a:rPr>
              <a:t>ان الشرك لظلم عظيم </a:t>
            </a:r>
            <a:r>
              <a:rPr dirty="0" sz="3200" lang="bn-IN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আয়াতের </a:t>
            </a:r>
            <a:r>
              <a:rPr dirty="0" sz="3200" lang="bn-IN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ব্যাখ্যা কর। </a:t>
            </a:r>
            <a:endParaRPr dirty="0" sz="3200" lang="en-US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6" name="TextBox 9"/>
          <p:cNvSpPr txBox="1"/>
          <p:nvPr/>
        </p:nvSpPr>
        <p:spPr>
          <a:xfrm>
            <a:off x="1131570" y="1981201"/>
            <a:ext cx="3497580" cy="584775"/>
          </a:xfrm>
          <a:prstGeom prst="rect"/>
          <a:noFill/>
        </p:spPr>
        <p:txBody>
          <a:bodyPr rtlCol="0" wrap="square">
            <a:spAutoFit/>
          </a:bodyPr>
          <a:p>
            <a:pPr>
              <a:buFont typeface="Wingdings" pitchFamily="2" charset="2"/>
              <a:buChar char="v"/>
            </a:pPr>
            <a:r>
              <a:rPr b="1" dirty="0" sz="3200" lang="bn-BD" u="sng" smtClean="0">
                <a:latin typeface="NikoshBAN" pitchFamily="2" charset="0"/>
                <a:cs typeface="NikoshBAN" pitchFamily="2" charset="0"/>
              </a:rPr>
              <a:t>শাপলাঃ </a:t>
            </a:r>
            <a:endParaRPr b="1" dirty="0" sz="3200" lang="en-US" u="sng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7" name="TextBox 10"/>
          <p:cNvSpPr txBox="1"/>
          <p:nvPr/>
        </p:nvSpPr>
        <p:spPr>
          <a:xfrm>
            <a:off x="1131570" y="3276601"/>
            <a:ext cx="3497580" cy="584775"/>
          </a:xfrm>
          <a:prstGeom prst="rect"/>
          <a:noFill/>
        </p:spPr>
        <p:txBody>
          <a:bodyPr rtlCol="0" wrap="square">
            <a:spAutoFit/>
          </a:bodyPr>
          <a:p>
            <a:pPr>
              <a:buFont typeface="Wingdings" pitchFamily="2" charset="2"/>
              <a:buChar char="v"/>
            </a:pPr>
            <a:r>
              <a:rPr b="1" dirty="0" sz="3200" lang="bn-BD" u="sng" smtClean="0">
                <a:latin typeface="NikoshBAN" pitchFamily="2" charset="0"/>
                <a:cs typeface="NikoshBAN" pitchFamily="2" charset="0"/>
              </a:rPr>
              <a:t>শিমূলঃ </a:t>
            </a:r>
            <a:endParaRPr b="1" dirty="0" sz="3200" lang="en-US" u="sng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3" grpId="0" animBg="1"/>
      <p:bldP spid="1048634" grpId="0"/>
      <p:bldP spid="1048635" grpId="0"/>
      <p:bldP spid="1048636" grpId="0"/>
      <p:bldP spid="10486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ounded Rectangular Callout 3"/>
          <p:cNvSpPr/>
          <p:nvPr/>
        </p:nvSpPr>
        <p:spPr>
          <a:xfrm>
            <a:off x="3194816" y="1926606"/>
            <a:ext cx="4526280" cy="838200"/>
          </a:xfrm>
          <a:prstGeom prst="wedgeRoundRectCallout">
            <a:avLst>
              <a:gd name="adj1" fmla="val -43909"/>
              <a:gd name="adj2" fmla="val 102779"/>
              <a:gd name="adj3" fmla="val 16667"/>
            </a:avLst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IN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endParaRPr dirty="0" sz="4000" lang="en-US">
              <a:solidFill>
                <a:srgbClr val="FFFFFF"/>
              </a:solidFill>
            </a:endParaRPr>
          </a:p>
        </p:txBody>
      </p:sp>
      <p:sp>
        <p:nvSpPr>
          <p:cNvPr id="1048640" name="TextBox 6"/>
          <p:cNvSpPr txBox="1"/>
          <p:nvPr/>
        </p:nvSpPr>
        <p:spPr>
          <a:xfrm>
            <a:off x="514350" y="4419600"/>
            <a:ext cx="11212830" cy="1158240"/>
          </a:xfrm>
          <a:prstGeom prst="rect"/>
          <a:noFill/>
        </p:spPr>
        <p:txBody>
          <a:bodyPr rtlCol="0" wrap="square">
            <a:spAutoFit/>
          </a:bodyPr>
          <a:p>
            <a:pPr indent="-342900" lvl="1" marL="800100"/>
            <a:r>
              <a:rPr dirty="0" sz="36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১।  </a:t>
            </a:r>
            <a:r>
              <a:rPr dirty="0" sz="3600" lang="ar-SA" smtClean="0">
                <a:solidFill>
                  <a:srgbClr val="800000"/>
                </a:solidFill>
                <a:latin typeface="NikoshBAN" pitchFamily="2" charset="0"/>
                <a:cs typeface="Shonar Bangla" pitchFamily="34" charset="0"/>
              </a:rPr>
              <a:t>شرك </a:t>
            </a:r>
            <a:r>
              <a:rPr dirty="0" sz="3600" lang="bn-IN" smtClean="0">
                <a:solidFill>
                  <a:srgbClr val="800000"/>
                </a:solidFill>
                <a:latin typeface="NikoshBAN" pitchFamily="2" charset="0"/>
                <a:cs typeface="Shonar Bangla" pitchFamily="34" charset="0"/>
              </a:rPr>
              <a:t> </a:t>
            </a:r>
            <a:r>
              <a:rPr dirty="0" sz="36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dirty="0" sz="36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আভিধানিক ও পারিভাষিক অর্থ কী?</a:t>
            </a:r>
            <a:endParaRPr dirty="0" sz="3600" lang="bn-BD" smtClean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  <a:p>
            <a:pPr indent="-342900" marL="342900"/>
            <a:r>
              <a:rPr dirty="0" sz="36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dirty="0" sz="36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২। </a:t>
            </a:r>
            <a:r>
              <a:rPr dirty="0" sz="3600" lang="ar-SA" smtClean="0">
                <a:solidFill>
                  <a:srgbClr val="800000"/>
                </a:solidFill>
                <a:latin typeface="NikoshBAN" pitchFamily="2" charset="0"/>
                <a:cs typeface="Shonar Bangla" pitchFamily="34" charset="0"/>
              </a:rPr>
              <a:t>شرك </a:t>
            </a:r>
            <a:r>
              <a:rPr dirty="0" sz="3600" lang="bn-IN" smtClean="0">
                <a:solidFill>
                  <a:srgbClr val="800000"/>
                </a:solidFill>
                <a:latin typeface="NikoshBAN" pitchFamily="2" charset="0"/>
                <a:cs typeface="Shonar Bangla" pitchFamily="34" charset="0"/>
              </a:rPr>
              <a:t> </a:t>
            </a:r>
            <a:r>
              <a:rPr dirty="0" sz="36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dirty="0" sz="36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কত প্রকার ওকী কী? বর্ণনা কর। </a:t>
            </a:r>
            <a:endParaRPr dirty="0" sz="3600" lang="bn-BD" smtClean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12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9" grpId="0" animBg="1"/>
      <p:bldP spid="10486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extBox 1"/>
          <p:cNvSpPr txBox="1"/>
          <p:nvPr/>
        </p:nvSpPr>
        <p:spPr>
          <a:xfrm>
            <a:off x="2160270" y="2150747"/>
            <a:ext cx="8126730" cy="3418840"/>
          </a:xfrm>
          <a:prstGeom prst="rect"/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p>
            <a:pPr algn="ctr"/>
            <a:r>
              <a:rPr b="1" dirty="0" sz="19900" lang="bn-BD">
                <a:solidFill>
                  <a:srgbClr val="8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b="1" dirty="0" lang="en-US">
              <a:solidFill>
                <a:srgbClr val="800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b="1" dirty="0" sz="2400" lang="en-US">
              <a:solidFill>
                <a:srgbClr val="800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dur="2000" fill="hold" id="6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dur="2000" fill="hold" id="7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2000" fill="hold" id="8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0" nodeType="afterEffect" presetClass="emph" presetID="34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7778E-6 4.81481E-6 L -2.77778E-6 -0.07223 " pathEditMode="relative" rAng="0" ptsTypes="AA">
                                      <p:cBhvr>
                                        <p:cTn accel="50000" autoRev="1"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dur="25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250" fill="hold" id="13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250" fill="hold" id="14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dur="250" fill="hold" id="15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1" descr="A. Supers pictur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 t="11120" b="11120"/>
          <a:stretch>
            <a:fillRect/>
          </a:stretch>
        </p:blipFill>
        <p:spPr>
          <a:xfrm>
            <a:off x="1131572" y="2590800"/>
            <a:ext cx="3013298" cy="3082835"/>
          </a:xfrm>
          <a:prstGeom prst="bevel"/>
        </p:spPr>
      </p:pic>
      <p:sp>
        <p:nvSpPr>
          <p:cNvPr id="1048589" name="TextBox 2"/>
          <p:cNvSpPr txBox="1"/>
          <p:nvPr/>
        </p:nvSpPr>
        <p:spPr>
          <a:xfrm>
            <a:off x="4629150" y="2514601"/>
            <a:ext cx="6995160" cy="30378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bn-IN" b="1"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altLang="bn-IN" b="1"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b="1" dirty="0" sz="4000" lang="b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1" dirty="0" sz="4000" lang="bn-BD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32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</a:t>
            </a:r>
            <a:r>
              <a:rPr b="1" dirty="0" sz="32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b="1" dirty="0" sz="32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ৌ</a:t>
            </a:r>
            <a:r>
              <a:rPr b="1" dirty="0" sz="32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b="1" dirty="0" sz="32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b="1" dirty="0" sz="32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b="1" dirty="0" sz="3200" lang="b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altLang="en-US" lang="zh-CN"/>
          </a:p>
          <a:p>
            <a:pPr algn="ctr"/>
            <a:r>
              <a:rPr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altLang="bn-IN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altLang="bn-IN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altLang="bn-IN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bn-IN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altLang="bn-IN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dirty="0" sz="3200" lang="bn-BD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চ</a:t>
            </a:r>
            <a:r>
              <a:rPr altLang="en-US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altLang="en-US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altLang="en-US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altLang="en-US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altLang="en-US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altLang="en-US"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সদর, হবিগঞ্জ</a:t>
            </a:r>
            <a:r>
              <a:rPr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dirty="0" sz="3200" lang="bn-IN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solidFill>
                  <a:srgbClr val="9933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dirty="0" sz="3200" lang="bn-BD" smtClean="0">
              <a:solidFill>
                <a:srgbClr val="9933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20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E-mail- </a:t>
            </a:r>
            <a:r>
              <a:rPr dirty="0" sz="20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dirty="0" sz="2000" lang="en-US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@gmail.com</a:t>
            </a:r>
            <a:endParaRPr dirty="0" sz="4000" lang="bn-IN" smtClean="0">
              <a:solidFill>
                <a:srgbClr val="FF6600"/>
              </a:solidFill>
              <a:latin typeface="Arial" pitchFamily="34" charset="0"/>
              <a:cs typeface="NikoshBAN" pitchFamily="2" charset="0"/>
            </a:endParaRPr>
          </a:p>
          <a:p>
            <a:pPr algn="ctr"/>
            <a:r>
              <a:rPr dirty="0" sz="4000" lang="bn-BD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মোবাঃ </a:t>
            </a:r>
            <a:r>
              <a:rPr dirty="0" sz="3200" lang="en-US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dirty="0" sz="32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১৭</a:t>
            </a:r>
            <a:r>
              <a:rPr dirty="0" sz="32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dirty="0" sz="32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dirty="0" sz="32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dirty="0" sz="32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dirty="0" sz="32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dirty="0" sz="32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dirty="0" sz="32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dirty="0" sz="32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dirty="0" sz="3200" lang="b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dirty="0" sz="3200" lang="en-US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706" name=""/>
          <p:cNvSpPr txBox="1"/>
          <p:nvPr/>
        </p:nvSpPr>
        <p:spPr>
          <a:xfrm>
            <a:off x="3839040" y="836490"/>
            <a:ext cx="4000000" cy="1399540"/>
          </a:xfrm>
          <a:prstGeom prst="rect"/>
        </p:spPr>
        <p:txBody>
          <a:bodyPr rtlCol="0" wrap="square">
            <a:spAutoFit/>
          </a:bodyPr>
          <a:p>
            <a:r>
              <a:rPr altLang="en-US" b="1" sz="8800" lang="en-US">
                <a:solidFill>
                  <a:srgbClr val="008000"/>
                </a:solidFill>
              </a:rPr>
              <a:t>প</a:t>
            </a:r>
            <a:r>
              <a:rPr altLang="en-US" b="1" sz="8800" lang="en-US">
                <a:solidFill>
                  <a:srgbClr val="008000"/>
                </a:solidFill>
              </a:rPr>
              <a:t>র</a:t>
            </a:r>
            <a:r>
              <a:rPr altLang="en-US" b="1" sz="8800" lang="en-US">
                <a:solidFill>
                  <a:srgbClr val="008000"/>
                </a:solidFill>
              </a:rPr>
              <a:t>ি</a:t>
            </a:r>
            <a:r>
              <a:rPr altLang="en-US" b="1" sz="8800" lang="en-US">
                <a:solidFill>
                  <a:srgbClr val="008000"/>
                </a:solidFill>
              </a:rPr>
              <a:t>চ</a:t>
            </a:r>
            <a:r>
              <a:rPr altLang="en-US" b="1" sz="8800" lang="en-US">
                <a:solidFill>
                  <a:srgbClr val="008000"/>
                </a:solidFill>
              </a:rPr>
              <a:t>ি</a:t>
            </a:r>
            <a:r>
              <a:rPr altLang="en-US" b="1" sz="8800" lang="en-US">
                <a:solidFill>
                  <a:srgbClr val="008000"/>
                </a:solidFill>
              </a:rPr>
              <a:t>ত</a:t>
            </a:r>
            <a:r>
              <a:rPr altLang="en-US" b="1" sz="8800" lang="en-US">
                <a:solidFill>
                  <a:srgbClr val="008000"/>
                </a:solidFill>
              </a:rPr>
              <a:t>ি</a:t>
            </a:r>
            <a:endParaRPr b="1" sz="88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5"/>
          <p:cNvSpPr txBox="1"/>
          <p:nvPr/>
        </p:nvSpPr>
        <p:spPr>
          <a:xfrm>
            <a:off x="3188970" y="381000"/>
            <a:ext cx="6275070" cy="707886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4000" lang="b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ছবিগুলো লক্ষ্য করো </a:t>
            </a:r>
            <a:endParaRPr dirty="0" sz="40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3" name="Frame 6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879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6200000" scaled="0"/>
          </a:gradFill>
          <a:scene3d>
            <a:camera prst="orthographicFront"/>
            <a:lightRig dir="t" rig="threeP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97156" name="Picture 17" descr="6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217320" y="1638299"/>
            <a:ext cx="6386296" cy="3581400"/>
          </a:xfrm>
          <a:prstGeom prst="rect"/>
        </p:spPr>
      </p:pic>
      <p:pic>
        <p:nvPicPr>
          <p:cNvPr id="2097170" name="Picture 7" descr="1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rcRect t="2050" b="3665"/>
          <a:stretch>
            <a:fillRect/>
          </a:stretch>
        </p:blipFill>
        <p:spPr>
          <a:xfrm>
            <a:off x="762000" y="1676400"/>
            <a:ext cx="3200400" cy="3505200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ecel="100000" dur="800" id="23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800" fill="hold" id="24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25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26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27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28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extBox 10"/>
          <p:cNvSpPr txBox="1"/>
          <p:nvPr/>
        </p:nvSpPr>
        <p:spPr>
          <a:xfrm>
            <a:off x="762000" y="1752601"/>
            <a:ext cx="10656570" cy="1015663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6000" lang="bn-IN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 আজকের পাঠ হচ্ছে </a:t>
            </a:r>
            <a:endParaRPr dirty="0" sz="6000" lang="en-US">
              <a:solidFill>
                <a:srgbClr val="330066"/>
              </a:solidFill>
            </a:endParaRPr>
          </a:p>
        </p:txBody>
      </p:sp>
      <p:sp>
        <p:nvSpPr>
          <p:cNvPr id="1048600" name="TextBox 4"/>
          <p:cNvSpPr txBox="1"/>
          <p:nvPr/>
        </p:nvSpPr>
        <p:spPr>
          <a:xfrm>
            <a:off x="411480" y="3505200"/>
            <a:ext cx="9723120" cy="1805941"/>
          </a:xfrm>
          <a:prstGeom prst="rect"/>
          <a:noFill/>
        </p:spPr>
        <p:txBody>
          <a:bodyPr rtlCol="0" wrap="square">
            <a:spAutoFit/>
          </a:bodyPr>
          <a:p>
            <a:pPr algn="r" rtl="1"/>
            <a:r>
              <a:rPr b="1" dirty="0" sz="11500" lang="ar-SA" smtClean="0">
                <a:solidFill>
                  <a:srgbClr val="65FF65"/>
                </a:solidFill>
                <a:latin typeface="NikoshBAN" pitchFamily="2" charset="0"/>
              </a:rPr>
              <a:t>بَابُ </a:t>
            </a:r>
            <a:r>
              <a:rPr b="1" dirty="0" sz="11500" lang="ar-SA" smtClean="0">
                <a:solidFill>
                  <a:srgbClr val="65FF65"/>
                </a:solidFill>
                <a:latin typeface="NikoshBAN" pitchFamily="2" charset="0"/>
              </a:rPr>
              <a:t>الظلم </a:t>
            </a:r>
            <a:endParaRPr dirty="0" sz="11500" lang="en-US">
              <a:solidFill>
                <a:srgbClr val="65FF65"/>
              </a:solidFill>
            </a:endParaRPr>
          </a:p>
        </p:txBody>
      </p:sp>
      <p:sp>
        <p:nvSpPr>
          <p:cNvPr id="1048601" name="TextBox 5"/>
          <p:cNvSpPr txBox="1"/>
          <p:nvPr/>
        </p:nvSpPr>
        <p:spPr>
          <a:xfrm>
            <a:off x="1219200" y="5029200"/>
            <a:ext cx="11125200" cy="830997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800" lang="bn-BD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b="1" dirty="0" sz="4800" lang="bn-IN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অত্যাচারের বর্ণনা অধ্যায়</a:t>
            </a:r>
            <a:r>
              <a:rPr b="1" dirty="0" sz="4800" lang="bn-BD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b="1" dirty="0" sz="4800" lang="en-US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9"/>
                                        <p:tgtEl>
                                          <p:spTgt spid="104860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24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9" grpId="0"/>
      <p:bldP spid="1048600" grpId="0"/>
      <p:bldP spid="10486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Rectangle 3"/>
          <p:cNvSpPr/>
          <p:nvPr/>
        </p:nvSpPr>
        <p:spPr>
          <a:xfrm>
            <a:off x="2674620" y="228600"/>
            <a:ext cx="6995160" cy="1869441"/>
          </a:xfrm>
          <a:prstGeom prst="rect"/>
        </p:spPr>
        <p:txBody>
          <a:bodyPr wrap="square">
            <a:spAutoFit/>
          </a:bodyPr>
          <a:p>
            <a:pPr algn="ctr"/>
            <a:r>
              <a:rPr b="1" dirty="0" sz="6600" lang="ar-SA" smtClean="0">
                <a:solidFill>
                  <a:srgbClr val="6600CC"/>
                </a:solidFill>
              </a:rPr>
              <a:t>التعريف الدرس</a:t>
            </a:r>
            <a:r>
              <a:rPr dirty="0" sz="6600" lang="bn-BD" smtClean="0">
                <a:solidFill>
                  <a:srgbClr val="6600CC"/>
                </a:solidFill>
              </a:rPr>
              <a:t>    </a:t>
            </a:r>
            <a:endParaRPr dirty="0" sz="6600" lang="bn-BD" smtClean="0">
              <a:solidFill>
                <a:srgbClr val="6600CC"/>
              </a:solidFill>
            </a:endParaRPr>
          </a:p>
          <a:p>
            <a:pPr algn="ctr"/>
            <a:r>
              <a:rPr b="1" dirty="0" sz="5400" lang="bn-BD" u="sng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b="1" dirty="0" sz="6600" lang="bn-BD" u="sng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1" dirty="0" sz="6600" lang="en-US" u="sng">
              <a:solidFill>
                <a:srgbClr val="6600CC"/>
              </a:solidFill>
            </a:endParaRPr>
          </a:p>
        </p:txBody>
      </p:sp>
      <p:sp>
        <p:nvSpPr>
          <p:cNvPr id="1048604" name="TextBox 5"/>
          <p:cNvSpPr txBox="1"/>
          <p:nvPr/>
        </p:nvSpPr>
        <p:spPr>
          <a:xfrm>
            <a:off x="2971800" y="2286000"/>
            <a:ext cx="6880860" cy="367284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bn-BD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বিষয়ঃ হাদিস শরীফ </a:t>
            </a:r>
            <a:endParaRPr b="1" dirty="0" sz="4000" lang="bn-BD" smtClean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b="1" dirty="0" sz="4000" lang="bn-BD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শ্রেণিঃ দাখিল </a:t>
            </a:r>
            <a:r>
              <a:rPr b="1" dirty="0" sz="40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b="1" dirty="0" sz="4000" lang="bn-BD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ম </a:t>
            </a:r>
            <a:endParaRPr b="1" dirty="0" sz="4000" lang="bn-BD" smtClean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b="1" dirty="0" sz="4000" lang="bn-BD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b="1" dirty="0" sz="4000" lang="bn-IN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বিংশ </a:t>
            </a:r>
            <a:r>
              <a:rPr b="1" dirty="0" sz="4000" lang="bn-BD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1" dirty="0" sz="4000" lang="bn-BD" smtClean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b="1" dirty="0" sz="4000" lang="bn-BD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পাঠঃ প্রথম </a:t>
            </a:r>
            <a:endParaRPr b="1" dirty="0" sz="4000" lang="bn-BD" smtClean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b="1" dirty="0" sz="4000" lang="bn-BD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পাঠশিরোনামঃ </a:t>
            </a:r>
            <a:r>
              <a:rPr b="1" dirty="0" sz="4000" lang="ar-SA" smtClean="0">
                <a:solidFill>
                  <a:srgbClr val="FF6600"/>
                </a:solidFill>
                <a:latin typeface="NikoshBAN" pitchFamily="2" charset="0"/>
              </a:rPr>
              <a:t>بَابُ </a:t>
            </a:r>
            <a:r>
              <a:rPr b="1" dirty="0" sz="4000" lang="ar-SA" smtClean="0">
                <a:solidFill>
                  <a:srgbClr val="FF6600"/>
                </a:solidFill>
                <a:latin typeface="NikoshBAN" pitchFamily="2" charset="0"/>
              </a:rPr>
              <a:t>الظلم </a:t>
            </a:r>
            <a:endParaRPr b="1" dirty="0" sz="4000" lang="bn-BD" smtClean="0">
              <a:solidFill>
                <a:srgbClr val="FF6600"/>
              </a:solidFill>
              <a:latin typeface="NikoshBAN" pitchFamily="2" charset="0"/>
            </a:endParaRPr>
          </a:p>
          <a:p>
            <a:r>
              <a:rPr b="1" dirty="0" sz="4000" lang="bn-BD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সময়ঃ ৪০ মিনিট   </a:t>
            </a:r>
            <a:endParaRPr b="1" dirty="0" sz="4000" lang="en-US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3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/>
      <p:bldP spid="10486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Rectangle 2"/>
          <p:cNvSpPr/>
          <p:nvPr/>
        </p:nvSpPr>
        <p:spPr>
          <a:xfrm>
            <a:off x="4320540" y="381001"/>
            <a:ext cx="3528060" cy="769441"/>
          </a:xfrm>
          <a:prstGeom prst="rect"/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</p:spPr>
        <p:txBody>
          <a:bodyPr wrap="square">
            <a:spAutoFit/>
          </a:bodyPr>
          <a:p>
            <a:pPr algn="ctr"/>
            <a:r>
              <a:rPr dirty="0" sz="4400" lang="bn-IN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 ফলঃ </a:t>
            </a:r>
            <a:endParaRPr dirty="0" sz="4400" lang="en-US">
              <a:solidFill>
                <a:srgbClr val="002060"/>
              </a:solidFill>
            </a:endParaRPr>
          </a:p>
        </p:txBody>
      </p:sp>
      <p:sp>
        <p:nvSpPr>
          <p:cNvPr id="1048607" name="TextBox 3"/>
          <p:cNvSpPr txBox="1"/>
          <p:nvPr/>
        </p:nvSpPr>
        <p:spPr>
          <a:xfrm>
            <a:off x="1543050" y="1447801"/>
            <a:ext cx="7818120" cy="1285240"/>
          </a:xfrm>
          <a:prstGeom prst="rect"/>
          <a:noFill/>
        </p:spPr>
        <p:txBody>
          <a:bodyPr rtlCol="0" wrap="square">
            <a:spAutoFit/>
          </a:bodyPr>
          <a:p>
            <a:pPr>
              <a:buFont typeface="Wingdings" pitchFamily="2" charset="2"/>
              <a:buChar char="q"/>
            </a:pPr>
            <a:r>
              <a:rPr dirty="0" sz="4000" lang="bn-IN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এ পাঠটি দ্বারা শিক্ষার্থী যা জানতে পারবে......... </a:t>
            </a:r>
            <a:endParaRPr dirty="0" sz="3600" lang="bn-IN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8" name="TextBox 5"/>
          <p:cNvSpPr txBox="1"/>
          <p:nvPr/>
        </p:nvSpPr>
        <p:spPr>
          <a:xfrm>
            <a:off x="1645920" y="2971801"/>
            <a:ext cx="9631680" cy="1882141"/>
          </a:xfrm>
          <a:prstGeom prst="rect"/>
          <a:noFill/>
        </p:spPr>
        <p:txBody>
          <a:bodyPr rtlCol="0" wrap="square">
            <a:spAutoFit/>
          </a:bodyPr>
          <a:p>
            <a:pPr indent="-342900" marL="342900"/>
            <a:r>
              <a:rPr dirty="0" sz="4000" lang="bn-BD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dirty="0" sz="4000" lang="bn-BD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হাদিসটি বিশুদ্ধ ইবারতে পড়তে পারবে। </a:t>
            </a:r>
            <a:endParaRPr dirty="0" sz="4000" lang="bn-BD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indent="-342900" marL="342900"/>
            <a:r>
              <a:rPr dirty="0" sz="4000" lang="bn-BD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dirty="0" sz="4000" lang="bn-BD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হাদিসের বাংলা অর্থ বলতে পারবে। </a:t>
            </a:r>
            <a:endParaRPr dirty="0" sz="4000" lang="bn-BD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indent="-342900" marL="342900"/>
            <a:r>
              <a:rPr dirty="0" sz="4000" lang="bn-BD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dirty="0" sz="4000" lang="ar-SA" smtClean="0">
                <a:solidFill>
                  <a:srgbClr val="0000FF"/>
                </a:solidFill>
                <a:latin typeface="NikoshBAN" pitchFamily="2" charset="0"/>
                <a:cs typeface="Shonar Bangla" pitchFamily="34" charset="0"/>
              </a:rPr>
              <a:t>شرك</a:t>
            </a:r>
            <a:r>
              <a:rPr dirty="0" sz="4000" lang="bn-IN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এর পরিচয় বলতে পারবে।</a:t>
            </a:r>
            <a:endParaRPr dirty="0" sz="4000" lang="en-US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9"/>
                                        <p:tgtEl>
                                          <p:spTgt spid="104860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  <p:bldP spid="1048607" grpId="0"/>
      <p:bldP spid="10486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2"/>
          <p:cNvSpPr/>
          <p:nvPr/>
        </p:nvSpPr>
        <p:spPr>
          <a:xfrm>
            <a:off x="3806191" y="304801"/>
            <a:ext cx="4271009" cy="830997"/>
          </a:xfrm>
          <a:prstGeom prst="rect"/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</p:spPr>
        <p:txBody>
          <a:bodyPr wrap="square">
            <a:spAutoFit/>
          </a:bodyPr>
          <a:p>
            <a:pPr algn="ctr"/>
            <a:r>
              <a:rPr dirty="0" sz="4800" kern="10" lang="as-IN" smtClean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পাঠ উপস্থাপনা</a:t>
            </a:r>
            <a:endParaRPr dirty="0" sz="4800" lang="en-US">
              <a:solidFill>
                <a:srgbClr val="000080"/>
              </a:solidFill>
            </a:endParaRPr>
          </a:p>
        </p:txBody>
      </p:sp>
      <p:sp>
        <p:nvSpPr>
          <p:cNvPr id="1048611" name="TextBox 3"/>
          <p:cNvSpPr txBox="1"/>
          <p:nvPr/>
        </p:nvSpPr>
        <p:spPr>
          <a:xfrm>
            <a:off x="720090" y="1066800"/>
            <a:ext cx="4766310" cy="5882640"/>
          </a:xfrm>
          <a:prstGeom prst="rect"/>
          <a:noFill/>
        </p:spPr>
        <p:txBody>
          <a:bodyPr rtlCol="0" wrap="square">
            <a:spAutoFit/>
          </a:bodyPr>
          <a:p>
            <a:pPr algn="just" rtl="1"/>
            <a:r>
              <a:rPr dirty="0" sz="3200" lang="ar-SA" smtClean="0">
                <a:solidFill>
                  <a:srgbClr val="6600CC"/>
                </a:solidFill>
                <a:latin typeface="NikoshBAN" pitchFamily="2" charset="0"/>
              </a:rPr>
              <a:t>عن</a:t>
            </a:r>
            <a:r>
              <a:rPr dirty="0" sz="3200" lang="ar-QA" smtClean="0">
                <a:solidFill>
                  <a:srgbClr val="6600CC"/>
                </a:solidFill>
              </a:rPr>
              <a:t> </a:t>
            </a:r>
            <a:r>
              <a:rPr dirty="0" sz="3200" lang="ar-QA" smtClean="0">
                <a:solidFill>
                  <a:srgbClr val="6600CC"/>
                </a:solidFill>
              </a:rPr>
              <a:t>ابن </a:t>
            </a:r>
            <a:r>
              <a:rPr dirty="0" sz="3200" lang="ar-QA" smtClean="0">
                <a:solidFill>
                  <a:srgbClr val="6600CC"/>
                </a:solidFill>
              </a:rPr>
              <a:t>مسعود رضي</a:t>
            </a:r>
            <a:r>
              <a:rPr dirty="0" sz="3200" lang="ar-SA" smtClean="0">
                <a:solidFill>
                  <a:srgbClr val="6600CC"/>
                </a:solidFill>
              </a:rPr>
              <a:t> الله تعالي عنه </a:t>
            </a:r>
            <a:r>
              <a:rPr dirty="0" sz="3200" lang="ar-QA" smtClean="0">
                <a:solidFill>
                  <a:srgbClr val="6600CC"/>
                </a:solidFill>
              </a:rPr>
              <a:t> قال لمّا نزلت الّذي امنوا ولم يلبسوا ايمانهم  بظلم شقّ ذلك علي  اصحاب رسول </a:t>
            </a:r>
            <a:r>
              <a:rPr dirty="0" sz="3200" lang="ar-QA" smtClean="0">
                <a:solidFill>
                  <a:srgbClr val="6600CC"/>
                </a:solidFill>
              </a:rPr>
              <a:t>(صـ) </a:t>
            </a:r>
            <a:r>
              <a:rPr dirty="0" sz="3200" lang="ar-QA" smtClean="0">
                <a:solidFill>
                  <a:srgbClr val="6600CC"/>
                </a:solidFill>
              </a:rPr>
              <a:t>وقالوا يا رسول الله (صـ) </a:t>
            </a:r>
            <a:r>
              <a:rPr dirty="0" sz="3200" lang="ar-QA" smtClean="0">
                <a:solidFill>
                  <a:srgbClr val="6600CC"/>
                </a:solidFill>
              </a:rPr>
              <a:t>ايّنا  </a:t>
            </a:r>
            <a:r>
              <a:rPr dirty="0" sz="3200" lang="ar-QA" smtClean="0">
                <a:solidFill>
                  <a:srgbClr val="6600CC"/>
                </a:solidFill>
              </a:rPr>
              <a:t>لم يظلم نفسه فقال </a:t>
            </a:r>
            <a:r>
              <a:rPr dirty="0" sz="3200" lang="ar-QA" smtClean="0">
                <a:solidFill>
                  <a:srgbClr val="6600CC"/>
                </a:solidFill>
              </a:rPr>
              <a:t>رسول</a:t>
            </a:r>
            <a:r>
              <a:rPr dirty="0" sz="3200" lang="ar-QA" smtClean="0">
                <a:solidFill>
                  <a:srgbClr val="6600CC"/>
                </a:solidFill>
              </a:rPr>
              <a:t> (صـ) </a:t>
            </a:r>
            <a:r>
              <a:rPr dirty="0" sz="3200" lang="ar-QA" smtClean="0">
                <a:solidFill>
                  <a:srgbClr val="6600CC"/>
                </a:solidFill>
              </a:rPr>
              <a:t>ليس </a:t>
            </a:r>
            <a:r>
              <a:rPr dirty="0" sz="3200" lang="ar-QA" smtClean="0">
                <a:solidFill>
                  <a:srgbClr val="6600CC"/>
                </a:solidFill>
              </a:rPr>
              <a:t>ذلك انّما  هو الشّرك الم تسمعوا قول لقمان لابنه يا بنيّ لا تشرك بالله </a:t>
            </a:r>
            <a:r>
              <a:rPr dirty="0" sz="3200" lang="ar-QA" smtClean="0">
                <a:solidFill>
                  <a:srgbClr val="6600CC"/>
                </a:solidFill>
              </a:rPr>
              <a:t>انّ</a:t>
            </a:r>
            <a:r>
              <a:rPr dirty="0" sz="3200" lang="bn-IN" smtClean="0">
                <a:solidFill>
                  <a:srgbClr val="6600CC"/>
                </a:solidFill>
              </a:rPr>
              <a:t> </a:t>
            </a:r>
            <a:r>
              <a:rPr dirty="0" sz="3200" lang="ar-QA" smtClean="0">
                <a:solidFill>
                  <a:srgbClr val="6600CC"/>
                </a:solidFill>
              </a:rPr>
              <a:t>الشّرك </a:t>
            </a:r>
            <a:r>
              <a:rPr dirty="0" sz="3200" lang="ar-QA" smtClean="0">
                <a:solidFill>
                  <a:srgbClr val="6600CC"/>
                </a:solidFill>
              </a:rPr>
              <a:t>لظم عظيم وفي رواية ليس هو كما تظنّون انّما هو كما  قال لقمان لابنه (متّفق عليه ) </a:t>
            </a:r>
            <a:endParaRPr b="1" dirty="0" sz="3200" lang="ar-SA" smtClean="0">
              <a:solidFill>
                <a:srgbClr val="6600CC"/>
              </a:solidFill>
              <a:latin typeface="NikoshBAN" pitchFamily="2" charset="0"/>
            </a:endParaRPr>
          </a:p>
        </p:txBody>
      </p:sp>
      <p:sp>
        <p:nvSpPr>
          <p:cNvPr id="1048612" name="TextBox 4"/>
          <p:cNvSpPr txBox="1"/>
          <p:nvPr/>
        </p:nvSpPr>
        <p:spPr>
          <a:xfrm>
            <a:off x="5638800" y="1066800"/>
            <a:ext cx="6172200" cy="6847840"/>
          </a:xfrm>
          <a:prstGeom prst="rect"/>
          <a:noFill/>
        </p:spPr>
        <p:txBody>
          <a:bodyPr rtlCol="0" wrap="square">
            <a:spAutoFit/>
          </a:bodyPr>
          <a:p>
            <a:pPr algn="just"/>
            <a:r>
              <a:rPr b="1"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অনুবাদ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b="1"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হজরত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ইবনে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মাসউদ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বর্ণিত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আয়াত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নাজিল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dirty="0" sz="2400" lang="ar-QA" smtClean="0">
                <a:solidFill>
                  <a:srgbClr val="800000"/>
                </a:solidFill>
                <a:latin typeface="NikoshBAN" pitchFamily="2" charset="0"/>
                <a:cs typeface="Shonar Bangla" pitchFamily="34" charset="0"/>
              </a:rPr>
              <a:t>الذين امنوا ولم يلبسوا  ايمانهم بظلم 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Shonar Bangla" pitchFamily="34" charset="0"/>
              </a:rPr>
              <a:t>- 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যারা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dirty="0" sz="2400" lang="en-US" smtClean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ইমান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এনেছে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এবংনিজেদের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ইমানকে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জুলুমের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মিশ্রিত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করেনি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আয়াতটি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রাসুল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(স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: )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এর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সাহাবিদের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কাছে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কঠিন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মনে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হল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।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তারা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আরজ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করল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,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ইয়া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রাসু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লুল্লাহ! 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(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স:)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আমাদের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মধ্যে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এমন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আছে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,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যে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নিজের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উপর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জুলুম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করেনি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;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তখন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রসুল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 (স: )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বললেন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,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জুলুম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দ্বারা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একথা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বুঝানো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হয়নি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,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বরং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এখানে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জুলুম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শব্দের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অর্থ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–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শিরক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বা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আল্লাহর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সাথে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অংশিদার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স্থাপন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করা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।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তোমরা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লোকমান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 (আ: )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এর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উপদেশ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কি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শোন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নি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,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যা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তিনি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তার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পুত্রকে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বলেছিলেন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?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সেটা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এই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যে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,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হেবৎস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! 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আল্লাহর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সাথে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কাউকে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শরিক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না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,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নিশ্চয়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শিরক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করা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সবচেয়ে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বড়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ও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ভয়্ংকর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অত্যার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।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অপর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এক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র্বণনায়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আছে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,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তিনি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বলেছেন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তোমরা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যা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ধারণা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করেছ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প্রকৃত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অবস্থা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তা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নয়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,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জুলুম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দ্বারা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 এ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কথাই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বুঝানো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হয়েছে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, 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যা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লোকমান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 (আ:)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তার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পুত্র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কে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উপদে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শ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দিয়েছেন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।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bn-IN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   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(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বুখারি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ও </a:t>
            </a:r>
            <a:r>
              <a:rPr dirty="0" sz="2400" lang="en-US" err="1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মুসলিম</a:t>
            </a:r>
            <a:r>
              <a:rPr dirty="0" sz="2400" lang="en-US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  <a:sym typeface="Wingdings" pitchFamily="2" charset="2"/>
              </a:rPr>
              <a:t>  )</a:t>
            </a:r>
            <a:endParaRPr dirty="0" sz="24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3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8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0" grpId="0" animBg="1"/>
      <p:bldP spid="1048611" grpId="0"/>
      <p:bldP spid="10486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Dell</dc:creator>
  <cp:lastModifiedBy>s</cp:lastModifiedBy>
  <dcterms:created xsi:type="dcterms:W3CDTF">2006-08-15T12:00:00Z</dcterms:created>
  <dcterms:modified xsi:type="dcterms:W3CDTF">2021-08-10T12:23:14Z</dcterms:modified>
</cp:coreProperties>
</file>