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12" r:id="rId1"/>
  </p:sldMasterIdLst>
  <p:notesMasterIdLst>
    <p:notesMasterId r:id="rId21"/>
  </p:notesMasterIdLst>
  <p:handoutMasterIdLst>
    <p:handoutMasterId r:id="rId22"/>
  </p:handoutMasterIdLst>
  <p:sldIdLst>
    <p:sldId id="496" r:id="rId2"/>
    <p:sldId id="501" r:id="rId3"/>
    <p:sldId id="503" r:id="rId4"/>
    <p:sldId id="521" r:id="rId5"/>
    <p:sldId id="504" r:id="rId6"/>
    <p:sldId id="522" r:id="rId7"/>
    <p:sldId id="506" r:id="rId8"/>
    <p:sldId id="507" r:id="rId9"/>
    <p:sldId id="511" r:id="rId10"/>
    <p:sldId id="513" r:id="rId11"/>
    <p:sldId id="512" r:id="rId12"/>
    <p:sldId id="515" r:id="rId13"/>
    <p:sldId id="516" r:id="rId14"/>
    <p:sldId id="517" r:id="rId15"/>
    <p:sldId id="519" r:id="rId16"/>
    <p:sldId id="518" r:id="rId17"/>
    <p:sldId id="520" r:id="rId18"/>
    <p:sldId id="489" r:id="rId19"/>
    <p:sldId id="494" r:id="rId20"/>
  </p:sldIdLst>
  <p:sldSz cx="10972800" cy="7315200"/>
  <p:notesSz cx="9144000" cy="6858000"/>
  <p:defaultTextStyle>
    <a:defPPr>
      <a:defRPr lang="en-US"/>
    </a:defPPr>
    <a:lvl1pPr marL="0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306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612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6916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225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1528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3833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6137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8444" algn="l" defTabSz="104461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0000"/>
    <a:srgbClr val="008000"/>
    <a:srgbClr val="00FFFF"/>
    <a:srgbClr val="000000"/>
    <a:srgbClr val="048222"/>
    <a:srgbClr val="003300"/>
    <a:srgbClr val="00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56" autoAdjust="0"/>
    <p:restoredTop sz="93048" autoAdjust="0"/>
  </p:normalViewPr>
  <p:slideViewPr>
    <p:cSldViewPr>
      <p:cViewPr>
        <p:scale>
          <a:sx n="60" d="100"/>
          <a:sy n="60" d="100"/>
        </p:scale>
        <p:origin x="-1278" y="-72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94682-73D3-4DF4-8383-9CE209B7107F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1B377-3D15-42C6-A6E1-9B4A3A3D2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85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DDB8-2EDB-4385-91E2-0A8364AA3C5E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ED5F-5CB0-4931-850E-0739DC3F5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935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5264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789920" y="3251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972800" cy="26822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5565" y="6817767"/>
            <a:ext cx="10599725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45920" y="3007360"/>
            <a:ext cx="7680960" cy="1869440"/>
          </a:xfrm>
        </p:spPr>
        <p:txBody>
          <a:bodyPr/>
          <a:lstStyle>
            <a:lvl1pPr marL="0" indent="0" algn="ctr">
              <a:buNone/>
              <a:defRPr sz="1800" b="1" cap="all" spc="286" baseline="0">
                <a:solidFill>
                  <a:schemeClr val="tx2"/>
                </a:solidFill>
              </a:defRPr>
            </a:lvl1pPr>
            <a:lvl2pPr marL="522488" indent="0" algn="ctr">
              <a:buNone/>
            </a:lvl2pPr>
            <a:lvl3pPr marL="1044976" indent="0" algn="ctr">
              <a:buNone/>
            </a:lvl3pPr>
            <a:lvl4pPr marL="1567464" indent="0" algn="ctr">
              <a:buNone/>
            </a:lvl4pPr>
            <a:lvl5pPr marL="2089953" indent="0" algn="ctr">
              <a:buNone/>
            </a:lvl5pPr>
            <a:lvl6pPr marL="2612441" indent="0" algn="ctr">
              <a:buNone/>
            </a:lvl6pPr>
            <a:lvl7pPr marL="3134929" indent="0" algn="ctr">
              <a:buNone/>
            </a:lvl7pPr>
            <a:lvl8pPr marL="3657417" indent="0" algn="ctr">
              <a:buNone/>
            </a:lvl8pPr>
            <a:lvl9pPr marL="41799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5688-4F78-48AC-AC5D-9A98299DA51D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86538" y="2581453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880" y="162560"/>
            <a:ext cx="10599725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120640" y="2256333"/>
            <a:ext cx="73152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234026" y="2357120"/>
            <a:ext cx="504749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212080" y="2346080"/>
            <a:ext cx="548640" cy="47074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22960" y="406400"/>
            <a:ext cx="9326880" cy="1869440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544F-5D28-4CBD-8341-B7F179251AD8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15264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8412480" y="0"/>
            <a:ext cx="256032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0972800" cy="1658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5565" y="6817767"/>
            <a:ext cx="10599725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2880" y="165811"/>
            <a:ext cx="10599725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242560" y="3496666"/>
            <a:ext cx="6661709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207654" y="3120814"/>
            <a:ext cx="73152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8321040" y="3221601"/>
            <a:ext cx="504749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9094" y="3210561"/>
            <a:ext cx="548640" cy="4707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25120"/>
            <a:ext cx="7863840" cy="620945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43F0-E24C-4833-B4D1-DC617974E9B4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9680" y="325121"/>
            <a:ext cx="173736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9415-F090-4ED2-9E6B-53372F882A44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4026" y="1094797"/>
            <a:ext cx="548640" cy="4707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62102" y="1628851"/>
            <a:ext cx="10204704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5264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0789920" y="2032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82880" y="2438400"/>
            <a:ext cx="10599725" cy="3251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6538" y="151842"/>
            <a:ext cx="10599725" cy="22823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111" y="2926081"/>
            <a:ext cx="7776209" cy="1784773"/>
          </a:xfrm>
        </p:spPr>
        <p:txBody>
          <a:bodyPr anchor="t"/>
          <a:lstStyle>
            <a:lvl1pPr marL="0" indent="0" algn="ctr">
              <a:buNone/>
              <a:defRPr sz="1800" b="1" cap="all" spc="286" baseline="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5565" y="6817767"/>
            <a:ext cx="10599725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2880" y="162560"/>
            <a:ext cx="10599725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94A3-81F8-426A-8576-17E6BB9B10D6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82880" y="2600960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120640" y="2256333"/>
            <a:ext cx="73152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234026" y="2357120"/>
            <a:ext cx="504749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12080" y="2346080"/>
            <a:ext cx="548640" cy="47074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68960"/>
            <a:ext cx="9326880" cy="1625600"/>
          </a:xfrm>
        </p:spPr>
        <p:txBody>
          <a:bodyPr anchor="b"/>
          <a:lstStyle>
            <a:lvl1pPr algn="ctr">
              <a:buNone/>
              <a:defRPr sz="48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02" y="243840"/>
            <a:ext cx="10241280" cy="80954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440" y="6837274"/>
            <a:ext cx="3653942" cy="390144"/>
          </a:xfrm>
        </p:spPr>
        <p:txBody>
          <a:bodyPr/>
          <a:lstStyle/>
          <a:p>
            <a:fld id="{9D6101FE-20A0-4542-8C9D-3B0FD8072BC5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475697" y="1680696"/>
            <a:ext cx="10705" cy="514086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62102" y="1463040"/>
            <a:ext cx="4846320" cy="4993843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760720" y="1463040"/>
            <a:ext cx="4846320" cy="4993843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5486400" y="2346960"/>
            <a:ext cx="0" cy="446714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0972800" cy="1544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15264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078992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82880" y="1463040"/>
            <a:ext cx="10599725" cy="9753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5108" y="6817767"/>
            <a:ext cx="10599725" cy="33162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102" y="1625600"/>
            <a:ext cx="4848226" cy="78183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500" b="1" dirty="0" smtClean="0">
                <a:solidFill>
                  <a:srgbClr val="FFFFFF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49597" y="1625600"/>
            <a:ext cx="4850130" cy="78028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500" b="1"/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725F-AC89-4862-BA1F-F783541AD2AA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" y="6837274"/>
            <a:ext cx="4297680" cy="390144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82880" y="1365504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2880" y="165811"/>
            <a:ext cx="10599725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62102" y="2636142"/>
            <a:ext cx="4849978" cy="4072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760720" y="2636142"/>
            <a:ext cx="4846320" cy="407700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120640" y="1019772"/>
            <a:ext cx="73152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234026" y="1120559"/>
            <a:ext cx="504749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12080" y="1111911"/>
            <a:ext cx="548640" cy="470747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BC2D-663D-4443-A1AE-A8B65D745E56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212080" y="1105088"/>
            <a:ext cx="548640" cy="4707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15264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0972800" cy="1658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078992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565" y="6817767"/>
            <a:ext cx="10599725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" y="169062"/>
            <a:ext cx="10599725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D7CB-C43B-4B04-B00D-1473D1F69DBF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20640" y="6746240"/>
            <a:ext cx="731520" cy="47074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2880" y="162560"/>
            <a:ext cx="10599725" cy="3251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5264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078992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972800" cy="12679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82880" y="650240"/>
            <a:ext cx="3291840" cy="62585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360"/>
            <a:ext cx="2834640" cy="1056640"/>
          </a:xfrm>
        </p:spPr>
        <p:txBody>
          <a:bodyPr anchor="b">
            <a:noAutofit/>
          </a:bodyPr>
          <a:lstStyle>
            <a:lvl1pPr algn="l"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13280"/>
            <a:ext cx="2834640" cy="4421294"/>
          </a:xfrm>
        </p:spPr>
        <p:txBody>
          <a:bodyPr/>
          <a:lstStyle>
            <a:lvl1pPr marL="0" indent="0">
              <a:spcAft>
                <a:spcPts val="1143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" y="162560"/>
            <a:ext cx="10599725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82880" y="568960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749040" y="731520"/>
            <a:ext cx="6766560" cy="57708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554480" y="243840"/>
            <a:ext cx="73152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667865" y="344627"/>
            <a:ext cx="504749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45920" y="333588"/>
            <a:ext cx="548640" cy="47074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9222" y="6814278"/>
            <a:ext cx="10599725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5784-9FAA-456E-B60A-40E13DD81A16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2102" y="6838238"/>
            <a:ext cx="4059936" cy="390144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82880" y="568960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15264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078992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2880" y="162560"/>
            <a:ext cx="10599725" cy="3218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82880" y="650240"/>
            <a:ext cx="3291840" cy="62585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2880" y="165811"/>
            <a:ext cx="10599725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554480" y="243840"/>
            <a:ext cx="73152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667865" y="344627"/>
            <a:ext cx="504749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45920" y="333588"/>
            <a:ext cx="548640" cy="4707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5364480"/>
            <a:ext cx="7040880" cy="1300480"/>
          </a:xfrm>
        </p:spPr>
        <p:txBody>
          <a:bodyPr anchor="t">
            <a:noAutofit/>
          </a:bodyPr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0450" y="650240"/>
            <a:ext cx="7040880" cy="4551680"/>
          </a:xfrm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6640"/>
            <a:ext cx="2926080" cy="5608320"/>
          </a:xfrm>
        </p:spPr>
        <p:txBody>
          <a:bodyPr/>
          <a:lstStyle>
            <a:lvl1pPr marL="0" indent="0">
              <a:spcAft>
                <a:spcPts val="1143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222" y="6814278"/>
            <a:ext cx="10599725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5783" y="6831983"/>
            <a:ext cx="3653942" cy="390144"/>
          </a:xfrm>
        </p:spPr>
        <p:txBody>
          <a:bodyPr/>
          <a:lstStyle/>
          <a:p>
            <a:fld id="{BF5B3348-6DF5-43D1-BB2F-49620826F836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2102" y="6838238"/>
            <a:ext cx="4301338" cy="390144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  <p:transition spd="med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152640"/>
            <a:ext cx="109728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0972800" cy="14862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789920" y="0"/>
            <a:ext cx="18288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222" y="6814278"/>
            <a:ext cx="10599725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949440" y="6831983"/>
            <a:ext cx="3653942" cy="390144"/>
          </a:xfrm>
          <a:prstGeom prst="rect">
            <a:avLst/>
          </a:prstGeom>
        </p:spPr>
        <p:txBody>
          <a:bodyPr vert="horz" lIns="104498" tIns="52249" rIns="104498" bIns="52249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fld id="{C867C965-B9CE-4619-BD2C-EA6A19437F24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0" y="6838238"/>
            <a:ext cx="4297680" cy="390144"/>
          </a:xfrm>
          <a:prstGeom prst="rect">
            <a:avLst/>
          </a:prstGeom>
        </p:spPr>
        <p:txBody>
          <a:bodyPr vert="horz" lIns="104498" tIns="52249" rIns="104498" bIns="52249"/>
          <a:lstStyle>
            <a:lvl1pPr algn="l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" y="165811"/>
            <a:ext cx="10599725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82880" y="1361859"/>
            <a:ext cx="105997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498" tIns="52249" rIns="104498" bIns="52249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120640" y="1019772"/>
            <a:ext cx="73152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234026" y="1120559"/>
            <a:ext cx="504749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212080" y="1109519"/>
            <a:ext cx="548640" cy="470747"/>
          </a:xfrm>
          <a:prstGeom prst="rect">
            <a:avLst/>
          </a:prstGeom>
        </p:spPr>
        <p:txBody>
          <a:bodyPr vert="horz" lIns="52249" tIns="52249" rIns="52249" bIns="52249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2102" y="243840"/>
            <a:ext cx="10241280" cy="809549"/>
          </a:xfrm>
          <a:prstGeom prst="rect">
            <a:avLst/>
          </a:prstGeom>
        </p:spPr>
        <p:txBody>
          <a:bodyPr vert="horz" lIns="104498" tIns="52249" rIns="104498" bIns="52249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2102" y="1625600"/>
            <a:ext cx="10241280" cy="4906061"/>
          </a:xfrm>
          <a:prstGeom prst="rect">
            <a:avLst/>
          </a:prstGeom>
        </p:spPr>
        <p:txBody>
          <a:bodyPr vert="horz" lIns="104498" tIns="52249" rIns="104498" bIns="5224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ransition spd="med">
    <p:randomBar dir="vert"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13493" indent="-31349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26986" indent="-31349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40479" indent="-26124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3972" indent="-26124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1567464" indent="-26124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957" indent="-20899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450" indent="-20899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3446" indent="-20899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938" indent="-20899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855781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152400"/>
            <a:ext cx="10287000" cy="6781800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457200"/>
            <a:ext cx="9982200" cy="678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642445"/>
            <a:ext cx="9829800" cy="647700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800" y="767255"/>
            <a:ext cx="9296400" cy="616694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spc="3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W</a:t>
            </a:r>
            <a:r>
              <a:rPr lang="en-US" sz="2800" b="1" spc="300" dirty="0" smtClean="0">
                <a:solidFill>
                  <a:srgbClr val="04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E</a:t>
            </a:r>
            <a:r>
              <a:rPr lang="en-US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L</a:t>
            </a:r>
            <a:r>
              <a:rPr lang="en-US" sz="2800" b="1" spc="300" dirty="0" smtClean="0">
                <a:solidFill>
                  <a:srgbClr val="04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C</a:t>
            </a:r>
            <a:r>
              <a:rPr lang="en-US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O</a:t>
            </a:r>
            <a:r>
              <a:rPr lang="en-US" sz="28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M</a:t>
            </a:r>
            <a:r>
              <a:rPr lang="en-US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E  </a:t>
            </a:r>
            <a:r>
              <a:rPr lang="en-US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to </a:t>
            </a:r>
            <a:r>
              <a:rPr lang="en-US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cs typeface="Times New Roman" pitchFamily="18" charset="0"/>
              </a:rPr>
              <a:t> </a:t>
            </a:r>
            <a:endParaRPr lang="en-US" sz="18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heikh Anwar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College  On-line Class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Please maintain the health </a:t>
            </a:r>
            <a:r>
              <a:rPr lang="en-US" sz="2800" b="1" dirty="0" smtClean="0">
                <a:solidFill>
                  <a:srgbClr val="FF0000"/>
                </a:solidFill>
              </a:rPr>
              <a:t>rules.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4" y="252256"/>
            <a:ext cx="943302" cy="10957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4" descr="C:\Users\ICT WORLD\Desktop\tuilips-animated-gif 456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6576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199699"/>
            <a:ext cx="5873966" cy="7286298"/>
          </a:xfrm>
          <a:prstGeom prst="rect">
            <a:avLst/>
          </a:prstGeom>
          <a:ln w="635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4" y="-114958"/>
            <a:ext cx="5240726" cy="7316515"/>
          </a:xfrm>
          <a:prstGeom prst="rect">
            <a:avLst/>
          </a:prstGeom>
          <a:ln w="3175">
            <a:solidFill>
              <a:srgbClr val="04822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033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304800" y="1524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200" y="3048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09600" y="457200"/>
            <a:ext cx="8915400" cy="6705600"/>
          </a:xfrm>
          <a:prstGeom prst="donut">
            <a:avLst>
              <a:gd name="adj" fmla="val 358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62000" y="609600"/>
            <a:ext cx="8915400" cy="6705600"/>
          </a:xfrm>
          <a:prstGeom prst="donut">
            <a:avLst>
              <a:gd name="adj" fmla="val 3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914400" y="762000"/>
            <a:ext cx="8915400" cy="6705600"/>
          </a:xfrm>
          <a:prstGeom prst="donut">
            <a:avLst>
              <a:gd name="adj" fmla="val 358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0114" y="943308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9614" y="696315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3428" y="365237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2225457"/>
            <a:ext cx="5905500" cy="3108543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১. উপযোগ তৈরি 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Creating utility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) t</a:t>
            </a:r>
            <a:r>
              <a:rPr lang="en-US" sz="24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উৎপাদনের </a:t>
            </a:r>
            <a:r>
              <a:rPr lang="as-IN" sz="24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জন্যই উপযোগের জন্ম । কোন বস্তুর  মাঝে মানুষের অভাব পূরণের ক্ষমতাকে বলে উপযোগ। একথাটা স্বতসিদ্ধ যে মানুষ কিছুই বানাতে পারে না সৃষ্টিকর্তা ছাড়া । মানুষ শুধু মাত্র বস্তুর রুপ দিতে পারে । মানুষ বস্তুর রুপ দিয়ে উপযোগ তৈরি করে। এভাবে মানুষ তার চাহিদা মেটায় । ফলে পূন উৎপাদন হতে থাকে।</a:t>
            </a:r>
            <a:endParaRPr lang="en-US" sz="24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851258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>
              <a:lumMod val="75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304800" y="1524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200" y="3048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09600" y="457200"/>
            <a:ext cx="8915400" cy="6705600"/>
          </a:xfrm>
          <a:prstGeom prst="donut">
            <a:avLst>
              <a:gd name="adj" fmla="val 358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62000" y="609600"/>
            <a:ext cx="8915400" cy="6705600"/>
          </a:xfrm>
          <a:prstGeom prst="donut">
            <a:avLst>
              <a:gd name="adj" fmla="val 3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914400" y="762000"/>
            <a:ext cx="8915400" cy="6705600"/>
          </a:xfrm>
          <a:prstGeom prst="donut">
            <a:avLst>
              <a:gd name="adj" fmla="val 358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0114" y="943308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9614" y="696315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3428" y="365237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057400"/>
            <a:ext cx="5486400" cy="36317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as-IN" sz="2300" dirty="0"/>
              <a:t>২. উপকরণ যোগাড় 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Materials collection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as-IN" sz="2300" dirty="0" smtClean="0"/>
              <a:t>উৎপাদনের </a:t>
            </a:r>
            <a:r>
              <a:rPr lang="as-IN" sz="2300" dirty="0"/>
              <a:t>চারটি উপকরণ রয়েছে । যেমন- ভূমি, শ্রম, মূলধন ও সংগঠন । উৎপাদন প্রক্রিয়াকে সচল ও গতিশীল রাখতে প্রয়োজন এসব উপকরণগুলোর ।</a:t>
            </a:r>
          </a:p>
          <a:p>
            <a:r>
              <a:rPr lang="as-IN" sz="2300" dirty="0"/>
              <a:t>৩. রুপান্তর পদ্ধতি 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Transformation process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) t</a:t>
            </a:r>
            <a:r>
              <a:rPr lang="as-IN" sz="2300" dirty="0" smtClean="0"/>
              <a:t> </a:t>
            </a:r>
            <a:r>
              <a:rPr lang="as-IN" sz="2300" dirty="0"/>
              <a:t>উৎপাদনের মাধ্যমে কাঁচামালকে ভোগোপযোগী করে তুলতে হয় । যেমনঃ বাঁশ দিয়ে কাগজ বানানো হয় । ফলে বেড়ে যায় পণ্যের চাহিদা ।</a:t>
            </a:r>
            <a:endParaRPr lang="en-US" sz="2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738554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304800" y="152400"/>
            <a:ext cx="8915400" cy="6705600"/>
          </a:xfrm>
          <a:prstGeom prst="donut">
            <a:avLst>
              <a:gd name="adj" fmla="val 358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200" y="304800"/>
            <a:ext cx="8915400" cy="6705600"/>
          </a:xfrm>
          <a:prstGeom prst="donut">
            <a:avLst>
              <a:gd name="adj" fmla="val 3589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09600" y="457200"/>
            <a:ext cx="8915400" cy="6705600"/>
          </a:xfrm>
          <a:prstGeom prst="donut">
            <a:avLst>
              <a:gd name="adj" fmla="val 358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62000" y="609600"/>
            <a:ext cx="8915400" cy="6705600"/>
          </a:xfrm>
          <a:prstGeom prst="donut">
            <a:avLst>
              <a:gd name="adj" fmla="val 35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914400" y="762000"/>
            <a:ext cx="8915400" cy="6705600"/>
          </a:xfrm>
          <a:prstGeom prst="donut">
            <a:avLst>
              <a:gd name="adj" fmla="val 35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48987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Oval 9"/>
          <p:cNvSpPr/>
          <p:nvPr/>
        </p:nvSpPr>
        <p:spPr>
          <a:xfrm>
            <a:off x="903886" y="66294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3386" y="6382407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6051329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1676400"/>
            <a:ext cx="54864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dirty="0">
                <a:solidFill>
                  <a:srgbClr val="008000"/>
                </a:solidFill>
              </a:rPr>
              <a:t>৪.ইনভেন্টরি কন্ট্রোল </a:t>
            </a:r>
            <a:r>
              <a:rPr lang="en-US" sz="28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Inventory control</a:t>
            </a:r>
            <a:r>
              <a:rPr lang="en-US" sz="28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as-IN" sz="2400" dirty="0" smtClean="0">
                <a:solidFill>
                  <a:srgbClr val="008000"/>
                </a:solidFill>
              </a:rPr>
              <a:t>উৎপাদনের </a:t>
            </a:r>
            <a:r>
              <a:rPr lang="as-IN" sz="2400" dirty="0">
                <a:solidFill>
                  <a:srgbClr val="008000"/>
                </a:solidFill>
              </a:rPr>
              <a:t>জন্য প্রয়োজনীয় কাঁচামাল ও অন্যান্য উপকরণ ব্যবহার ও সংরক্ষণ করাকে বলে ইনভেন্টরি কন্ট্রোল। উৎপাদন প্রক্রিয়াকে সচল ও গতিশীল রাখতে প্রয়োজন ইনভেন্টরি কন্ট্রোল।</a:t>
            </a:r>
          </a:p>
          <a:p>
            <a:r>
              <a:rPr lang="as-IN" sz="2400" dirty="0">
                <a:solidFill>
                  <a:srgbClr val="008000"/>
                </a:solidFill>
              </a:rPr>
              <a:t>৫.পণ্যের ডিজাইন </a:t>
            </a:r>
            <a:r>
              <a:rPr lang="en-US" sz="28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product design) </a:t>
            </a:r>
            <a:r>
              <a:rPr lang="en-US" sz="28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2800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>
                <a:solidFill>
                  <a:srgbClr val="008000"/>
                </a:solidFill>
              </a:rPr>
              <a:t>পণ্যের </a:t>
            </a:r>
            <a:r>
              <a:rPr lang="as-IN" sz="2400" dirty="0">
                <a:solidFill>
                  <a:srgbClr val="008000"/>
                </a:solidFill>
              </a:rPr>
              <a:t>আকৃতি ,রং ,গুণাগুণ কেমন প্রকৃতির হবে তা নির্ণয় করাকে বলে পণ্যের ডিজাইন।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106153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304800" y="152400"/>
            <a:ext cx="8915400" cy="6705600"/>
          </a:xfrm>
          <a:prstGeom prst="donut">
            <a:avLst>
              <a:gd name="adj" fmla="val 3589"/>
            </a:avLst>
          </a:prstGeom>
          <a:solidFill>
            <a:srgbClr val="0000FF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200" y="304800"/>
            <a:ext cx="8915400" cy="6705600"/>
          </a:xfrm>
          <a:prstGeom prst="donut">
            <a:avLst>
              <a:gd name="adj" fmla="val 3589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09600" y="457200"/>
            <a:ext cx="8915400" cy="6705600"/>
          </a:xfrm>
          <a:prstGeom prst="donut">
            <a:avLst>
              <a:gd name="adj" fmla="val 358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62000" y="6096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914400" y="762000"/>
            <a:ext cx="8915400" cy="6705600"/>
          </a:xfrm>
          <a:prstGeom prst="donut">
            <a:avLst>
              <a:gd name="adj" fmla="val 35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48988"/>
            <a:ext cx="914400" cy="1008741"/>
          </a:xfrm>
          <a:prstGeom prst="rect">
            <a:avLst/>
          </a:prstGeom>
          <a:noFill/>
          <a:ln w="3175" cap="rnd" cmpd="sng">
            <a:solidFill>
              <a:schemeClr val="accent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Oval 9"/>
          <p:cNvSpPr/>
          <p:nvPr/>
        </p:nvSpPr>
        <p:spPr>
          <a:xfrm>
            <a:off x="903886" y="66294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3386" y="6382407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6051329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905000"/>
            <a:ext cx="5486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000" dirty="0">
                <a:solidFill>
                  <a:srgbClr val="003300"/>
                </a:solidFill>
              </a:rPr>
              <a:t>৬. উৎপাদন প্ল্যানিং </a:t>
            </a:r>
            <a:r>
              <a:rPr lang="en-US" sz="2000" b="1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Production planning) </a:t>
            </a:r>
            <a:r>
              <a:rPr lang="en-US" sz="2000" b="1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2000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000" dirty="0" smtClean="0">
                <a:solidFill>
                  <a:srgbClr val="003300"/>
                </a:solidFill>
              </a:rPr>
              <a:t>কি </a:t>
            </a:r>
            <a:r>
              <a:rPr lang="as-IN" sz="2000" dirty="0">
                <a:solidFill>
                  <a:srgbClr val="003300"/>
                </a:solidFill>
              </a:rPr>
              <a:t>পণ্য , কাদের জন্যে , কি পরিমান ,কখন উৎপাদন করা হবে তা চিহ্নিত করাকে বলে উৎপাদন প্ল্যানিং। উৎপাদন প্ল্যানিং ছাড়া ভোক্তাদের লোকানো চাহিদা মেটানো সম্ভব নয় </a:t>
            </a:r>
            <a:r>
              <a:rPr lang="as-IN" sz="2000" dirty="0" smtClean="0">
                <a:solidFill>
                  <a:srgbClr val="003300"/>
                </a:solidFill>
              </a:rPr>
              <a:t>।</a:t>
            </a:r>
            <a:endParaRPr lang="en-US" sz="2000" dirty="0" smtClean="0">
              <a:solidFill>
                <a:srgbClr val="003300"/>
              </a:solidFill>
            </a:endParaRPr>
          </a:p>
          <a:p>
            <a:pPr algn="just"/>
            <a:r>
              <a:rPr lang="as-IN" sz="2000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৭.কোয়ালিটি কন্ট্রোল </a:t>
            </a:r>
            <a:r>
              <a:rPr lang="en-US" sz="2000" b="1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Quality control) </a:t>
            </a:r>
            <a:r>
              <a:rPr lang="en-US" sz="2000" b="1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2000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000" dirty="0" smtClean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কোয়ালিটি </a:t>
            </a:r>
            <a:r>
              <a:rPr lang="as-IN" sz="2000" dirty="0">
                <a:solidFill>
                  <a:srgbClr val="003300"/>
                </a:solidFill>
                <a:latin typeface="SutonnyMJ" pitchFamily="2" charset="0"/>
                <a:cs typeface="SutonnyMJ" pitchFamily="2" charset="0"/>
              </a:rPr>
              <a:t>কন্ট্রোল  বা মান নিয়ন্ত্রণ কথাটি মান এবং নিয়ন্ত্রণ এ দুটি আলাদা শব্দের সমন্বয়ে গঠিত। মান হলো পণ্যের কিছু গুণের যোগফল যা ক্রেতার সন্তুষ্টি আনয়ন করে। অপরদিকে, নিয়ন্ত্রণ হচ্ছে উপযুক্ত মানের দ্রব্য উৎপাদিত হচ্ছে কিনা তা নিরীক্ষা করা । </a:t>
            </a:r>
          </a:p>
        </p:txBody>
      </p:sp>
    </p:spTree>
    <p:extLst>
      <p:ext uri="{BB962C8B-B14F-4D97-AF65-F5344CB8AC3E}">
        <p14:creationId xmlns:p14="http://schemas.microsoft.com/office/powerpoint/2010/main" val="1464106153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-13138" y="0"/>
            <a:ext cx="8077200" cy="5334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52400" y="152400"/>
            <a:ext cx="10058400" cy="7315200"/>
          </a:xfrm>
          <a:prstGeom prst="donut">
            <a:avLst>
              <a:gd name="adj" fmla="val 34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57200" y="457200"/>
            <a:ext cx="9448800" cy="6553200"/>
          </a:xfrm>
          <a:prstGeom prst="donut">
            <a:avLst>
              <a:gd name="adj" fmla="val 72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09600" y="685800"/>
            <a:ext cx="9296400" cy="6248400"/>
          </a:xfrm>
          <a:prstGeom prst="donut">
            <a:avLst>
              <a:gd name="adj" fmla="val 4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762000" y="838200"/>
            <a:ext cx="9144000" cy="6553200"/>
          </a:xfrm>
          <a:prstGeom prst="donut">
            <a:avLst>
              <a:gd name="adj" fmla="val 1943"/>
            </a:avLst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48987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Oval 8"/>
          <p:cNvSpPr/>
          <p:nvPr/>
        </p:nvSpPr>
        <p:spPr>
          <a:xfrm>
            <a:off x="914400" y="6858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" y="6611007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714" y="6279929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133600"/>
            <a:ext cx="6477000" cy="310854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latin typeface="SutonnyMJ" pitchFamily="2" charset="0"/>
                <a:cs typeface="SutonnyMJ" pitchFamily="2" charset="0"/>
              </a:rPr>
              <a:t>৮.প্রযুক্তি নির্ণয়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Selecting technology)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 smtClean="0">
                <a:latin typeface="SutonnyMJ" pitchFamily="2" charset="0"/>
                <a:cs typeface="SutonnyMJ" pitchFamily="2" charset="0"/>
              </a:rPr>
              <a:t>উৎপাদনের  </a:t>
            </a:r>
            <a:r>
              <a:rPr lang="as-IN" sz="2800" dirty="0">
                <a:latin typeface="SutonnyMJ" pitchFamily="2" charset="0"/>
                <a:cs typeface="SutonnyMJ" pitchFamily="2" charset="0"/>
              </a:rPr>
              <a:t>কলা কৌশলকে প্রযুক্তি বলে । মান সম্পন্ন, টেকসইও মন মাতানো পণ্যের জন্য প্রয়োজন সঠিক প্রযুক্তি । এভাবে ভোক্তাদের কাছে পণ্য গ্রহণযোগ্য হয় ।</a:t>
            </a:r>
            <a:r>
              <a:rPr lang="as-IN" sz="2800" dirty="0"/>
              <a:t> </a:t>
            </a:r>
            <a:endParaRPr lang="en-US" sz="2800" dirty="0" smtClean="0"/>
          </a:p>
          <a:p>
            <a:pPr algn="just"/>
            <a:r>
              <a:rPr lang="as-IN" sz="2800" dirty="0"/>
              <a:t>৯.উৎপাদন </a:t>
            </a:r>
            <a:r>
              <a:rPr lang="as-IN" sz="2800" dirty="0" smtClean="0"/>
              <a:t>প্রক্রিয়া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Production method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) 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 smtClean="0"/>
              <a:t>সুনির্ধারিত </a:t>
            </a:r>
            <a:r>
              <a:rPr lang="as-IN" sz="2800" dirty="0"/>
              <a:t>প্রক্রিয়ায় পণ্য উৎপাদন করা হয় 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018558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-13138" y="0"/>
            <a:ext cx="8077200" cy="5334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52400" y="152400"/>
            <a:ext cx="10058400" cy="7315200"/>
          </a:xfrm>
          <a:prstGeom prst="donut">
            <a:avLst>
              <a:gd name="adj" fmla="val 34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57200" y="457200"/>
            <a:ext cx="9448800" cy="6553200"/>
          </a:xfrm>
          <a:prstGeom prst="donut">
            <a:avLst>
              <a:gd name="adj" fmla="val 72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09600" y="685800"/>
            <a:ext cx="9296400" cy="6248400"/>
          </a:xfrm>
          <a:prstGeom prst="donut">
            <a:avLst>
              <a:gd name="adj" fmla="val 4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762000" y="838200"/>
            <a:ext cx="9144000" cy="6553200"/>
          </a:xfrm>
          <a:prstGeom prst="donut">
            <a:avLst>
              <a:gd name="adj" fmla="val 1943"/>
            </a:avLst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48987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Oval 8"/>
          <p:cNvSpPr/>
          <p:nvPr/>
        </p:nvSpPr>
        <p:spPr>
          <a:xfrm>
            <a:off x="914400" y="6858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" y="6611007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714" y="6279929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1756350"/>
            <a:ext cx="6019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300" dirty="0" smtClean="0"/>
              <a:t>১০.ফেক্টোরীর </a:t>
            </a:r>
            <a:r>
              <a:rPr lang="as-IN" sz="2300" dirty="0"/>
              <a:t>অবস্থান 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Factory location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) t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300" dirty="0" smtClean="0"/>
              <a:t>যে </a:t>
            </a:r>
            <a:r>
              <a:rPr lang="as-IN" sz="2300" dirty="0"/>
              <a:t>স্থানে কারখানা তার উৎপাদন কর্মকান্ড চালু করবে এমন একটা যথোপযুক্ত স্থান নির্বাচন করাকে কারখানার অবস্থান বলা হয়। মূলতঃ অবস্থানের ওপরই নির্ভর করছে ফ্যাক্টরীর সফলতা ও বিফলতা। </a:t>
            </a:r>
          </a:p>
          <a:p>
            <a:pPr algn="just"/>
            <a:r>
              <a:rPr lang="as-IN" sz="2300" dirty="0"/>
              <a:t>১১.উৎপাদন </a:t>
            </a:r>
            <a:r>
              <a:rPr lang="as-IN" sz="2300" dirty="0" smtClean="0"/>
              <a:t>কন্ট্রোল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Production control) </a:t>
            </a:r>
            <a:r>
              <a:rPr lang="en-US" sz="2300" b="1" dirty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300" dirty="0" smtClean="0"/>
              <a:t>উৎপাদন </a:t>
            </a:r>
            <a:r>
              <a:rPr lang="as-IN" sz="2300" dirty="0"/>
              <a:t>নিয়ন্ত্রণের গুরুত্ব¡ খুবই বেশি। ভোক্তার চাহিদা পূরণ করে উৎপাদনের গতি চালু রাখতে উৎপাদন নিয়ন্ত্রণ জরুরী। উৎপাদন নিয়ন্ত্রণের মাধ্যমেই কম খরচে উন্নত মানের দ্রব্য উৎপাদন নিশ্চিত করা সম্ভব হয়।</a:t>
            </a:r>
            <a:endParaRPr lang="en-US" sz="2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811605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-13138" y="0"/>
            <a:ext cx="8077200" cy="5334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52400" y="152400"/>
            <a:ext cx="10058400" cy="7315200"/>
          </a:xfrm>
          <a:prstGeom prst="donut">
            <a:avLst>
              <a:gd name="adj" fmla="val 34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57200" y="457200"/>
            <a:ext cx="9448800" cy="6553200"/>
          </a:xfrm>
          <a:prstGeom prst="donut">
            <a:avLst>
              <a:gd name="adj" fmla="val 72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09600" y="685800"/>
            <a:ext cx="9296400" cy="6248400"/>
          </a:xfrm>
          <a:prstGeom prst="donut">
            <a:avLst>
              <a:gd name="adj" fmla="val 49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762000" y="838200"/>
            <a:ext cx="9144000" cy="6553200"/>
          </a:xfrm>
          <a:prstGeom prst="donut">
            <a:avLst>
              <a:gd name="adj" fmla="val 1943"/>
            </a:avLst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48987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Oval 8"/>
          <p:cNvSpPr/>
          <p:nvPr/>
        </p:nvSpPr>
        <p:spPr>
          <a:xfrm>
            <a:off x="914400" y="6858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" y="6611007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714" y="6279929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828800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/>
              <a:t>১২.কেনা-বেচা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Buying &amp; selling )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/>
              <a:t>নিয়মিত </a:t>
            </a:r>
            <a:r>
              <a:rPr lang="as-IN" sz="2400" dirty="0"/>
              <a:t>কেনা-বেচা হলে উৎপাদনের ধারাবাহিকতা ঠিক থাকবে।উপরোক্ত বিষয়গুলো </a:t>
            </a:r>
            <a:r>
              <a:rPr lang="as-IN" sz="2400" dirty="0" smtClean="0"/>
              <a:t>মাথায় রেখে </a:t>
            </a:r>
            <a:r>
              <a:rPr lang="as-IN" sz="2400" dirty="0"/>
              <a:t>উৎপাদন কার্যাদি সমাপন করতে হয় । এভাবে  উৎপাদনের মাধ্যমে মানব সভ্যতার বিকাশ ঘটে </a:t>
            </a:r>
            <a:r>
              <a:rPr lang="as-IN" sz="2400" dirty="0" smtClean="0"/>
              <a:t>১৩.রিসার্চ </a:t>
            </a:r>
            <a:r>
              <a:rPr lang="as-IN" sz="2400" dirty="0"/>
              <a:t>ও উন্নয়ন </a:t>
            </a:r>
            <a:r>
              <a:rPr lang="as-IN" sz="2400" dirty="0" smtClean="0"/>
              <a:t> </a:t>
            </a:r>
            <a:r>
              <a:rPr lang="en-US" sz="2400" dirty="0"/>
              <a:t>(Research and development </a:t>
            </a:r>
            <a:r>
              <a:rPr lang="en-US" sz="2400" dirty="0" smtClean="0"/>
              <a:t>): </a:t>
            </a:r>
            <a:r>
              <a:rPr lang="as-IN" sz="2400" dirty="0" smtClean="0"/>
              <a:t>চোখ </a:t>
            </a:r>
            <a:r>
              <a:rPr lang="as-IN" sz="2400" dirty="0"/>
              <a:t>জলসানো পণ্য বাজারে আনার জন্য প্রয়োজন গবেষণার ।গবেষণার সাহায্যে ভোক্তাদের মন মাতানো পণ্য তাদের হাতে পৌঁছিয়ে দেয়া সম্ভব।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811605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-13138" y="0"/>
            <a:ext cx="8077200" cy="533400"/>
          </a:xfrm>
          <a:prstGeom prst="half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52400" y="152400"/>
            <a:ext cx="10058400" cy="7315200"/>
          </a:xfrm>
          <a:prstGeom prst="donut">
            <a:avLst>
              <a:gd name="adj" fmla="val 3483"/>
            </a:avLst>
          </a:prstGeom>
          <a:solidFill>
            <a:srgbClr val="0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57200" y="457200"/>
            <a:ext cx="9448800" cy="6553200"/>
          </a:xfrm>
          <a:prstGeom prst="donut">
            <a:avLst>
              <a:gd name="adj" fmla="val 72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09600" y="685800"/>
            <a:ext cx="9296400" cy="6248400"/>
          </a:xfrm>
          <a:prstGeom prst="donut">
            <a:avLst>
              <a:gd name="adj" fmla="val 4999"/>
            </a:avLst>
          </a:prstGeom>
          <a:solidFill>
            <a:srgbClr val="048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762000" y="838200"/>
            <a:ext cx="9144000" cy="6553200"/>
          </a:xfrm>
          <a:prstGeom prst="donut">
            <a:avLst>
              <a:gd name="adj" fmla="val 1943"/>
            </a:avLst>
          </a:prstGeom>
          <a:solidFill>
            <a:srgbClr val="00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48987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Oval 8"/>
          <p:cNvSpPr/>
          <p:nvPr/>
        </p:nvSpPr>
        <p:spPr>
          <a:xfrm>
            <a:off x="914400" y="6858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" y="6611007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714" y="6279929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0572" y="1655564"/>
            <a:ext cx="54864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2400" dirty="0">
                <a:latin typeface="SutonnyMJ" pitchFamily="2" charset="0"/>
                <a:cs typeface="SutonnyMJ" pitchFamily="2" charset="0"/>
              </a:rPr>
              <a:t>১৪. ট্রেনিং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) 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উৎপাদনের  </a:t>
            </a:r>
            <a:r>
              <a:rPr lang="as-IN" sz="2400" dirty="0">
                <a:latin typeface="SutonnyMJ" pitchFamily="2" charset="0"/>
                <a:cs typeface="SutonnyMJ" pitchFamily="2" charset="0"/>
              </a:rPr>
              <a:t>সাথে জড়িত কর্মী ও কর্মকর্তাদেরকে প্রশিক্ষণের মাধ্যমে উৎপাদন বাড়ানো যায়।</a:t>
            </a:r>
          </a:p>
          <a:p>
            <a:pPr algn="just"/>
            <a:r>
              <a:rPr lang="as-IN" sz="2400" dirty="0">
                <a:latin typeface="SutonnyMJ" pitchFamily="2" charset="0"/>
                <a:cs typeface="SutonnyMJ" pitchFamily="2" charset="0"/>
              </a:rPr>
              <a:t>১৫.ফেক্টোরী লেআউট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factory layout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) 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উৎপাদন </a:t>
            </a:r>
            <a:r>
              <a:rPr lang="as-IN" sz="2400" dirty="0">
                <a:latin typeface="SutonnyMJ" pitchFamily="2" charset="0"/>
                <a:cs typeface="SutonnyMJ" pitchFamily="2" charset="0"/>
              </a:rPr>
              <a:t>কার্যাবলী সুষ্ঠু ও সুন্দরভাবে সমাধানের জন্যে কারখানার যন্ত্রপাতি ও সেবাসমূহকে পরিকল্পনা মাফিক সাজানোকে কারখানা বিন্যাস বলে। এটি স্থান, বন্টন এবং সাজ সরাঞ্জাম এরূপভাবে সাজানোকে বোঝায় যাতে সামগ্রিক পরিচালনা ব্যয় নূন্যতম হয়। এতে উৎপাদন বাড়ে।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24145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81302"/>
            <a:ext cx="10439400" cy="698149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3"/>
            <a:endParaRPr lang="en-US" sz="36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5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54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5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54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5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54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5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0"/>
            <a:ext cx="8915400" cy="65532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2" y="381000"/>
            <a:ext cx="990600" cy="121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905000" y="425668"/>
            <a:ext cx="7848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Sakkal Majalla" pitchFamily="2" charset="-78"/>
              </a:rPr>
              <a:t>CoronaVirus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Sakkal Majalla" pitchFamily="2" charset="-78"/>
              </a:rPr>
              <a:t>_ COVID-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19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250" y="1752600"/>
            <a:ext cx="4121375" cy="4278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STAY HOME. SAVE LIVES.</a:t>
            </a:r>
            <a:b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 Stop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oronavirus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STAY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ome</a:t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KEEP  A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istance</a:t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WASH  Hands Often</a:t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COVER  Your Cough</a:t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SICK??  Call The Helpline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BDUL HAKIOM\Desktop\stop-corona-virus_8043-135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94" y="1752600"/>
            <a:ext cx="3760072" cy="427809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5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4007" y="181302"/>
            <a:ext cx="10118834" cy="6981498"/>
          </a:xfrm>
          <a:prstGeom prst="rect">
            <a:avLst/>
          </a:prstGeom>
          <a:solidFill>
            <a:srgbClr val="008000"/>
          </a:soli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3"/>
            <a:endParaRPr lang="en-US" sz="36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5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5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54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5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54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5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" y="302170"/>
            <a:ext cx="990600" cy="121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5" descr="C:\Users\ICT WORLD\Desktop\Thank You Logo\888.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" y="1692166"/>
            <a:ext cx="8827372" cy="4648200"/>
          </a:xfrm>
          <a:prstGeom prst="rect">
            <a:avLst/>
          </a:prstGeom>
          <a:ln w="12700">
            <a:solidFill>
              <a:srgbClr val="FF00FF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524000" y="462460"/>
            <a:ext cx="845820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Have Any Question?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5410199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 for being with me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4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99698" y="152400"/>
            <a:ext cx="10544502" cy="7010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491359"/>
            <a:ext cx="9906000" cy="60960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9936" y="655578"/>
            <a:ext cx="8839200" cy="58214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66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Md.Abdul</a:t>
            </a:r>
            <a:r>
              <a:rPr lang="en-US" sz="6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Hakim</a:t>
            </a:r>
            <a:r>
              <a:rPr lang="en-US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B.Com</a:t>
            </a:r>
            <a:r>
              <a:rPr lang="en-US" sz="2000" b="1" i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(Hon’s),M.com(Marketing)Dhaka Universit</a:t>
            </a:r>
            <a:r>
              <a:rPr lang="en-US" sz="2400" b="1" i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None/>
            </a:pP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Head of the Department</a:t>
            </a:r>
          </a:p>
          <a:p>
            <a:pPr lvl="1">
              <a:buFont typeface="Arial" pitchFamily="34" charset="0"/>
              <a:buNone/>
            </a:pP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Department of Marketing</a:t>
            </a:r>
          </a:p>
          <a:p>
            <a:pPr lvl="1">
              <a:buFont typeface="Arial" pitchFamily="34" charset="0"/>
              <a:buNone/>
            </a:pP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Master Trainer-2015 .ID-07</a:t>
            </a:r>
          </a:p>
          <a:p>
            <a:pPr lvl="1">
              <a:buFont typeface="Arial" pitchFamily="34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</a:t>
            </a:r>
          </a:p>
          <a:p>
            <a:pPr lvl="1">
              <a:buFont typeface="Arial" pitchFamily="34" charset="0"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Mobile: 01712-738221</a:t>
            </a:r>
            <a:endParaRPr lang="bn-IN" sz="2400" dirty="0">
              <a:solidFill>
                <a:srgbClr val="0000FF"/>
              </a:solidFill>
              <a:latin typeface="Times New Roman" pitchFamily="18" charset="0"/>
              <a:cs typeface="NikoshBAN" pitchFamily="2" charset="0"/>
            </a:endParaRPr>
          </a:p>
          <a:p>
            <a:pPr lvl="1">
              <a:buFont typeface="Arial" pitchFamily="34" charset="0"/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Email:</a:t>
            </a:r>
            <a:r>
              <a:rPr lang="en-US" sz="2400" i="1" dirty="0">
                <a:solidFill>
                  <a:schemeClr val="tx1"/>
                </a:solidFill>
                <a:latin typeface="Segoe UI Semibold" pitchFamily="34" charset="0"/>
                <a:cs typeface="NikoshBAN" pitchFamily="2" charset="0"/>
              </a:rPr>
              <a:t>hakimmrk16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@gmail.com</a:t>
            </a:r>
          </a:p>
          <a:p>
            <a:pPr algn="just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" y="166221"/>
            <a:ext cx="990600" cy="1219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Content Placeholder 6" descr="007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6716" y="2971799"/>
            <a:ext cx="1239630" cy="1508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70" y="6237"/>
            <a:ext cx="5473264" cy="74400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" y="-34159"/>
            <a:ext cx="5446140" cy="74400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672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304800" y="2286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200" y="3048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09600" y="457200"/>
            <a:ext cx="8915400" cy="6705600"/>
          </a:xfrm>
          <a:prstGeom prst="donut">
            <a:avLst>
              <a:gd name="adj" fmla="val 358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62000" y="609600"/>
            <a:ext cx="8915400" cy="6705600"/>
          </a:xfrm>
          <a:prstGeom prst="donut">
            <a:avLst>
              <a:gd name="adj" fmla="val 3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914400" y="762000"/>
            <a:ext cx="8915400" cy="6705600"/>
          </a:xfrm>
          <a:prstGeom prst="donut">
            <a:avLst>
              <a:gd name="adj" fmla="val 358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48987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Oval 11"/>
          <p:cNvSpPr/>
          <p:nvPr/>
        </p:nvSpPr>
        <p:spPr>
          <a:xfrm>
            <a:off x="756742" y="6219499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6040822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0056" y="5641428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5838497"/>
            <a:ext cx="3810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676401"/>
            <a:ext cx="4800599" cy="4162096"/>
          </a:xfrm>
          <a:prstGeom prst="ellipse">
            <a:avLst/>
          </a:prstGeom>
          <a:ln w="190500" cap="rnd">
            <a:solidFill>
              <a:srgbClr val="008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610600" y="457200"/>
            <a:ext cx="144780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07521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304800" y="2286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200" y="3048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09600" y="457200"/>
            <a:ext cx="8915400" cy="6705600"/>
          </a:xfrm>
          <a:prstGeom prst="donut">
            <a:avLst>
              <a:gd name="adj" fmla="val 358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62000" y="609600"/>
            <a:ext cx="8915400" cy="6705600"/>
          </a:xfrm>
          <a:prstGeom prst="donut">
            <a:avLst>
              <a:gd name="adj" fmla="val 3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914400" y="762000"/>
            <a:ext cx="8915400" cy="6705600"/>
          </a:xfrm>
          <a:prstGeom prst="donut">
            <a:avLst>
              <a:gd name="adj" fmla="val 358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48987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2506710" y="1927511"/>
            <a:ext cx="5029200" cy="397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2" tIns="45711" rIns="91422" bIns="45711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উৎপাদন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ব্যবস্থাপনা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ও বিপণন-1ম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পত্র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(Production Management &amp; Marketing-first paper)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শ্রেণি-একাদশ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/2021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বিষয়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কোড-286</a:t>
            </a:r>
            <a:endParaRPr lang="en-US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6742" y="6219499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6040822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0056" y="5641428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5838497"/>
            <a:ext cx="3810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52646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0482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" y="333047"/>
            <a:ext cx="10778359" cy="690595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76200"/>
            <a:ext cx="10778359" cy="690595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41" y="91966"/>
            <a:ext cx="10566838" cy="6737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2041" y="91966"/>
            <a:ext cx="10168759" cy="6994634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81000" y="381001"/>
            <a:ext cx="9410700" cy="6705600"/>
          </a:xfrm>
          <a:prstGeom prst="diamon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702871" y="578064"/>
            <a:ext cx="8833945" cy="6235261"/>
          </a:xfrm>
          <a:prstGeom prst="diamon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pic>
        <p:nvPicPr>
          <p:cNvPr id="14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" y="105756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Wave 14"/>
          <p:cNvSpPr/>
          <p:nvPr/>
        </p:nvSpPr>
        <p:spPr>
          <a:xfrm>
            <a:off x="3581400" y="1676400"/>
            <a:ext cx="3276600" cy="839137"/>
          </a:xfrm>
          <a:prstGeom prst="wave">
            <a:avLst>
              <a:gd name="adj1" fmla="val 12500"/>
              <a:gd name="adj2" fmla="val -436"/>
            </a:avLst>
          </a:prstGeom>
          <a:solidFill>
            <a:srgbClr val="CC00FF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পাঠের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শিরোনাম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3" algn="ctr"/>
            <a:endParaRPr lang="en-US" sz="1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1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pPr marL="0" lvl="3" algn="ctr"/>
            <a:endParaRPr lang="en-US" sz="1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83218" y="3589283"/>
            <a:ext cx="2237389" cy="6463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en-US" sz="2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sz="2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4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একাদশ</a:t>
            </a:r>
            <a:r>
              <a:rPr lang="en-US" sz="2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4000" y="3552457"/>
            <a:ext cx="1714603" cy="6463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t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19400" y="4495800"/>
            <a:ext cx="1823268" cy="6463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24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অধ্যায়-1ম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05400" y="4515527"/>
            <a:ext cx="1933903" cy="66999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সময়</a:t>
            </a:r>
            <a:r>
              <a:rPr lang="en-US" sz="2800" dirty="0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- 15 </a:t>
            </a:r>
            <a:r>
              <a:rPr lang="en-US" sz="2800" dirty="0" err="1" smtClean="0">
                <a:solidFill>
                  <a:srgbClr val="000099"/>
                </a:solidFill>
                <a:latin typeface="SutonnyMJ" pitchFamily="2" charset="0"/>
                <a:cs typeface="SutonnyMJ" pitchFamily="2" charset="0"/>
              </a:rPr>
              <a:t>মি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.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6800" y="6219499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6300" y="5972506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0114" y="5641428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819400"/>
            <a:ext cx="3276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উৎপাদনের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আওতা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643854"/>
      </p:ext>
    </p:extLst>
  </p:cSld>
  <p:clrMapOvr>
    <a:masterClrMapping/>
  </p:clrMapOvr>
  <p:transition spd="slow">
    <p:fad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" y="333047"/>
            <a:ext cx="10778359" cy="690595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76200"/>
            <a:ext cx="10778359" cy="690595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41" y="91966"/>
            <a:ext cx="10566838" cy="67377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2041" y="91966"/>
            <a:ext cx="10168759" cy="6994634"/>
          </a:xfrm>
          <a:prstGeom prst="diamon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81000" y="381001"/>
            <a:ext cx="9410700" cy="6705600"/>
          </a:xfrm>
          <a:prstGeom prst="diamond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702871" y="578064"/>
            <a:ext cx="8833945" cy="6235261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pic>
        <p:nvPicPr>
          <p:cNvPr id="14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" y="105756"/>
            <a:ext cx="993228" cy="10957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Oval 20"/>
          <p:cNvSpPr/>
          <p:nvPr/>
        </p:nvSpPr>
        <p:spPr>
          <a:xfrm>
            <a:off x="1066800" y="6219499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6300" y="5972506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0114" y="5641428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Wave 25"/>
          <p:cNvSpPr/>
          <p:nvPr/>
        </p:nvSpPr>
        <p:spPr>
          <a:xfrm>
            <a:off x="3429000" y="2438400"/>
            <a:ext cx="3071657" cy="838200"/>
          </a:xfrm>
          <a:prstGeom prst="wave">
            <a:avLst>
              <a:gd name="adj1" fmla="val 12500"/>
              <a:gd name="adj2" fmla="val 850"/>
            </a:avLst>
          </a:prstGeom>
          <a:solidFill>
            <a:srgbClr val="00B050"/>
          </a:solidFill>
          <a:ln w="95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1" rIns="91422" bIns="45711"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00CC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lvl="3" indent="-457200" algn="just">
              <a:buAutoNum type="arabicPeriod"/>
            </a:pP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endParaRPr 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lvl="3" indent="-457200" algn="just">
              <a:buAutoNum type="arabicPeriod"/>
            </a:pP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lvl="3" indent="-457200" algn="just">
              <a:buAutoNum type="arabicPeriod"/>
            </a:pPr>
            <a:endParaRPr 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lvl="3" indent="-457200" algn="just">
              <a:buAutoNum type="arabicPeriod"/>
            </a:pPr>
            <a:endParaRPr 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</a:t>
            </a:r>
          </a:p>
          <a:p>
            <a:pPr marL="0" lvl="3" algn="just"/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</a:t>
            </a:r>
          </a:p>
          <a:p>
            <a:pPr marL="0" lvl="3" algn="just"/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শিক্ষণফল</a:t>
            </a:r>
            <a:endParaRPr lang="as-IN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r>
              <a:rPr lang="as-IN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 </a:t>
            </a:r>
            <a:r>
              <a:rPr lang="as-IN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অধ্যায় পাঠের মাধ্যমে শিক্ষার্থীরা </a:t>
            </a:r>
            <a:r>
              <a:rPr lang="as-IN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lvl="3" algn="just"/>
            <a:r>
              <a:rPr lang="as-IN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উৎপাদ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নের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আওতা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জানতে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পাবে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lvl="3" algn="just"/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endParaRPr 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just"/>
            <a:endParaRPr 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lvl="3" indent="-457200" algn="just">
              <a:buAutoNum type="arabicPeriod"/>
            </a:pP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lvl="3" indent="-457200" algn="just">
              <a:buAutoNum type="arabicPeriod"/>
            </a:pPr>
            <a:endParaRPr 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lvl="3" indent="-457200" algn="just">
              <a:buAutoNum type="arabicPeriod"/>
            </a:pP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0" lvl="3" algn="ctr"/>
            <a:endParaRPr lang="en-US" sz="2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ctr"/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lvl="3"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77230"/>
      </p:ext>
    </p:extLst>
  </p:cSld>
  <p:clrMapOvr>
    <a:masterClrMapping/>
  </p:clrMapOvr>
  <p:transition spd="slow">
    <p:fad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4" grpId="0" animBg="1"/>
      <p:bldP spid="5" grpId="0" animBg="1"/>
      <p:bldP spid="6" grpId="0" animBg="1"/>
      <p:bldP spid="7" grpId="0" animBg="1"/>
      <p:bldP spid="20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 w="3175"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onut 3"/>
          <p:cNvSpPr/>
          <p:nvPr/>
        </p:nvSpPr>
        <p:spPr>
          <a:xfrm>
            <a:off x="304800" y="152400"/>
            <a:ext cx="8915400" cy="6705600"/>
          </a:xfrm>
          <a:prstGeom prst="donut">
            <a:avLst>
              <a:gd name="adj" fmla="val 3589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200" y="304800"/>
            <a:ext cx="8915400" cy="6705600"/>
          </a:xfrm>
          <a:prstGeom prst="donut">
            <a:avLst>
              <a:gd name="adj" fmla="val 3589"/>
            </a:avLst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09600" y="4572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62000" y="609600"/>
            <a:ext cx="8915400" cy="6705600"/>
          </a:xfrm>
          <a:prstGeom prst="donut">
            <a:avLst>
              <a:gd name="adj" fmla="val 3589"/>
            </a:avLst>
          </a:prstGeom>
          <a:solidFill>
            <a:srgbClr val="FF0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H:\power point production M..Marketing xii\NC Mon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6" y="304800"/>
            <a:ext cx="993228" cy="1095702"/>
          </a:xfrm>
          <a:prstGeom prst="rect">
            <a:avLst/>
          </a:prstGeom>
          <a:noFill/>
          <a:ln w="12700" cap="rnd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2167101" y="2577202"/>
            <a:ext cx="5190798" cy="3416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dirty="0">
                <a:latin typeface="SutonnyMJ" pitchFamily="2" charset="0"/>
                <a:cs typeface="SutonnyMJ" pitchFamily="2" charset="0"/>
              </a:rPr>
              <a:t>যদি ভোগ বলতে উপযোগের ব্যবহারকে  বুঝায়, তবে উৎপাদন হলো উপযোগ সৃষ্টি। উৎপাদন না হলে যেমন বিক্রয় করা যায় না তেমনি বিক্রয় না হলে উৎপাদন হয় নি । উৎপাদন হলে ভোগ বেড়ে যায় । ভোগ বেড়ে যাওয়ায় মানুষের জীবন যাত্রার মান বেড়ে যায় । এভাবে  উৎপাদনের মাধ্যমে মানব সভ্যতার বিকাশ ঘটে । তাই উৎপাদনের আওতা বিশ্বব্যাপী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as-IN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3886" y="65532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3386" y="6306207"/>
            <a:ext cx="381000" cy="4572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5975129"/>
            <a:ext cx="3810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0183" y="1282264"/>
            <a:ext cx="3810000" cy="89255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উৎপাদনের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আওতা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lvl="3"/>
            <a:r>
              <a:rPr lang="en-US" sz="2400" b="1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</a:rPr>
              <a:t>Scope of Production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54686"/>
      </p:ext>
    </p:extLst>
  </p:cSld>
  <p:clrMapOvr>
    <a:masterClrMapping/>
  </p:clrMapOvr>
  <p:transition spd="med">
    <p:randomBa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69B1E2-602F-494D-8A9B-FB40E9406E28}"/>
              </a:ext>
            </a:extLst>
          </p:cNvPr>
          <p:cNvSpPr txBox="1"/>
          <p:nvPr/>
        </p:nvSpPr>
        <p:spPr>
          <a:xfrm>
            <a:off x="-7200543" y="6790484"/>
            <a:ext cx="9137074" cy="461637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Nandina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Sheikh Anwar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College Online Class.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7FAFA97-0F37-4FF4-AE64-07772BCA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4" y="228600"/>
            <a:ext cx="1058654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457200"/>
            <a:ext cx="8077200" cy="65532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609600"/>
            <a:ext cx="7772400" cy="626416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762000"/>
            <a:ext cx="7467600" cy="5867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0159" y="851336"/>
            <a:ext cx="7162800" cy="571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7311"/>
              </p:ext>
            </p:extLst>
          </p:nvPr>
        </p:nvGraphicFramePr>
        <p:xfrm>
          <a:off x="2320159" y="1752600"/>
          <a:ext cx="70445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40"/>
                <a:gridCol w="1761140"/>
                <a:gridCol w="1761140"/>
                <a:gridCol w="1761140"/>
              </a:tblGrid>
              <a:tr h="219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3200" b="0" dirty="0" smtClean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১.উপযোগ তৈরি</a:t>
                      </a:r>
                      <a:r>
                        <a:rPr lang="en-US" sz="3600" b="0" dirty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3600" b="0" dirty="0">
                        <a:solidFill>
                          <a:srgbClr val="0000CC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3200" b="0" dirty="0" smtClean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২.উপকরণ যোগাড়</a:t>
                      </a:r>
                      <a:endParaRPr lang="en-US" sz="3200" b="0" dirty="0">
                        <a:solidFill>
                          <a:srgbClr val="0000CC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3200" b="0" dirty="0" smtClean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৩.রুপান্তর পদ্ধতি</a:t>
                      </a:r>
                      <a:endParaRPr lang="en-US" sz="3200" b="0" dirty="0">
                        <a:solidFill>
                          <a:srgbClr val="0000CC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800" b="0" dirty="0" smtClean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৪.ইনভেন্টরি কন্ট্রোল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2377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600" b="0" dirty="0" smtClean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৫.পণ্যের ডিজাইন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800" b="0" dirty="0" smtClean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৬.উৎপাদন প্ল্যানিং</a:t>
                      </a:r>
                      <a:r>
                        <a:rPr lang="en-US" sz="2800" b="0" dirty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800" b="0" dirty="0" smtClean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৭.কোয়ালিটি কন্ট্রোল</a:t>
                      </a:r>
                      <a:endParaRPr lang="en-US" sz="2800" b="0" dirty="0">
                        <a:solidFill>
                          <a:srgbClr val="0000CC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3600" b="0" dirty="0" smtClean="0">
                          <a:solidFill>
                            <a:srgbClr val="0000CC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৮.প্রযুক্তি নির্ণয়</a:t>
                      </a:r>
                      <a:endParaRPr lang="en-US" sz="3600" b="0" dirty="0">
                        <a:solidFill>
                          <a:srgbClr val="0000CC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80293" y="1066800"/>
            <a:ext cx="6639907" cy="52322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SutonnyMJ" pitchFamily="2" charset="0"/>
                <a:cs typeface="SutonnyMJ" pitchFamily="2" charset="0"/>
              </a:rPr>
              <a:t> নিচে উৎপাদনের আওতা আলোচনা করা হলো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1551785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7FAFA97-0F37-4FF4-AE64-07772BCA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4" y="228600"/>
            <a:ext cx="1058654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457200"/>
            <a:ext cx="8077200" cy="65532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609600"/>
            <a:ext cx="7772400" cy="626416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762000"/>
            <a:ext cx="7467600" cy="5867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0159" y="851336"/>
            <a:ext cx="7162800" cy="571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40566"/>
              </p:ext>
            </p:extLst>
          </p:nvPr>
        </p:nvGraphicFramePr>
        <p:xfrm>
          <a:off x="2377966" y="1219200"/>
          <a:ext cx="7044560" cy="4572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61140"/>
                <a:gridCol w="1761140"/>
                <a:gridCol w="1761140"/>
                <a:gridCol w="1761140"/>
              </a:tblGrid>
              <a:tr h="219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400" dirty="0" smtClean="0">
                          <a:solidFill>
                            <a:srgbClr val="0000FF"/>
                          </a:solidFill>
                          <a:effectLst/>
                        </a:rPr>
                        <a:t>৯.উৎপাদন প্রক্রিয়া</a:t>
                      </a:r>
                      <a:endParaRPr lang="en-US" sz="2400" b="0" dirty="0">
                        <a:solidFill>
                          <a:srgbClr val="0000FF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FF"/>
                          </a:solidFill>
                          <a:effectLst/>
                        </a:rPr>
                        <a:t>১০.ফেক্টোরীর অবস্থান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FF"/>
                          </a:solidFill>
                          <a:effectLst/>
                        </a:rPr>
                        <a:t>১১.উৎপাদন কন্ট্রোল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FF"/>
                          </a:solidFill>
                          <a:effectLst/>
                        </a:rPr>
                        <a:t>১২ কেনা-বেচা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2377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400" dirty="0" smtClean="0">
                          <a:solidFill>
                            <a:srgbClr val="FF0000"/>
                          </a:solidFill>
                        </a:rPr>
                        <a:t>১৩.রিসার্চ ও উন্নয়ন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800" dirty="0" smtClean="0">
                          <a:solidFill>
                            <a:srgbClr val="FF0000"/>
                          </a:solidFill>
                          <a:effectLst/>
                        </a:rPr>
                        <a:t>১৪.ট্রেনিং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400" dirty="0" smtClean="0">
                          <a:solidFill>
                            <a:srgbClr val="FF0000"/>
                          </a:solidFill>
                          <a:effectLst/>
                        </a:rPr>
                        <a:t>১৫.ফেক্টোরী লে আউট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solidFill>
                          <a:srgbClr val="0000CC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624763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4935</TotalTime>
  <Words>897</Words>
  <Application>Microsoft Office PowerPoint</Application>
  <PresentationFormat>Custom</PresentationFormat>
  <Paragraphs>156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ICT WORLD</cp:lastModifiedBy>
  <cp:revision>1058</cp:revision>
  <dcterms:created xsi:type="dcterms:W3CDTF">2006-08-16T00:00:00Z</dcterms:created>
  <dcterms:modified xsi:type="dcterms:W3CDTF">2021-08-10T10:22:12Z</dcterms:modified>
</cp:coreProperties>
</file>