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5" r:id="rId4"/>
    <p:sldId id="634" r:id="rId5"/>
    <p:sldId id="257" r:id="rId6"/>
    <p:sldId id="636" r:id="rId7"/>
    <p:sldId id="259" r:id="rId8"/>
    <p:sldId id="260" r:id="rId9"/>
    <p:sldId id="635" r:id="rId10"/>
    <p:sldId id="63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7" autoAdjust="0"/>
    <p:restoredTop sz="94660"/>
  </p:normalViewPr>
  <p:slideViewPr>
    <p:cSldViewPr snapToGrid="0">
      <p:cViewPr varScale="1">
        <p:scale>
          <a:sx n="72" d="100"/>
          <a:sy n="72" d="100"/>
        </p:scale>
        <p:origin x="4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C3F41-8D71-4D93-8F0F-764E0EDDB6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AFB47A-1E27-4986-9B91-944886E339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E3610E-5612-4A12-A8BD-BEB461083BD6}"/>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5" name="Footer Placeholder 4">
            <a:extLst>
              <a:ext uri="{FF2B5EF4-FFF2-40B4-BE49-F238E27FC236}">
                <a16:creationId xmlns:a16="http://schemas.microsoft.com/office/drawing/2014/main" id="{3D10396C-68AD-4D86-814E-12E73649D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9370E-937A-4BE8-BA83-8E3D6646D41D}"/>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1993127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0CC35-A630-41D9-B270-BAF764EDAA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5A1B0B-AFFE-49C1-935F-70A7450041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4E0CA-20A0-48BB-B79D-93481DD42FAD}"/>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5" name="Footer Placeholder 4">
            <a:extLst>
              <a:ext uri="{FF2B5EF4-FFF2-40B4-BE49-F238E27FC236}">
                <a16:creationId xmlns:a16="http://schemas.microsoft.com/office/drawing/2014/main" id="{B24FDD5B-BCA7-467A-A13F-748AE5DA7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63EA4-64F8-4A85-88A5-5E58B325EAD2}"/>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57945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A421F8-01A3-4BDA-B4F4-0418E17CC6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17F1C3-95C1-4421-BF00-86D89C2135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FD776-D1A8-491A-A16A-FE5116204FD3}"/>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5" name="Footer Placeholder 4">
            <a:extLst>
              <a:ext uri="{FF2B5EF4-FFF2-40B4-BE49-F238E27FC236}">
                <a16:creationId xmlns:a16="http://schemas.microsoft.com/office/drawing/2014/main" id="{83757A3A-9C6A-4033-92A1-034FDC2CF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663707-310D-452D-A22E-A265BBF8A212}"/>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2210694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4D431-0DA8-406F-A4F2-F4836E150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BF2803-5805-4A50-A2ED-3586D70020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13128-72CF-428D-8EBA-0F917B2A1C4A}"/>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5" name="Footer Placeholder 4">
            <a:extLst>
              <a:ext uri="{FF2B5EF4-FFF2-40B4-BE49-F238E27FC236}">
                <a16:creationId xmlns:a16="http://schemas.microsoft.com/office/drawing/2014/main" id="{EA2CB64D-26D6-474F-8C3E-1704955E0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AE058-FA13-4F0D-A824-DC9BC7CC5F74}"/>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17300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4277-3540-4983-A993-0720BAF35A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3CF124-C7ED-4402-A3A3-94AB222E96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C5DED6-3698-48A3-9E45-0B75414E1A48}"/>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5" name="Footer Placeholder 4">
            <a:extLst>
              <a:ext uri="{FF2B5EF4-FFF2-40B4-BE49-F238E27FC236}">
                <a16:creationId xmlns:a16="http://schemas.microsoft.com/office/drawing/2014/main" id="{61070F87-9E84-4975-AD57-4A4779F5A1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C4548-0C42-401C-9B9A-3747736083E2}"/>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161721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12FEA-F9E9-4CA5-AFF1-562C802A2F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E52276-7583-4FFA-88A3-48A566D3CB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518054-3CF6-441D-9363-49825E85C6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7110A9-A2CC-47DF-AAB9-0FE5A3904662}"/>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6" name="Footer Placeholder 5">
            <a:extLst>
              <a:ext uri="{FF2B5EF4-FFF2-40B4-BE49-F238E27FC236}">
                <a16:creationId xmlns:a16="http://schemas.microsoft.com/office/drawing/2014/main" id="{657A80E9-4780-46DF-869E-B6B3771050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1D1B55-A6BC-4BDE-A0D3-A524F0C24A3B}"/>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566214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9E8F7-7FB5-4809-80C5-A377CBF5B0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4C81C7-DCD2-4DEE-B040-FB3279172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5B7017-B394-409D-AD54-40937A8561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B1C3D0-1303-467E-A098-7022C0FA23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6288B-F4EC-44DF-9374-195719A1FC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CD7CC7-C023-4D8A-84E0-2B55AF72F0C9}"/>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8" name="Footer Placeholder 7">
            <a:extLst>
              <a:ext uri="{FF2B5EF4-FFF2-40B4-BE49-F238E27FC236}">
                <a16:creationId xmlns:a16="http://schemas.microsoft.com/office/drawing/2014/main" id="{60D76D87-1AB3-48A4-855F-D46133BC36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335003-5AEE-4448-9016-99C90F84EC0A}"/>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235911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FFA1-21B3-44A8-A6D3-2810C3B484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E45A2B-1761-4A4B-AB2F-CC617B36978F}"/>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4" name="Footer Placeholder 3">
            <a:extLst>
              <a:ext uri="{FF2B5EF4-FFF2-40B4-BE49-F238E27FC236}">
                <a16:creationId xmlns:a16="http://schemas.microsoft.com/office/drawing/2014/main" id="{275C5D33-D63D-467A-BAF0-1E7A3D4A1D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580D231-331F-4DF6-A168-29B09F693334}"/>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34808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1AA0C-4061-4936-B048-2F9D5F1D6132}"/>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3" name="Footer Placeholder 2">
            <a:extLst>
              <a:ext uri="{FF2B5EF4-FFF2-40B4-BE49-F238E27FC236}">
                <a16:creationId xmlns:a16="http://schemas.microsoft.com/office/drawing/2014/main" id="{0A894EAC-D4A4-4512-B1D1-18A975D62E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B9A802-FF96-4B36-A73E-81AD067B7581}"/>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3041145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0EEA9-2EFD-4B2B-AD3E-EE2C40F78B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1AFD85-AEF9-46FD-B07F-9E6239F2F0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B04BB6-3E1B-4181-AB57-8D2623D733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B9A78-94F8-4AD9-A2F2-0AEFF8C57944}"/>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6" name="Footer Placeholder 5">
            <a:extLst>
              <a:ext uri="{FF2B5EF4-FFF2-40B4-BE49-F238E27FC236}">
                <a16:creationId xmlns:a16="http://schemas.microsoft.com/office/drawing/2014/main" id="{4411CCFA-BB16-4765-9B08-13E025329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7A80E8D-E076-4BF4-8B88-8042C030266E}"/>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380767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4211B-D78D-4C62-BC5E-C3BC73E432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6DEA1D-3D7E-4891-82FB-64AE7A5108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B10629-FA96-4BBB-A42A-4078CBF55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3D83FC-095D-49FF-96DF-2A6345878EAB}"/>
              </a:ext>
            </a:extLst>
          </p:cNvPr>
          <p:cNvSpPr>
            <a:spLocks noGrp="1"/>
          </p:cNvSpPr>
          <p:nvPr>
            <p:ph type="dt" sz="half" idx="10"/>
          </p:nvPr>
        </p:nvSpPr>
        <p:spPr/>
        <p:txBody>
          <a:bodyPr/>
          <a:lstStyle/>
          <a:p>
            <a:fld id="{774BCC03-BA0D-4113-BC2C-1E5852BB3E5A}" type="datetimeFigureOut">
              <a:rPr lang="en-US" smtClean="0"/>
              <a:t>8/10/2021</a:t>
            </a:fld>
            <a:endParaRPr lang="en-US"/>
          </a:p>
        </p:txBody>
      </p:sp>
      <p:sp>
        <p:nvSpPr>
          <p:cNvPr id="6" name="Footer Placeholder 5">
            <a:extLst>
              <a:ext uri="{FF2B5EF4-FFF2-40B4-BE49-F238E27FC236}">
                <a16:creationId xmlns:a16="http://schemas.microsoft.com/office/drawing/2014/main" id="{E5613A50-997F-49A4-8463-92133BFC61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1936C7-D4C1-41E4-AACE-1834E5C7E732}"/>
              </a:ext>
            </a:extLst>
          </p:cNvPr>
          <p:cNvSpPr>
            <a:spLocks noGrp="1"/>
          </p:cNvSpPr>
          <p:nvPr>
            <p:ph type="sldNum" sz="quarter" idx="12"/>
          </p:nvPr>
        </p:nvSpPr>
        <p:spPr/>
        <p:txBody>
          <a:bodyPr/>
          <a:lstStyle/>
          <a:p>
            <a:fld id="{67A619AF-C858-4924-AC8C-01C5E02614B8}" type="slidenum">
              <a:rPr lang="en-US" smtClean="0"/>
              <a:t>‹#›</a:t>
            </a:fld>
            <a:endParaRPr lang="en-US"/>
          </a:p>
        </p:txBody>
      </p:sp>
    </p:spTree>
    <p:extLst>
      <p:ext uri="{BB962C8B-B14F-4D97-AF65-F5344CB8AC3E}">
        <p14:creationId xmlns:p14="http://schemas.microsoft.com/office/powerpoint/2010/main" val="4144225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59F53-01EB-4714-990F-753141BC21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D1A980-6716-4DCE-B272-5209583086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E946F-0F7F-47C2-A2A6-7BCC9E5DCB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BCC03-BA0D-4113-BC2C-1E5852BB3E5A}" type="datetimeFigureOut">
              <a:rPr lang="en-US" smtClean="0"/>
              <a:t>8/10/2021</a:t>
            </a:fld>
            <a:endParaRPr lang="en-US"/>
          </a:p>
        </p:txBody>
      </p:sp>
      <p:sp>
        <p:nvSpPr>
          <p:cNvPr id="5" name="Footer Placeholder 4">
            <a:extLst>
              <a:ext uri="{FF2B5EF4-FFF2-40B4-BE49-F238E27FC236}">
                <a16:creationId xmlns:a16="http://schemas.microsoft.com/office/drawing/2014/main" id="{DD77FC87-EE8D-4FBD-BEC2-52A3F30897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1A334C-283F-467A-A550-D9629D731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619AF-C858-4924-AC8C-01C5E02614B8}" type="slidenum">
              <a:rPr lang="en-US" smtClean="0"/>
              <a:t>‹#›</a:t>
            </a:fld>
            <a:endParaRPr lang="en-US"/>
          </a:p>
        </p:txBody>
      </p:sp>
    </p:spTree>
    <p:extLst>
      <p:ext uri="{BB962C8B-B14F-4D97-AF65-F5344CB8AC3E}">
        <p14:creationId xmlns:p14="http://schemas.microsoft.com/office/powerpoint/2010/main" val="57775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gif"/><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6FA79-6454-4DCB-AE13-EFB3DB862240}"/>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923C269-2410-4607-B500-39DB3018B2E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7189D0AD-1F7E-440A-953B-CC39F0E445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549" y="399647"/>
            <a:ext cx="11084689" cy="6338930"/>
          </a:xfrm>
          <a:prstGeom prst="rect">
            <a:avLst/>
          </a:prstGeom>
        </p:spPr>
      </p:pic>
      <p:pic>
        <p:nvPicPr>
          <p:cNvPr id="6" name="Picture 5">
            <a:extLst>
              <a:ext uri="{FF2B5EF4-FFF2-40B4-BE49-F238E27FC236}">
                <a16:creationId xmlns:a16="http://schemas.microsoft.com/office/drawing/2014/main" id="{2BEBFACD-7933-42DC-8EE6-2BA8BBF535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4609" y="3569112"/>
            <a:ext cx="1784185" cy="2970616"/>
          </a:xfrm>
          <a:prstGeom prst="rect">
            <a:avLst/>
          </a:prstGeom>
        </p:spPr>
      </p:pic>
      <p:pic>
        <p:nvPicPr>
          <p:cNvPr id="7" name="Picture 6">
            <a:extLst>
              <a:ext uri="{FF2B5EF4-FFF2-40B4-BE49-F238E27FC236}">
                <a16:creationId xmlns:a16="http://schemas.microsoft.com/office/drawing/2014/main" id="{54C64879-D7EE-4926-B468-DE4162C57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7009" y="3721512"/>
            <a:ext cx="1784185" cy="2970616"/>
          </a:xfrm>
          <a:prstGeom prst="rect">
            <a:avLst/>
          </a:prstGeom>
        </p:spPr>
      </p:pic>
      <p:pic>
        <p:nvPicPr>
          <p:cNvPr id="8" name="Picture 7">
            <a:extLst>
              <a:ext uri="{FF2B5EF4-FFF2-40B4-BE49-F238E27FC236}">
                <a16:creationId xmlns:a16="http://schemas.microsoft.com/office/drawing/2014/main" id="{573E6FAD-E284-4AD1-91FB-464FCDE74C9A}"/>
              </a:ext>
            </a:extLst>
          </p:cNvPr>
          <p:cNvPicPr>
            <a:picLocks noChangeAspect="1"/>
          </p:cNvPicPr>
          <p:nvPr/>
        </p:nvPicPr>
        <p:blipFill>
          <a:blip r:embed="rId4"/>
          <a:stretch>
            <a:fillRect/>
          </a:stretch>
        </p:blipFill>
        <p:spPr>
          <a:xfrm>
            <a:off x="-133009" y="2335830"/>
            <a:ext cx="1780186" cy="4356298"/>
          </a:xfrm>
          <a:prstGeom prst="rect">
            <a:avLst/>
          </a:prstGeom>
        </p:spPr>
      </p:pic>
      <p:pic>
        <p:nvPicPr>
          <p:cNvPr id="9" name="Picture 8">
            <a:extLst>
              <a:ext uri="{FF2B5EF4-FFF2-40B4-BE49-F238E27FC236}">
                <a16:creationId xmlns:a16="http://schemas.microsoft.com/office/drawing/2014/main" id="{A630B6F4-E786-4AB0-ABF6-652FED73A1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9409" y="3873912"/>
            <a:ext cx="1784185" cy="2970616"/>
          </a:xfrm>
          <a:prstGeom prst="rect">
            <a:avLst/>
          </a:prstGeom>
        </p:spPr>
      </p:pic>
      <p:pic>
        <p:nvPicPr>
          <p:cNvPr id="10" name="Picture 9">
            <a:extLst>
              <a:ext uri="{FF2B5EF4-FFF2-40B4-BE49-F238E27FC236}">
                <a16:creationId xmlns:a16="http://schemas.microsoft.com/office/drawing/2014/main" id="{0424094F-340A-4F5C-9B2C-3C33457D327B}"/>
              </a:ext>
            </a:extLst>
          </p:cNvPr>
          <p:cNvPicPr>
            <a:picLocks noChangeAspect="1"/>
          </p:cNvPicPr>
          <p:nvPr/>
        </p:nvPicPr>
        <p:blipFill>
          <a:blip r:embed="rId4"/>
          <a:stretch>
            <a:fillRect/>
          </a:stretch>
        </p:blipFill>
        <p:spPr>
          <a:xfrm>
            <a:off x="4135706" y="3862322"/>
            <a:ext cx="2206099" cy="2975106"/>
          </a:xfrm>
          <a:prstGeom prst="rect">
            <a:avLst/>
          </a:prstGeom>
        </p:spPr>
      </p:pic>
      <p:sp>
        <p:nvSpPr>
          <p:cNvPr id="11" name="TextBox 10">
            <a:extLst>
              <a:ext uri="{FF2B5EF4-FFF2-40B4-BE49-F238E27FC236}">
                <a16:creationId xmlns:a16="http://schemas.microsoft.com/office/drawing/2014/main" id="{90D71E14-A413-4F8C-A06E-EF7CA13E0739}"/>
              </a:ext>
            </a:extLst>
          </p:cNvPr>
          <p:cNvSpPr txBox="1"/>
          <p:nvPr/>
        </p:nvSpPr>
        <p:spPr>
          <a:xfrm>
            <a:off x="2831690" y="562715"/>
            <a:ext cx="5633884" cy="2646878"/>
          </a:xfrm>
          <a:prstGeom prst="rect">
            <a:avLst/>
          </a:prstGeom>
          <a:noFill/>
        </p:spPr>
        <p:txBody>
          <a:bodyPr wrap="square" rtlCol="0">
            <a:spAutoFit/>
          </a:bodyPr>
          <a:lstStyle/>
          <a:p>
            <a:r>
              <a:rPr lang="bn-IN" sz="16600" dirty="0">
                <a:solidFill>
                  <a:srgbClr val="FFC000"/>
                </a:solidFill>
                <a:latin typeface="NikoshBAN" panose="02000000000000000000" pitchFamily="2" charset="0"/>
                <a:cs typeface="NikoshBAN" panose="02000000000000000000" pitchFamily="2" charset="0"/>
              </a:rPr>
              <a:t>স্বাগতম </a:t>
            </a:r>
            <a:endParaRPr lang="en-US" sz="166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6844559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032F6-3B40-4A35-88F2-C88DF10E9B85}"/>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2A78DF3C-13D9-4298-81EC-52B536EE4B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4931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0AC06C32-54E9-4FFF-965F-0A343497C9E3}"/>
              </a:ext>
            </a:extLst>
          </p:cNvPr>
          <p:cNvPicPr>
            <a:picLocks noChangeAspect="1"/>
          </p:cNvPicPr>
          <p:nvPr/>
        </p:nvPicPr>
        <p:blipFill>
          <a:blip r:embed="rId3"/>
          <a:stretch>
            <a:fillRect/>
          </a:stretch>
        </p:blipFill>
        <p:spPr>
          <a:xfrm>
            <a:off x="0" y="4567912"/>
            <a:ext cx="12191999" cy="1456944"/>
          </a:xfrm>
          <a:prstGeom prst="rect">
            <a:avLst/>
          </a:prstGeom>
        </p:spPr>
      </p:pic>
      <p:sp>
        <p:nvSpPr>
          <p:cNvPr id="7" name="TextBox 6">
            <a:extLst>
              <a:ext uri="{FF2B5EF4-FFF2-40B4-BE49-F238E27FC236}">
                <a16:creationId xmlns:a16="http://schemas.microsoft.com/office/drawing/2014/main" id="{54288EEA-85FD-43C1-8517-C947E8E7AA37}"/>
              </a:ext>
            </a:extLst>
          </p:cNvPr>
          <p:cNvSpPr txBox="1"/>
          <p:nvPr/>
        </p:nvSpPr>
        <p:spPr>
          <a:xfrm>
            <a:off x="3087757" y="159026"/>
            <a:ext cx="4837043" cy="1200329"/>
          </a:xfrm>
          <a:prstGeom prst="rect">
            <a:avLst/>
          </a:prstGeom>
          <a:noFill/>
        </p:spPr>
        <p:txBody>
          <a:bodyPr wrap="square" rtlCol="0">
            <a:spAutoFit/>
          </a:bodyPr>
          <a:lstStyle/>
          <a:p>
            <a:r>
              <a:rPr lang="bn-IN" sz="7200" dirty="0">
                <a:solidFill>
                  <a:srgbClr val="FFC000"/>
                </a:solidFill>
                <a:latin typeface="NikoshBAN" panose="02000000000000000000" pitchFamily="2" charset="0"/>
                <a:cs typeface="NikoshBAN" panose="02000000000000000000" pitchFamily="2" charset="0"/>
              </a:rPr>
              <a:t>সবাইকে ধন্যবাদ </a:t>
            </a:r>
            <a:endParaRPr lang="en-US" sz="72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668529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anim calcmode="lin" valueType="num">
                                      <p:cBhvr>
                                        <p:cTn id="8" dur="400" fill="hold"/>
                                        <p:tgtEl>
                                          <p:spTgt spid="6"/>
                                        </p:tgtEl>
                                        <p:attrNameLst>
                                          <p:attrName>ppt_x</p:attrName>
                                        </p:attrNameLst>
                                      </p:cBhvr>
                                      <p:tavLst>
                                        <p:tav tm="0">
                                          <p:val>
                                            <p:strVal val="#ppt_x"/>
                                          </p:val>
                                        </p:tav>
                                        <p:tav tm="100000">
                                          <p:val>
                                            <p:strVal val="#ppt_x"/>
                                          </p:val>
                                        </p:tav>
                                      </p:tavLst>
                                    </p:anim>
                                    <p:anim calcmode="lin" valueType="num">
                                      <p:cBhvr>
                                        <p:cTn id="9" dur="400" fill="hold"/>
                                        <p:tgtEl>
                                          <p:spTgt spid="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866B4B-41C5-4983-A4A4-1478840899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69111"/>
            <a:ext cx="1784185" cy="3093520"/>
          </a:xfrm>
          <a:prstGeom prst="rect">
            <a:avLst/>
          </a:prstGeom>
        </p:spPr>
      </p:pic>
      <p:pic>
        <p:nvPicPr>
          <p:cNvPr id="5" name="Picture 4">
            <a:extLst>
              <a:ext uri="{FF2B5EF4-FFF2-40B4-BE49-F238E27FC236}">
                <a16:creationId xmlns:a16="http://schemas.microsoft.com/office/drawing/2014/main" id="{F8F22825-B2A5-48E2-89CB-CCBC4B37B8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4609" y="3569112"/>
            <a:ext cx="1784185" cy="2970616"/>
          </a:xfrm>
          <a:prstGeom prst="rect">
            <a:avLst/>
          </a:prstGeom>
        </p:spPr>
      </p:pic>
      <p:sp>
        <p:nvSpPr>
          <p:cNvPr id="2" name="TextBox 1"/>
          <p:cNvSpPr txBox="1"/>
          <p:nvPr/>
        </p:nvSpPr>
        <p:spPr>
          <a:xfrm>
            <a:off x="-29497" y="1755057"/>
            <a:ext cx="8509820" cy="4247317"/>
          </a:xfrm>
          <a:prstGeom prst="rect">
            <a:avLst/>
          </a:prstGeom>
          <a:noFill/>
          <a:ln w="5715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মোঃ</a:t>
            </a:r>
            <a:r>
              <a:rPr kumimoji="0" lang="en-US" sz="5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bn-IN" sz="5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মুরশিদুর রহমান </a:t>
            </a:r>
            <a:endParaRPr kumimoji="0" lang="en-US" sz="54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ইবতেদায়ি ক্বারি </a:t>
            </a:r>
            <a:endPar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খিলবাইছা রাহঃফাযিল মাদরাসা </a:t>
            </a:r>
            <a:endPar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সদর</a:t>
            </a: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bn-IN"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লক্ষ্মীপুর </a:t>
            </a:r>
            <a:r>
              <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a:t>
            </a:r>
            <a:endParaRPr kumimoji="0" lang="bn-IN"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মোবাইল নং ০১৭১০০৮৮০৮১ </a:t>
            </a:r>
            <a:endParaRPr kumimoji="0" lang="en-US" sz="5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p:txBody>
      </p:sp>
      <p:sp>
        <p:nvSpPr>
          <p:cNvPr id="3" name="TextBox 2"/>
          <p:cNvSpPr txBox="1"/>
          <p:nvPr/>
        </p:nvSpPr>
        <p:spPr>
          <a:xfrm>
            <a:off x="4121622" y="328523"/>
            <a:ext cx="3948755" cy="1015663"/>
          </a:xfrm>
          <a:prstGeom prst="rect">
            <a:avLst/>
          </a:prstGeom>
          <a:noFill/>
          <a:ln w="38100">
            <a:noFill/>
          </a:ln>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0160">
                  <a:solidFill>
                    <a:srgbClr val="5B9BD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uLnTx/>
                <a:uFillTx/>
                <a:latin typeface="NikoshBAN" panose="02000000000000000000" pitchFamily="2" charset="0"/>
                <a:ea typeface="+mn-ea"/>
                <a:cs typeface="NikoshBAN" panose="02000000000000000000" pitchFamily="2" charset="0"/>
              </a:rPr>
              <a:t>শিক্ষক</a:t>
            </a:r>
            <a:r>
              <a:rPr kumimoji="0" lang="en-US" sz="6000" b="1" i="0" u="none" strike="noStrike" kern="1200" cap="none" spc="0" normalizeH="0" baseline="0" noProof="0" dirty="0">
                <a:ln w="10160">
                  <a:solidFill>
                    <a:srgbClr val="5B9BD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uLnTx/>
                <a:uFillTx/>
                <a:latin typeface="NikoshBAN" panose="02000000000000000000" pitchFamily="2" charset="0"/>
                <a:ea typeface="+mn-ea"/>
                <a:cs typeface="NikoshBAN" panose="02000000000000000000" pitchFamily="2" charset="0"/>
              </a:rPr>
              <a:t> </a:t>
            </a:r>
            <a:r>
              <a:rPr kumimoji="0" lang="en-US" sz="6000" b="1" i="0" u="none" strike="noStrike" kern="1200" cap="none" spc="0" normalizeH="0" baseline="0" noProof="0" dirty="0" err="1">
                <a:ln w="10160">
                  <a:solidFill>
                    <a:srgbClr val="5B9BD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uLnTx/>
                <a:uFillTx/>
                <a:latin typeface="NikoshBAN" panose="02000000000000000000" pitchFamily="2" charset="0"/>
                <a:ea typeface="+mn-ea"/>
                <a:cs typeface="NikoshBAN" panose="02000000000000000000" pitchFamily="2" charset="0"/>
              </a:rPr>
              <a:t>পরিচিতি</a:t>
            </a:r>
            <a:endParaRPr kumimoji="0" lang="en-US" sz="6000" b="1" i="0" u="none" strike="noStrike" kern="1200" cap="none" spc="0" normalizeH="0" baseline="0" noProof="0" dirty="0">
              <a:ln w="10160">
                <a:solidFill>
                  <a:srgbClr val="5B9BD5"/>
                </a:solidFill>
                <a:prstDash val="solid"/>
              </a:ln>
              <a:blipFill dpi="0" rotWithShape="1">
                <a:blip r:embed="rId3">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uLnTx/>
              <a:uFillTx/>
              <a:latin typeface="NikoshBAN" panose="02000000000000000000" pitchFamily="2" charset="0"/>
              <a:ea typeface="+mn-ea"/>
              <a:cs typeface="NikoshBAN" panose="02000000000000000000" pitchFamily="2" charset="0"/>
            </a:endParaRPr>
          </a:p>
        </p:txBody>
      </p:sp>
      <p:pic>
        <p:nvPicPr>
          <p:cNvPr id="4" name="Picture 3">
            <a:extLst>
              <a:ext uri="{FF2B5EF4-FFF2-40B4-BE49-F238E27FC236}">
                <a16:creationId xmlns:a16="http://schemas.microsoft.com/office/drawing/2014/main" id="{7C4825F4-B7F4-41D2-924E-470B5623E1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97" y="5402885"/>
            <a:ext cx="12192000" cy="1455115"/>
          </a:xfrm>
          <a:prstGeom prst="rect">
            <a:avLst/>
          </a:prstGeom>
        </p:spPr>
      </p:pic>
      <p:pic>
        <p:nvPicPr>
          <p:cNvPr id="8" name="Picture 7">
            <a:extLst>
              <a:ext uri="{FF2B5EF4-FFF2-40B4-BE49-F238E27FC236}">
                <a16:creationId xmlns:a16="http://schemas.microsoft.com/office/drawing/2014/main" id="{C17DDF94-DA00-4905-B9A2-22463412C42A}"/>
              </a:ext>
            </a:extLst>
          </p:cNvPr>
          <p:cNvPicPr>
            <a:picLocks noChangeAspect="1"/>
          </p:cNvPicPr>
          <p:nvPr/>
        </p:nvPicPr>
        <p:blipFill rotWithShape="1">
          <a:blip r:embed="rId5">
            <a:extLst>
              <a:ext uri="{28A0092B-C50C-407E-A947-70E740481C1C}">
                <a14:useLocalDpi xmlns:a14="http://schemas.microsoft.com/office/drawing/2010/main" val="0"/>
              </a:ext>
            </a:extLst>
          </a:blip>
          <a:srcRect t="26932"/>
          <a:stretch/>
        </p:blipFill>
        <p:spPr>
          <a:xfrm>
            <a:off x="8375952" y="1955154"/>
            <a:ext cx="3170902" cy="2836764"/>
          </a:xfrm>
          <a:prstGeom prst="rect">
            <a:avLst/>
          </a:prstGeom>
        </p:spPr>
      </p:pic>
    </p:spTree>
    <p:extLst>
      <p:ext uri="{BB962C8B-B14F-4D97-AF65-F5344CB8AC3E}">
        <p14:creationId xmlns:p14="http://schemas.microsoft.com/office/powerpoint/2010/main" val="262946273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heel(1)">
                                      <p:cBhvr>
                                        <p:cTn id="12" dur="20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heel(1)">
                                      <p:cBhvr>
                                        <p:cTn id="17" dur="20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heel(1)">
                                      <p:cBhvr>
                                        <p:cTn id="22" dur="2000"/>
                                        <p:tgtEl>
                                          <p:spTgt spid="2">
                                            <p:txEl>
                                              <p:pRg st="2" end="2"/>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heel(1)">
                                      <p:cBhvr>
                                        <p:cTn id="25" dur="2000"/>
                                        <p:tgtEl>
                                          <p:spTgt spid="2">
                                            <p:txEl>
                                              <p:pRg st="3" end="3"/>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wheel(1)">
                                      <p:cBhvr>
                                        <p:cTn id="28" dur="2000"/>
                                        <p:tgtEl>
                                          <p:spTgt spid="2">
                                            <p:txEl>
                                              <p:pRg st="4" end="4"/>
                                            </p:txEl>
                                          </p:spTgt>
                                        </p:tgtEl>
                                      </p:cBhvr>
                                    </p:animEffect>
                                  </p:childTnLst>
                                </p:cTn>
                              </p:par>
                            </p:childTnLst>
                          </p:cTn>
                        </p:par>
                        <p:par>
                          <p:cTn id="29" fill="hold">
                            <p:stCondLst>
                              <p:cond delay="2000"/>
                            </p:stCondLst>
                            <p:childTnLst>
                              <p:par>
                                <p:cTn id="30" presetID="8" presetClass="emph" presetSubtype="0" fill="hold" grpId="0" nodeType="afterEffect">
                                  <p:stCondLst>
                                    <p:cond delay="0"/>
                                  </p:stCondLst>
                                  <p:childTnLst>
                                    <p:animRot by="21600000">
                                      <p:cBhvr>
                                        <p:cTn id="31" dur="2000" fill="hold"/>
                                        <p:tgtEl>
                                          <p:spTgt spid="2">
                                            <p:txEl>
                                              <p:pRg st="0" end="0"/>
                                            </p:txEl>
                                          </p:spTgt>
                                        </p:tgtEl>
                                        <p:attrNameLst>
                                          <p:attrName>r</p:attrName>
                                        </p:attrNameLst>
                                      </p:cBhvr>
                                    </p:animRot>
                                  </p:childTnLst>
                                </p:cTn>
                              </p:par>
                              <p:par>
                                <p:cTn id="32" presetID="8" presetClass="emph" presetSubtype="0" fill="hold" grpId="0" nodeType="withEffect">
                                  <p:stCondLst>
                                    <p:cond delay="0"/>
                                  </p:stCondLst>
                                  <p:childTnLst>
                                    <p:animRot by="21600000">
                                      <p:cBhvr>
                                        <p:cTn id="33" dur="2000" fill="hold"/>
                                        <p:tgtEl>
                                          <p:spTgt spid="2">
                                            <p:txEl>
                                              <p:pRg st="1" end="1"/>
                                            </p:txEl>
                                          </p:spTgt>
                                        </p:tgtEl>
                                        <p:attrNameLst>
                                          <p:attrName>r</p:attrName>
                                        </p:attrNameLst>
                                      </p:cBhvr>
                                    </p:animRot>
                                  </p:childTnLst>
                                </p:cTn>
                              </p:par>
                              <p:par>
                                <p:cTn id="34" presetID="8" presetClass="emph" presetSubtype="0" fill="hold" grpId="0" nodeType="withEffect">
                                  <p:stCondLst>
                                    <p:cond delay="0"/>
                                  </p:stCondLst>
                                  <p:childTnLst>
                                    <p:animRot by="21600000">
                                      <p:cBhvr>
                                        <p:cTn id="35" dur="2000" fill="hold"/>
                                        <p:tgtEl>
                                          <p:spTgt spid="2">
                                            <p:txEl>
                                              <p:pRg st="2" end="2"/>
                                            </p:txEl>
                                          </p:spTgt>
                                        </p:tgtEl>
                                        <p:attrNameLst>
                                          <p:attrName>r</p:attrName>
                                        </p:attrNameLst>
                                      </p:cBhvr>
                                    </p:animRot>
                                  </p:childTnLst>
                                </p:cTn>
                              </p:par>
                              <p:par>
                                <p:cTn id="36" presetID="8" presetClass="emph" presetSubtype="0" fill="hold" grpId="0" nodeType="withEffect">
                                  <p:stCondLst>
                                    <p:cond delay="0"/>
                                  </p:stCondLst>
                                  <p:childTnLst>
                                    <p:animRot by="21600000">
                                      <p:cBhvr>
                                        <p:cTn id="37" dur="2000" fill="hold"/>
                                        <p:tgtEl>
                                          <p:spTgt spid="2">
                                            <p:txEl>
                                              <p:pRg st="3" end="3"/>
                                            </p:txEl>
                                          </p:spTgt>
                                        </p:tgtEl>
                                        <p:attrNameLst>
                                          <p:attrName>r</p:attrName>
                                        </p:attrNameLst>
                                      </p:cBhvr>
                                    </p:animRot>
                                  </p:childTnLst>
                                </p:cTn>
                              </p:par>
                              <p:par>
                                <p:cTn id="38" presetID="8" presetClass="emph" presetSubtype="0" fill="hold" grpId="0" nodeType="withEffect">
                                  <p:stCondLst>
                                    <p:cond delay="0"/>
                                  </p:stCondLst>
                                  <p:childTnLst>
                                    <p:animRot by="21600000">
                                      <p:cBhvr>
                                        <p:cTn id="39" dur="2000" fill="hold"/>
                                        <p:tgtEl>
                                          <p:spTgt spid="2">
                                            <p:txEl>
                                              <p:pRg st="4" end="4"/>
                                            </p:txEl>
                                          </p:spTgt>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heel(1)">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allAtOnce"/>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2C0691-CA74-4D73-9C1F-386EC34B6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825" y="2949677"/>
            <a:ext cx="2273969" cy="3590051"/>
          </a:xfrm>
          <a:prstGeom prst="rect">
            <a:avLst/>
          </a:prstGeom>
        </p:spPr>
      </p:pic>
      <p:pic>
        <p:nvPicPr>
          <p:cNvPr id="7" name="Picture 6">
            <a:extLst>
              <a:ext uri="{FF2B5EF4-FFF2-40B4-BE49-F238E27FC236}">
                <a16:creationId xmlns:a16="http://schemas.microsoft.com/office/drawing/2014/main" id="{F80E20EB-C945-469E-B9BB-C77C3580F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8452"/>
            <a:ext cx="2286000" cy="3934179"/>
          </a:xfrm>
          <a:prstGeom prst="rect">
            <a:avLst/>
          </a:prstGeom>
        </p:spPr>
      </p:pic>
      <p:sp>
        <p:nvSpPr>
          <p:cNvPr id="2" name="TextBox 1"/>
          <p:cNvSpPr txBox="1"/>
          <p:nvPr/>
        </p:nvSpPr>
        <p:spPr>
          <a:xfrm>
            <a:off x="821803" y="1772606"/>
            <a:ext cx="8649816" cy="3139321"/>
          </a:xfrm>
          <a:prstGeom prst="rect">
            <a:avLst/>
          </a:prstGeom>
          <a:noFill/>
          <a:ln w="571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solidFill>
                  <a:srgbClr val="FFFF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শ্রেণীঃ</a:t>
            </a:r>
            <a:r>
              <a:rPr kumimoji="0" lang="en-US" sz="5400" b="0" i="0" u="none" strike="noStrike" kern="1200" cap="none" spc="0" normalizeH="0" baseline="0" noProof="0" dirty="0">
                <a:ln/>
                <a:solidFill>
                  <a:srgbClr val="FFFF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lang="bn-IN" sz="5400"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পঞ্চম </a:t>
            </a:r>
            <a:endParaRPr kumimoji="0" lang="en-US" sz="5400" b="0" i="0" u="none" strike="noStrike" kern="1200" cap="none" spc="0" normalizeH="0" baseline="0" noProof="0" dirty="0">
              <a:ln/>
              <a:solidFill>
                <a:srgbClr val="FFFF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বিষয়ঃ</a:t>
            </a:r>
            <a:r>
              <a:rPr kumimoji="0" lang="en-US"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lang="bn-IN" sz="4800" dirty="0">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বিজ্ঞান </a:t>
            </a:r>
            <a:r>
              <a:rPr kumimoji="0" lang="bn-IN"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endParaRPr kumimoji="0" lang="en-US"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পাঠশিরোনামঃ</a:t>
            </a:r>
            <a:r>
              <a:rPr lang="bn-IN" sz="4800" dirty="0">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আমাদের পরিবেশ </a:t>
            </a:r>
            <a:r>
              <a:rPr kumimoji="0" lang="bn-IN"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endParaRPr kumimoji="0" lang="en-US"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পাঠঃ</a:t>
            </a:r>
            <a:r>
              <a:rPr kumimoji="0" lang="bn-IN"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lang="bn-IN" sz="4800" noProof="0" dirty="0">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খাদ্য এবং খাদক </a:t>
            </a:r>
            <a:r>
              <a:rPr kumimoji="0" lang="bn-IN"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endParaRPr kumimoji="0" lang="en-US"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p:txBody>
      </p:sp>
      <p:pic>
        <p:nvPicPr>
          <p:cNvPr id="3" name="Picture 2">
            <a:extLst>
              <a:ext uri="{FF2B5EF4-FFF2-40B4-BE49-F238E27FC236}">
                <a16:creationId xmlns:a16="http://schemas.microsoft.com/office/drawing/2014/main" id="{ADCB03C2-3E04-4E23-BD5C-26CBC55F7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2885"/>
            <a:ext cx="12192000" cy="1455115"/>
          </a:xfrm>
          <a:prstGeom prst="rect">
            <a:avLst/>
          </a:prstGeom>
        </p:spPr>
      </p:pic>
      <p:sp>
        <p:nvSpPr>
          <p:cNvPr id="4" name="TextBox 3">
            <a:extLst>
              <a:ext uri="{FF2B5EF4-FFF2-40B4-BE49-F238E27FC236}">
                <a16:creationId xmlns:a16="http://schemas.microsoft.com/office/drawing/2014/main" id="{12A672A5-54FD-4AE1-910E-5B6ABF4E935D}"/>
              </a:ext>
            </a:extLst>
          </p:cNvPr>
          <p:cNvSpPr txBox="1"/>
          <p:nvPr/>
        </p:nvSpPr>
        <p:spPr>
          <a:xfrm>
            <a:off x="4121622" y="328523"/>
            <a:ext cx="3948755" cy="1015663"/>
          </a:xfrm>
          <a:prstGeom prst="rect">
            <a:avLst/>
          </a:prstGeom>
          <a:noFill/>
          <a:ln w="38100">
            <a:noFill/>
          </a:ln>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10160">
                  <a:solidFill>
                    <a:srgbClr val="5B9BD5"/>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uLnTx/>
                <a:uFillTx/>
                <a:latin typeface="NikoshBAN" panose="02000000000000000000" pitchFamily="2" charset="0"/>
                <a:ea typeface="+mn-ea"/>
                <a:cs typeface="NikoshBAN" panose="02000000000000000000" pitchFamily="2" charset="0"/>
              </a:rPr>
              <a:t>পাঠ</a:t>
            </a:r>
            <a:r>
              <a:rPr kumimoji="0" lang="en-US" sz="6000" b="1" i="0" u="none" strike="noStrike" kern="1200" cap="none" spc="0" normalizeH="0" baseline="0" noProof="0" dirty="0">
                <a:ln w="10160">
                  <a:solidFill>
                    <a:srgbClr val="5B9BD5"/>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uLnTx/>
                <a:uFillTx/>
                <a:latin typeface="NikoshBAN" panose="02000000000000000000" pitchFamily="2" charset="0"/>
                <a:ea typeface="+mn-ea"/>
                <a:cs typeface="NikoshBAN" panose="02000000000000000000" pitchFamily="2" charset="0"/>
              </a:rPr>
              <a:t> </a:t>
            </a:r>
            <a:r>
              <a:rPr kumimoji="0" lang="en-US" sz="6000" b="1" i="0" u="none" strike="noStrike" kern="1200" cap="none" spc="0" normalizeH="0" baseline="0" noProof="0" dirty="0" err="1">
                <a:ln w="10160">
                  <a:solidFill>
                    <a:srgbClr val="5B9BD5"/>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uLnTx/>
                <a:uFillTx/>
                <a:latin typeface="NikoshBAN" panose="02000000000000000000" pitchFamily="2" charset="0"/>
                <a:ea typeface="+mn-ea"/>
                <a:cs typeface="NikoshBAN" panose="02000000000000000000" pitchFamily="2" charset="0"/>
              </a:rPr>
              <a:t>পরিচিতি</a:t>
            </a:r>
            <a:endParaRPr kumimoji="0" lang="en-US" sz="6000" b="1" i="0" u="none" strike="noStrike" kern="1200" cap="none" spc="0" normalizeH="0" baseline="0" noProof="0" dirty="0">
              <a:ln w="10160">
                <a:solidFill>
                  <a:srgbClr val="5B9BD5"/>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1815432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
                                        <p:tgtEl>
                                          <p:spTgt spid="2">
                                            <p:txEl>
                                              <p:pRg st="0" end="0"/>
                                            </p:txEl>
                                          </p:spTgt>
                                        </p:tgtEl>
                                      </p:cBhvr>
                                    </p:animEffect>
                                    <p:anim calcmode="lin" valueType="num">
                                      <p:cBhvr>
                                        <p:cTn id="13"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7" presetID="45"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2000"/>
                                        <p:tgtEl>
                                          <p:spTgt spid="2">
                                            <p:txEl>
                                              <p:pRg st="1" end="1"/>
                                            </p:txEl>
                                          </p:spTgt>
                                        </p:tgtEl>
                                      </p:cBhvr>
                                    </p:animEffect>
                                    <p:anim calcmode="lin" valueType="num">
                                      <p:cBhvr>
                                        <p:cTn id="20"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2">
                                            <p:txEl>
                                              <p:pRg st="1" end="1"/>
                                            </p:txEl>
                                          </p:spTgt>
                                        </p:tgtEl>
                                        <p:attrNameLst>
                                          <p:attrName>ppt_h</p:attrName>
                                        </p:attrNameLst>
                                      </p:cBhvr>
                                      <p:tavLst>
                                        <p:tav tm="0">
                                          <p:val>
                                            <p:strVal val="#ppt_h"/>
                                          </p:val>
                                        </p:tav>
                                        <p:tav tm="100000">
                                          <p:val>
                                            <p:strVal val="#ppt_h"/>
                                          </p:val>
                                        </p:tav>
                                      </p:tavLst>
                                    </p:anim>
                                  </p:childTnLst>
                                </p:cTn>
                              </p:par>
                              <p:par>
                                <p:cTn id="22" presetID="16" presetClass="entr" presetSubtype="21"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2C0691-CA74-4D73-9C1F-386EC34B63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4825" y="2949677"/>
            <a:ext cx="2273969" cy="3590051"/>
          </a:xfrm>
          <a:prstGeom prst="rect">
            <a:avLst/>
          </a:prstGeom>
        </p:spPr>
      </p:pic>
      <p:pic>
        <p:nvPicPr>
          <p:cNvPr id="7" name="Picture 6">
            <a:extLst>
              <a:ext uri="{FF2B5EF4-FFF2-40B4-BE49-F238E27FC236}">
                <a16:creationId xmlns:a16="http://schemas.microsoft.com/office/drawing/2014/main" id="{F80E20EB-C945-469E-B9BB-C77C3580F9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28452"/>
            <a:ext cx="2286000" cy="3934179"/>
          </a:xfrm>
          <a:prstGeom prst="rect">
            <a:avLst/>
          </a:prstGeom>
        </p:spPr>
      </p:pic>
      <p:sp>
        <p:nvSpPr>
          <p:cNvPr id="2" name="TextBox 1"/>
          <p:cNvSpPr txBox="1"/>
          <p:nvPr/>
        </p:nvSpPr>
        <p:spPr>
          <a:xfrm>
            <a:off x="821801" y="1344186"/>
            <a:ext cx="10401721" cy="3231654"/>
          </a:xfrm>
          <a:prstGeom prst="rect">
            <a:avLst/>
          </a:prstGeom>
          <a:noFill/>
          <a:ln w="57150">
            <a:noFill/>
          </a:ln>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5400" b="0" i="0" u="none" strike="noStrike" kern="1200" cap="none" spc="0" normalizeH="0" baseline="0" noProof="0" dirty="0">
                <a:ln/>
                <a:solidFill>
                  <a:srgbClr val="FFFF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১।খাদ্য</a:t>
            </a:r>
            <a:r>
              <a:rPr kumimoji="0" lang="bn-IN" sz="5400" b="0" i="0" u="none" strike="noStrike" kern="1200" cap="none" spc="0" normalizeH="0" noProof="0" dirty="0">
                <a:ln/>
                <a:solidFill>
                  <a:srgbClr val="FFFF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শৃংখল এর পরিচয় বর্ননা করতে পারবে</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5400" b="0" i="0" u="none" strike="noStrike" kern="1200" cap="none" spc="0" normalizeH="0" baseline="0" noProof="0" dirty="0">
                <a:ln/>
                <a:solidFill>
                  <a:srgbClr val="FFFF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২। </a:t>
            </a:r>
            <a:r>
              <a:rPr lang="bn-IN" sz="5400" noProof="0" dirty="0">
                <a:ln/>
                <a:solidFill>
                  <a:srgbClr val="FFFF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খাদ্য জাল  এর পরিচয় লিখতে পারবে।  </a:t>
            </a:r>
            <a:r>
              <a:rPr kumimoji="0" lang="bn-IN" sz="5400" b="0" i="0" u="none" strike="noStrike" kern="1200" cap="none" spc="0" normalizeH="0" baseline="0" noProof="0" dirty="0">
                <a:ln/>
                <a:solidFill>
                  <a:srgbClr val="FFFF00"/>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endParaRPr kumimoji="0" lang="en-US"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৩।</a:t>
            </a:r>
            <a:r>
              <a:rPr lang="bn-IN" sz="4800" noProof="0" dirty="0">
                <a:ln/>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খাদ্য শৃংখল ও খাদ্য জালের মধ্যকার পার্থক্য চিহ্নিত করতে পারবে </a:t>
            </a:r>
            <a:r>
              <a:rPr kumimoji="0" lang="bn-IN"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endParaRPr kumimoji="0" lang="en-US" sz="4800" b="0" i="0" u="none" strike="noStrike" kern="1200" cap="none" spc="0" normalizeH="0" baseline="0" noProof="0" dirty="0">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endParaRPr>
          </a:p>
        </p:txBody>
      </p:sp>
      <p:pic>
        <p:nvPicPr>
          <p:cNvPr id="3" name="Picture 2">
            <a:extLst>
              <a:ext uri="{FF2B5EF4-FFF2-40B4-BE49-F238E27FC236}">
                <a16:creationId xmlns:a16="http://schemas.microsoft.com/office/drawing/2014/main" id="{ADCB03C2-3E04-4E23-BD5C-26CBC55F7A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2885"/>
            <a:ext cx="12192000" cy="1455115"/>
          </a:xfrm>
          <a:prstGeom prst="rect">
            <a:avLst/>
          </a:prstGeom>
        </p:spPr>
      </p:pic>
      <p:sp>
        <p:nvSpPr>
          <p:cNvPr id="4" name="TextBox 3">
            <a:extLst>
              <a:ext uri="{FF2B5EF4-FFF2-40B4-BE49-F238E27FC236}">
                <a16:creationId xmlns:a16="http://schemas.microsoft.com/office/drawing/2014/main" id="{12A672A5-54FD-4AE1-910E-5B6ABF4E935D}"/>
              </a:ext>
            </a:extLst>
          </p:cNvPr>
          <p:cNvSpPr txBox="1"/>
          <p:nvPr/>
        </p:nvSpPr>
        <p:spPr>
          <a:xfrm>
            <a:off x="4121622" y="328523"/>
            <a:ext cx="3948755" cy="1015663"/>
          </a:xfrm>
          <a:prstGeom prst="rect">
            <a:avLst/>
          </a:prstGeom>
          <a:noFill/>
          <a:ln w="38100">
            <a:noFill/>
          </a:ln>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6000" b="1" i="0" u="none" strike="noStrike" kern="1200" cap="none" spc="0" normalizeH="0" baseline="0" noProof="0" dirty="0">
                <a:ln w="10160">
                  <a:solidFill>
                    <a:srgbClr val="5B9BD5"/>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uLnTx/>
                <a:uFillTx/>
                <a:latin typeface="NikoshBAN" panose="02000000000000000000" pitchFamily="2" charset="0"/>
                <a:ea typeface="+mn-ea"/>
                <a:cs typeface="NikoshBAN" panose="02000000000000000000" pitchFamily="2" charset="0"/>
              </a:rPr>
              <a:t>শিখনফল </a:t>
            </a:r>
            <a:endParaRPr kumimoji="0" lang="en-US" sz="6000" b="1" i="0" u="none" strike="noStrike" kern="1200" cap="none" spc="0" normalizeH="0" baseline="0" noProof="0" dirty="0">
              <a:ln w="10160">
                <a:solidFill>
                  <a:srgbClr val="5B9BD5"/>
                </a:solidFill>
                <a:prstDash val="solid"/>
              </a:ln>
              <a:blipFill dpi="0" rotWithShape="1">
                <a:blip r:embed="rId4">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uLnTx/>
              <a:uFillTx/>
              <a:latin typeface="NikoshBAN" panose="02000000000000000000" pitchFamily="2" charset="0"/>
              <a:ea typeface="+mn-ea"/>
              <a:cs typeface="NikoshBAN" panose="02000000000000000000" pitchFamily="2" charset="0"/>
            </a:endParaRPr>
          </a:p>
        </p:txBody>
      </p:sp>
    </p:spTree>
    <p:extLst>
      <p:ext uri="{BB962C8B-B14F-4D97-AF65-F5344CB8AC3E}">
        <p14:creationId xmlns:p14="http://schemas.microsoft.com/office/powerpoint/2010/main" val="20243715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
                                        <p:tgtEl>
                                          <p:spTgt spid="2">
                                            <p:txEl>
                                              <p:pRg st="0" end="0"/>
                                            </p:txEl>
                                          </p:spTgt>
                                        </p:tgtEl>
                                      </p:cBhvr>
                                    </p:animEffect>
                                    <p:anim calcmode="lin" valueType="num">
                                      <p:cBhvr>
                                        <p:cTn id="13" dur="4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4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
                                        <p:tgtEl>
                                          <p:spTgt spid="2">
                                            <p:txEl>
                                              <p:pRg st="1" end="1"/>
                                            </p:txEl>
                                          </p:spTgt>
                                        </p:tgtEl>
                                      </p:cBhvr>
                                    </p:animEffect>
                                    <p:anim calcmode="lin" valueType="num">
                                      <p:cBhvr>
                                        <p:cTn id="22" dur="4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4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fade">
                                      <p:cBhvr>
                                        <p:cTn id="30" dur="100"/>
                                        <p:tgtEl>
                                          <p:spTgt spid="2">
                                            <p:txEl>
                                              <p:pRg st="2" end="2"/>
                                            </p:txEl>
                                          </p:spTgt>
                                        </p:tgtEl>
                                      </p:cBhvr>
                                    </p:animEffect>
                                    <p:anim calcmode="lin" valueType="num">
                                      <p:cBhvr>
                                        <p:cTn id="31" dur="4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2" dur="4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93C0-F69C-4F41-B1E9-C56DF017EDC5}"/>
              </a:ext>
            </a:extLst>
          </p:cNvPr>
          <p:cNvSpPr>
            <a:spLocks noGrp="1"/>
          </p:cNvSpPr>
          <p:nvPr>
            <p:ph type="title"/>
          </p:nvPr>
        </p:nvSpPr>
        <p:spPr>
          <a:xfrm>
            <a:off x="838200" y="330252"/>
            <a:ext cx="10515600" cy="1325563"/>
          </a:xfrm>
        </p:spPr>
        <p:txBody>
          <a:bodyPr>
            <a:normAutofit/>
          </a:bodyPr>
          <a:lstStyle/>
          <a:p>
            <a:pPr algn="ctr"/>
            <a:r>
              <a:rPr lang="bn-IN" sz="6600" dirty="0">
                <a:latin typeface="NikoshBAN" panose="02000000000000000000" pitchFamily="2" charset="0"/>
                <a:cs typeface="NikoshBAN" panose="02000000000000000000" pitchFamily="2" charset="0"/>
              </a:rPr>
              <a:t>পুর্ব জ্ঞান যাচাই </a:t>
            </a:r>
            <a:endParaRPr lang="en-US" sz="6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1114599A-CF7E-4053-8F71-DD5D7B07B468}"/>
              </a:ext>
            </a:extLst>
          </p:cNvPr>
          <p:cNvPicPr>
            <a:picLocks noChangeAspect="1"/>
          </p:cNvPicPr>
          <p:nvPr/>
        </p:nvPicPr>
        <p:blipFill>
          <a:blip r:embed="rId2"/>
          <a:stretch>
            <a:fillRect/>
          </a:stretch>
        </p:blipFill>
        <p:spPr>
          <a:xfrm>
            <a:off x="0" y="5067323"/>
            <a:ext cx="12192000" cy="1456944"/>
          </a:xfrm>
          <a:prstGeom prst="rect">
            <a:avLst/>
          </a:prstGeom>
        </p:spPr>
      </p:pic>
      <p:pic>
        <p:nvPicPr>
          <p:cNvPr id="10" name="Picture 9">
            <a:extLst>
              <a:ext uri="{FF2B5EF4-FFF2-40B4-BE49-F238E27FC236}">
                <a16:creationId xmlns:a16="http://schemas.microsoft.com/office/drawing/2014/main" id="{A4340321-6890-4D9F-B4FB-DBD04F081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4344" y="1404729"/>
            <a:ext cx="5395377" cy="5120739"/>
          </a:xfrm>
          <a:prstGeom prst="rect">
            <a:avLst/>
          </a:prstGeom>
        </p:spPr>
      </p:pic>
      <p:pic>
        <p:nvPicPr>
          <p:cNvPr id="12" name="Picture 11">
            <a:extLst>
              <a:ext uri="{FF2B5EF4-FFF2-40B4-BE49-F238E27FC236}">
                <a16:creationId xmlns:a16="http://schemas.microsoft.com/office/drawing/2014/main" id="{061DFD39-8E02-42AC-B91C-4D74B97DCE17}"/>
              </a:ext>
            </a:extLst>
          </p:cNvPr>
          <p:cNvPicPr>
            <a:picLocks noChangeAspect="1"/>
          </p:cNvPicPr>
          <p:nvPr/>
        </p:nvPicPr>
        <p:blipFill>
          <a:blip r:embed="rId4"/>
          <a:stretch>
            <a:fillRect/>
          </a:stretch>
        </p:blipFill>
        <p:spPr>
          <a:xfrm>
            <a:off x="265043" y="1404730"/>
            <a:ext cx="6547657" cy="5783522"/>
          </a:xfrm>
          <a:prstGeom prst="rect">
            <a:avLst/>
          </a:prstGeom>
        </p:spPr>
      </p:pic>
    </p:spTree>
    <p:extLst>
      <p:ext uri="{BB962C8B-B14F-4D97-AF65-F5344CB8AC3E}">
        <p14:creationId xmlns:p14="http://schemas.microsoft.com/office/powerpoint/2010/main" val="25791375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xit" presetSubtype="32" fill="hold" nodeType="clickEffect">
                                  <p:stCondLst>
                                    <p:cond delay="0"/>
                                  </p:stCondLst>
                                  <p:childTnLst>
                                    <p:animEffect transition="out" filter="circle(out)">
                                      <p:cBhvr>
                                        <p:cTn id="13" dur="2000"/>
                                        <p:tgtEl>
                                          <p:spTgt spid="12"/>
                                        </p:tgtEl>
                                      </p:cBhvr>
                                    </p:animEffect>
                                    <p:set>
                                      <p:cBhvr>
                                        <p:cTn id="14" dur="1" fill="hold">
                                          <p:stCondLst>
                                            <p:cond delay="19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9B71A-ED56-40A3-B0FD-EFBE49CF8F65}"/>
              </a:ext>
            </a:extLst>
          </p:cNvPr>
          <p:cNvSpPr>
            <a:spLocks noGrp="1"/>
          </p:cNvSpPr>
          <p:nvPr>
            <p:ph type="title"/>
          </p:nvPr>
        </p:nvSpPr>
        <p:spPr/>
        <p:txBody>
          <a:bodyPr>
            <a:normAutofit/>
          </a:bodyPr>
          <a:lstStyle/>
          <a:p>
            <a:pPr algn="ctr"/>
            <a:r>
              <a:rPr lang="bn-IN" sz="6600" dirty="0">
                <a:solidFill>
                  <a:srgbClr val="FF0000"/>
                </a:solidFill>
                <a:latin typeface="NikoshBAN" panose="02000000000000000000" pitchFamily="2" charset="0"/>
                <a:cs typeface="NikoshBAN" panose="02000000000000000000" pitchFamily="2" charset="0"/>
              </a:rPr>
              <a:t>খাদ্য শৃঙ্খল</a:t>
            </a:r>
            <a:endParaRPr lang="en-US" sz="6600"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30B8B307-1CC1-46F8-B046-CAF7767D709E}"/>
              </a:ext>
            </a:extLst>
          </p:cNvPr>
          <p:cNvSpPr>
            <a:spLocks noGrp="1"/>
          </p:cNvSpPr>
          <p:nvPr>
            <p:ph idx="1"/>
          </p:nvPr>
        </p:nvSpPr>
        <p:spPr/>
        <p:txBody>
          <a:bodyPr>
            <a:normAutofit/>
          </a:bodyPr>
          <a:lstStyle/>
          <a:p>
            <a:r>
              <a:rPr lang="bn-IN" sz="3600" dirty="0">
                <a:latin typeface="NikoshBAN" panose="02000000000000000000" pitchFamily="2" charset="0"/>
                <a:cs typeface="NikoshBAN" panose="02000000000000000000" pitchFamily="2" charset="0"/>
              </a:rPr>
              <a:t> সকল প্রানীই শক্তির জন্য প্রত্যক্ষ বা পরোক্ষ ভাবে উদ্ভিদের উপর নির্ভরশীল।উদ্ভিদ সূর্যের আলো ব্যাবহার করে নিজের খাদ্য নিজেই তৈরি করে ।পোকামকড় উদ্ভিদ খেয়ে বেঁচে থাকে। আবার ব্যাঙ পোকামাকড়কে খাদ্য হিসেবে গ্রহণ করে।একইভাবে সাপ ব্যাঙ খায় এবং ঈগল সাপ খায়। এইভাবেই শক্তি উদ্ভিদ থেকে প্রানিতে প্রভাহিত হয়। বাস্তু  সংস্থানে উদ্ভিদ থেকে প্রানিতে শক্তিপ্রভাহের এই ধারাবাহিক প্রক্রিয়াই হল খাদ্যশৃঙ্খল । সবুজ উদ্ভিদ থেকেই প্রতিটি খাদ্য শৃংখলের শুরু। </a:t>
            </a:r>
            <a:endParaRPr lang="en-US" sz="36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E3E65116-D13A-41D2-AA28-38F9699757ED}"/>
              </a:ext>
            </a:extLst>
          </p:cNvPr>
          <p:cNvPicPr>
            <a:picLocks noChangeAspect="1"/>
          </p:cNvPicPr>
          <p:nvPr/>
        </p:nvPicPr>
        <p:blipFill>
          <a:blip r:embed="rId2"/>
          <a:stretch>
            <a:fillRect/>
          </a:stretch>
        </p:blipFill>
        <p:spPr>
          <a:xfrm>
            <a:off x="838200" y="4717774"/>
            <a:ext cx="10515600" cy="1459189"/>
          </a:xfrm>
          <a:prstGeom prst="rect">
            <a:avLst/>
          </a:prstGeom>
        </p:spPr>
      </p:pic>
    </p:spTree>
    <p:extLst>
      <p:ext uri="{BB962C8B-B14F-4D97-AF65-F5344CB8AC3E}">
        <p14:creationId xmlns:p14="http://schemas.microsoft.com/office/powerpoint/2010/main" val="3283144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7"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0209-B5A5-497C-8EAA-F66393C06B98}"/>
              </a:ext>
            </a:extLst>
          </p:cNvPr>
          <p:cNvSpPr>
            <a:spLocks noGrp="1"/>
          </p:cNvSpPr>
          <p:nvPr>
            <p:ph type="title"/>
          </p:nvPr>
        </p:nvSpPr>
        <p:spPr/>
        <p:txBody>
          <a:bodyPr>
            <a:normAutofit/>
          </a:bodyPr>
          <a:lstStyle/>
          <a:p>
            <a:pPr algn="ctr"/>
            <a:r>
              <a:rPr lang="bn-IN" sz="5400" dirty="0">
                <a:latin typeface="NikoshBAN" panose="02000000000000000000" pitchFamily="2" charset="0"/>
                <a:cs typeface="NikoshBAN" panose="02000000000000000000" pitchFamily="2" charset="0"/>
              </a:rPr>
              <a:t>খাদ্য জাল </a:t>
            </a:r>
            <a:endParaRPr lang="en-US" sz="5400"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AAB60EAE-A49B-4C3E-AB6E-8692158DD69E}"/>
              </a:ext>
            </a:extLst>
          </p:cNvPr>
          <p:cNvSpPr>
            <a:spLocks noGrp="1"/>
          </p:cNvSpPr>
          <p:nvPr>
            <p:ph idx="1"/>
          </p:nvPr>
        </p:nvSpPr>
        <p:spPr/>
        <p:txBody>
          <a:bodyPr/>
          <a:lstStyle/>
          <a:p>
            <a:r>
              <a:rPr lang="bn-IN" dirty="0">
                <a:latin typeface="NikoshBAN" panose="02000000000000000000" pitchFamily="2" charset="0"/>
                <a:cs typeface="NikoshBAN" panose="02000000000000000000" pitchFamily="2" charset="0"/>
              </a:rPr>
              <a:t>যে কোন বাস্তু সংস্থানে অনেক গুলো খাদ্য শৃঙ্খল থাকে।বাস্তুসংস্থানের সকল উদ্ভিদ ও প্রাণী কোন না কোন খাদ্য শৃংখলীর অন্ত্ররভুক্ত । যেমন –ঈগল,সাপ,ইদুর,ব্যাঙ ,কাঠবিড়ালি, ও অন্যান্য প্রানী খেয়ে থাকে ।আবার সাপ,খরগোস,ইদুর, ব্যাঙ ও অন্যান্য প্রানী খায়। একাধিক খাদ্য শৃঙ্খল একত্রিত হয়ে খাদ্য জাল তৈরি করে।  </a:t>
            </a:r>
            <a:endParaRPr lang="en-US"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4557B559-D188-40BF-8980-0654F915F004}"/>
              </a:ext>
            </a:extLst>
          </p:cNvPr>
          <p:cNvPicPr>
            <a:picLocks noChangeAspect="1"/>
          </p:cNvPicPr>
          <p:nvPr/>
        </p:nvPicPr>
        <p:blipFill>
          <a:blip r:embed="rId2"/>
          <a:stretch>
            <a:fillRect/>
          </a:stretch>
        </p:blipFill>
        <p:spPr>
          <a:xfrm>
            <a:off x="0" y="5448491"/>
            <a:ext cx="12284765" cy="1456944"/>
          </a:xfrm>
          <a:prstGeom prst="rect">
            <a:avLst/>
          </a:prstGeom>
        </p:spPr>
      </p:pic>
      <p:pic>
        <p:nvPicPr>
          <p:cNvPr id="6" name="Picture 5">
            <a:extLst>
              <a:ext uri="{FF2B5EF4-FFF2-40B4-BE49-F238E27FC236}">
                <a16:creationId xmlns:a16="http://schemas.microsoft.com/office/drawing/2014/main" id="{BB1E5136-7D09-4BDA-90AA-EF7EBF2EF8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26" y="3428999"/>
            <a:ext cx="10045148" cy="3063876"/>
          </a:xfrm>
          <a:prstGeom prst="rect">
            <a:avLst/>
          </a:prstGeom>
        </p:spPr>
      </p:pic>
      <p:sp>
        <p:nvSpPr>
          <p:cNvPr id="7" name="TextBox 6">
            <a:extLst>
              <a:ext uri="{FF2B5EF4-FFF2-40B4-BE49-F238E27FC236}">
                <a16:creationId xmlns:a16="http://schemas.microsoft.com/office/drawing/2014/main" id="{0CED6B72-3407-41BD-93D0-5162D806ECAE}"/>
              </a:ext>
            </a:extLst>
          </p:cNvPr>
          <p:cNvSpPr txBox="1"/>
          <p:nvPr/>
        </p:nvSpPr>
        <p:spPr>
          <a:xfrm>
            <a:off x="3723861" y="6321287"/>
            <a:ext cx="2968487" cy="584775"/>
          </a:xfrm>
          <a:prstGeom prst="rect">
            <a:avLst/>
          </a:prstGeom>
          <a:noFill/>
        </p:spPr>
        <p:txBody>
          <a:bodyPr wrap="square" rtlCol="0">
            <a:spAutoFit/>
          </a:bodyPr>
          <a:lstStyle/>
          <a:p>
            <a:r>
              <a:rPr lang="bn-IN" sz="3200" dirty="0">
                <a:solidFill>
                  <a:srgbClr val="FF0000"/>
                </a:solidFill>
                <a:latin typeface="NikoshBAN" panose="02000000000000000000" pitchFamily="2" charset="0"/>
                <a:cs typeface="NikoshBAN" panose="02000000000000000000" pitchFamily="2" charset="0"/>
              </a:rPr>
              <a:t>খাদ্য জাল </a:t>
            </a:r>
            <a:endParaRPr lang="en-US" sz="32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717270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8" presetClass="entr" presetSubtype="0" accel="50000" fill="hold" grpId="0" nodeType="clickEffect">
                                  <p:stCondLst>
                                    <p:cond delay="0"/>
                                  </p:stCondLst>
                                  <p:iterate type="lt">
                                    <p:tmPct val="50000"/>
                                  </p:iterate>
                                  <p:childTnLst>
                                    <p:set>
                                      <p:cBhvr>
                                        <p:cTn id="10" dur="1" fill="hold">
                                          <p:stCondLst>
                                            <p:cond delay="0"/>
                                          </p:stCondLst>
                                        </p:cTn>
                                        <p:tgtEl>
                                          <p:spTgt spid="3">
                                            <p:txEl>
                                              <p:pRg st="0" end="0"/>
                                            </p:txEl>
                                          </p:spTgt>
                                        </p:tgtEl>
                                        <p:attrNameLst>
                                          <p:attrName>style.visibility</p:attrName>
                                        </p:attrNameLst>
                                      </p:cBhvr>
                                      <p:to>
                                        <p:strVal val="visible"/>
                                      </p:to>
                                    </p:set>
                                    <p:set>
                                      <p:cBhvr>
                                        <p:cTn id="11" dur="455" fill="hold">
                                          <p:stCondLst>
                                            <p:cond delay="0"/>
                                          </p:stCondLst>
                                        </p:cTn>
                                        <p:tgtEl>
                                          <p:spTgt spid="3">
                                            <p:txEl>
                                              <p:pRg st="0" end="0"/>
                                            </p:txEl>
                                          </p:spTgt>
                                        </p:tgtEl>
                                        <p:attrNameLst>
                                          <p:attrName>style.rotation</p:attrName>
                                        </p:attrNameLst>
                                      </p:cBhvr>
                                      <p:to>
                                        <p:strVal val="-45.0"/>
                                      </p:to>
                                    </p:set>
                                    <p:anim calcmode="lin" valueType="num">
                                      <p:cBhvr>
                                        <p:cTn id="12"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3"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4"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3262C-D4AD-4E9C-A091-CE13BDE9211F}"/>
              </a:ext>
            </a:extLst>
          </p:cNvPr>
          <p:cNvSpPr>
            <a:spLocks noGrp="1"/>
          </p:cNvSpPr>
          <p:nvPr>
            <p:ph type="title"/>
          </p:nvPr>
        </p:nvSpPr>
        <p:spPr/>
        <p:txBody>
          <a:bodyPr/>
          <a:lstStyle/>
          <a:p>
            <a:pPr algn="ctr"/>
            <a:r>
              <a:rPr lang="bn-IN" dirty="0">
                <a:latin typeface="NikoshBAN" panose="02000000000000000000" pitchFamily="2" charset="0"/>
                <a:cs typeface="NikoshBAN" panose="02000000000000000000" pitchFamily="2" charset="0"/>
              </a:rPr>
              <a:t>দলীয় কাজ  </a:t>
            </a:r>
            <a:endParaRPr lang="en-US" dirty="0">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B817078C-D904-4A9E-A3C5-FDCCC6100106}"/>
              </a:ext>
            </a:extLst>
          </p:cNvPr>
          <p:cNvSpPr>
            <a:spLocks noGrp="1"/>
          </p:cNvSpPr>
          <p:nvPr>
            <p:ph idx="1"/>
          </p:nvPr>
        </p:nvSpPr>
        <p:spPr>
          <a:xfrm>
            <a:off x="689113" y="1219200"/>
            <a:ext cx="10664686" cy="5007597"/>
          </a:xfrm>
        </p:spPr>
        <p:txBody>
          <a:bodyPr>
            <a:normAutofit/>
          </a:bodyPr>
          <a:lstStyle/>
          <a:p>
            <a:r>
              <a:rPr lang="bn-IN" sz="4000" b="1" dirty="0">
                <a:latin typeface="NikoshBAN" panose="02000000000000000000" pitchFamily="2" charset="0"/>
                <a:cs typeface="NikoshBAN" panose="02000000000000000000" pitchFamily="2" charset="0"/>
              </a:rPr>
              <a:t>১। খাদ্য জাল ও খাদ্য শৃঙ্খল এর মধ্যে পার্থক্য কি? </a:t>
            </a:r>
          </a:p>
          <a:p>
            <a:r>
              <a:rPr lang="bn-IN" sz="4000" b="1" dirty="0">
                <a:latin typeface="NikoshBAN" panose="02000000000000000000" pitchFamily="2" charset="0"/>
                <a:cs typeface="NikoshBAN" panose="02000000000000000000" pitchFamily="2" charset="0"/>
              </a:rPr>
              <a:t>২।নিচের কোনটি সঠিক খাদ্য শৃঙ্খল ? </a:t>
            </a:r>
          </a:p>
          <a:p>
            <a:r>
              <a:rPr lang="bn-IN" sz="4000" b="1" dirty="0">
                <a:latin typeface="NikoshBAN" panose="02000000000000000000" pitchFamily="2" charset="0"/>
                <a:cs typeface="NikoshBAN" panose="02000000000000000000" pitchFamily="2" charset="0"/>
              </a:rPr>
              <a:t>ক)ঘাস ফড়িং-ঘাস-সাপ- ব্যাঙ।</a:t>
            </a:r>
          </a:p>
          <a:p>
            <a:r>
              <a:rPr lang="bn-IN" sz="4000" b="1" dirty="0">
                <a:latin typeface="NikoshBAN" panose="02000000000000000000" pitchFamily="2" charset="0"/>
                <a:cs typeface="NikoshBAN" panose="02000000000000000000" pitchFamily="2" charset="0"/>
              </a:rPr>
              <a:t>খ)ব্যাঙ-ঘাস ফরিং-ঘাস-সাপ ।</a:t>
            </a:r>
          </a:p>
          <a:p>
            <a:r>
              <a:rPr lang="bn-IN" sz="4000" b="1" dirty="0">
                <a:latin typeface="NikoshBAN" panose="02000000000000000000" pitchFamily="2" charset="0"/>
                <a:cs typeface="NikoshBAN" panose="02000000000000000000" pitchFamily="2" charset="0"/>
              </a:rPr>
              <a:t>গ)সাপ- ঘাস ফড়িং ঘাস –ব্যঙ। </a:t>
            </a:r>
            <a:endParaRPr lang="en-US" sz="40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0DD3918D-8BCA-4045-9ED1-A2C677475656}"/>
              </a:ext>
            </a:extLst>
          </p:cNvPr>
          <p:cNvPicPr>
            <a:picLocks noChangeAspect="1"/>
          </p:cNvPicPr>
          <p:nvPr/>
        </p:nvPicPr>
        <p:blipFill>
          <a:blip r:embed="rId2"/>
          <a:stretch>
            <a:fillRect/>
          </a:stretch>
        </p:blipFill>
        <p:spPr>
          <a:xfrm>
            <a:off x="838201" y="4851400"/>
            <a:ext cx="10515600" cy="1325563"/>
          </a:xfrm>
          <a:prstGeom prst="rect">
            <a:avLst/>
          </a:prstGeom>
        </p:spPr>
      </p:pic>
      <p:pic>
        <p:nvPicPr>
          <p:cNvPr id="9" name="Picture 8">
            <a:extLst>
              <a:ext uri="{FF2B5EF4-FFF2-40B4-BE49-F238E27FC236}">
                <a16:creationId xmlns:a16="http://schemas.microsoft.com/office/drawing/2014/main" id="{C167DF8C-C5C1-4316-9BBA-0D592F6AC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6104" y="2312844"/>
            <a:ext cx="2862469" cy="2488722"/>
          </a:xfrm>
          <a:prstGeom prst="rect">
            <a:avLst/>
          </a:prstGeom>
          <a:ln>
            <a:noFill/>
          </a:ln>
          <a:effectLst>
            <a:softEdge rad="112500"/>
          </a:effectLst>
        </p:spPr>
      </p:pic>
    </p:spTree>
    <p:extLst>
      <p:ext uri="{BB962C8B-B14F-4D97-AF65-F5344CB8AC3E}">
        <p14:creationId xmlns:p14="http://schemas.microsoft.com/office/powerpoint/2010/main" val="3793271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3" end="3"/>
                                            </p:txEl>
                                          </p:spTgt>
                                        </p:tgtEl>
                                        <p:attrNameLst>
                                          <p:attrName>style.visibility</p:attrName>
                                        </p:attrNameLst>
                                      </p:cBhvr>
                                      <p:to>
                                        <p:strVal val="visible"/>
                                      </p:to>
                                    </p:set>
                                    <p:anim by="(-#ppt_w*2)" calcmode="lin" valueType="num">
                                      <p:cBhvr rctx="PPT">
                                        <p:cTn id="31" dur="500" autoRev="1" fill="hold">
                                          <p:stCondLst>
                                            <p:cond delay="0"/>
                                          </p:stCondLst>
                                        </p:cTn>
                                        <p:tgtEl>
                                          <p:spTgt spid="3">
                                            <p:txEl>
                                              <p:pRg st="3" end="3"/>
                                            </p:txEl>
                                          </p:spTgt>
                                        </p:tgtEl>
                                        <p:attrNameLst>
                                          <p:attrName>ppt_w</p:attrName>
                                        </p:attrNameLst>
                                      </p:cBhvr>
                                    </p:anim>
                                    <p:anim by="(#ppt_w*0.50)" calcmode="lin" valueType="num">
                                      <p:cBhvr>
                                        <p:cTn id="32" dur="500" decel="50000" autoRev="1" fill="hold">
                                          <p:stCondLst>
                                            <p:cond delay="0"/>
                                          </p:stCondLst>
                                        </p:cTn>
                                        <p:tgtEl>
                                          <p:spTgt spid="3">
                                            <p:txEl>
                                              <p:pRg st="3" end="3"/>
                                            </p:txEl>
                                          </p:spTgt>
                                        </p:tgtEl>
                                        <p:attrNameLst>
                                          <p:attrName>ppt_x</p:attrName>
                                        </p:attrNameLst>
                                      </p:cBhvr>
                                    </p:anim>
                                    <p:anim from="(-#ppt_h/2)" to="(#ppt_y)" calcmode="lin" valueType="num">
                                      <p:cBhvr>
                                        <p:cTn id="33" dur="1000" fill="hold">
                                          <p:stCondLst>
                                            <p:cond delay="0"/>
                                          </p:stCondLst>
                                        </p:cTn>
                                        <p:tgtEl>
                                          <p:spTgt spid="3">
                                            <p:txEl>
                                              <p:pRg st="3" end="3"/>
                                            </p:txEl>
                                          </p:spTgt>
                                        </p:tgtEl>
                                        <p:attrNameLst>
                                          <p:attrName>ppt_y</p:attrName>
                                        </p:attrNameLst>
                                      </p:cBhvr>
                                    </p:anim>
                                    <p:animRot by="21600000">
                                      <p:cBhvr>
                                        <p:cTn id="34" dur="1000" fill="hold">
                                          <p:stCondLst>
                                            <p:cond delay="0"/>
                                          </p:stCondLst>
                                        </p:cTn>
                                        <p:tgtEl>
                                          <p:spTgt spid="3">
                                            <p:txEl>
                                              <p:pRg st="3" end="3"/>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3">
                                            <p:txEl>
                                              <p:pRg st="4" end="4"/>
                                            </p:txEl>
                                          </p:spTgt>
                                        </p:tgtEl>
                                        <p:attrNameLst>
                                          <p:attrName>style.visibility</p:attrName>
                                        </p:attrNameLst>
                                      </p:cBhvr>
                                      <p:to>
                                        <p:strVal val="visible"/>
                                      </p:to>
                                    </p:set>
                                    <p:anim by="(-#ppt_w*2)" calcmode="lin" valueType="num">
                                      <p:cBhvr rctx="PPT">
                                        <p:cTn id="39" dur="500" autoRev="1" fill="hold">
                                          <p:stCondLst>
                                            <p:cond delay="0"/>
                                          </p:stCondLst>
                                        </p:cTn>
                                        <p:tgtEl>
                                          <p:spTgt spid="3">
                                            <p:txEl>
                                              <p:pRg st="4" end="4"/>
                                            </p:txEl>
                                          </p:spTgt>
                                        </p:tgtEl>
                                        <p:attrNameLst>
                                          <p:attrName>ppt_w</p:attrName>
                                        </p:attrNameLst>
                                      </p:cBhvr>
                                    </p:anim>
                                    <p:anim by="(#ppt_w*0.50)" calcmode="lin" valueType="num">
                                      <p:cBhvr>
                                        <p:cTn id="40" dur="500" decel="50000" autoRev="1" fill="hold">
                                          <p:stCondLst>
                                            <p:cond delay="0"/>
                                          </p:stCondLst>
                                        </p:cTn>
                                        <p:tgtEl>
                                          <p:spTgt spid="3">
                                            <p:txEl>
                                              <p:pRg st="4" end="4"/>
                                            </p:txEl>
                                          </p:spTgt>
                                        </p:tgtEl>
                                        <p:attrNameLst>
                                          <p:attrName>ppt_x</p:attrName>
                                        </p:attrNameLst>
                                      </p:cBhvr>
                                    </p:anim>
                                    <p:anim from="(-#ppt_h/2)" to="(#ppt_y)" calcmode="lin" valueType="num">
                                      <p:cBhvr>
                                        <p:cTn id="41" dur="1000" fill="hold">
                                          <p:stCondLst>
                                            <p:cond delay="0"/>
                                          </p:stCondLst>
                                        </p:cTn>
                                        <p:tgtEl>
                                          <p:spTgt spid="3">
                                            <p:txEl>
                                              <p:pRg st="4" end="4"/>
                                            </p:txEl>
                                          </p:spTgt>
                                        </p:tgtEl>
                                        <p:attrNameLst>
                                          <p:attrName>ppt_y</p:attrName>
                                        </p:attrNameLst>
                                      </p:cBhvr>
                                    </p:anim>
                                    <p:animRot by="21600000">
                                      <p:cBhvr>
                                        <p:cTn id="42" dur="1000" fill="hold">
                                          <p:stCondLst>
                                            <p:cond delay="0"/>
                                          </p:stCondLst>
                                        </p:cTn>
                                        <p:tgtEl>
                                          <p:spTgt spid="3">
                                            <p:txEl>
                                              <p:pRg st="4" end="4"/>
                                            </p:txEl>
                                          </p:spTgt>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heel(1)">
                                      <p:cBhvr>
                                        <p:cTn id="4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2A138-21BD-471D-85A2-1FEA8AE156F2}"/>
              </a:ext>
            </a:extLst>
          </p:cNvPr>
          <p:cNvSpPr>
            <a:spLocks noGrp="1"/>
          </p:cNvSpPr>
          <p:nvPr>
            <p:ph type="title"/>
          </p:nvPr>
        </p:nvSpPr>
        <p:spPr/>
        <p:txBody>
          <a:bodyPr/>
          <a:lstStyle/>
          <a:p>
            <a:pPr algn="ctr"/>
            <a:r>
              <a:rPr lang="bn-IN" dirty="0">
                <a:solidFill>
                  <a:srgbClr val="FF0000"/>
                </a:solidFill>
                <a:latin typeface="NikoshBAN" panose="02000000000000000000" pitchFamily="2" charset="0"/>
                <a:cs typeface="NikoshBAN" panose="02000000000000000000" pitchFamily="2" charset="0"/>
              </a:rPr>
              <a:t>বাড়ির কাজ </a:t>
            </a:r>
            <a:endParaRPr lang="en-US" dirty="0">
              <a:solidFill>
                <a:srgbClr val="FF0000"/>
              </a:solidFill>
              <a:latin typeface="NikoshBAN" panose="02000000000000000000" pitchFamily="2" charset="0"/>
              <a:cs typeface="NikoshBAN" panose="02000000000000000000" pitchFamily="2" charset="0"/>
            </a:endParaRPr>
          </a:p>
        </p:txBody>
      </p:sp>
      <p:sp>
        <p:nvSpPr>
          <p:cNvPr id="3" name="Content Placeholder 2">
            <a:extLst>
              <a:ext uri="{FF2B5EF4-FFF2-40B4-BE49-F238E27FC236}">
                <a16:creationId xmlns:a16="http://schemas.microsoft.com/office/drawing/2014/main" id="{600B0F91-E46C-4C0C-9387-4FB065212D62}"/>
              </a:ext>
            </a:extLst>
          </p:cNvPr>
          <p:cNvSpPr>
            <a:spLocks noGrp="1"/>
          </p:cNvSpPr>
          <p:nvPr>
            <p:ph idx="1"/>
          </p:nvPr>
        </p:nvSpPr>
        <p:spPr>
          <a:xfrm>
            <a:off x="838200" y="1825625"/>
            <a:ext cx="6728791" cy="4351338"/>
          </a:xfrm>
        </p:spPr>
        <p:txBody>
          <a:bodyPr>
            <a:normAutofit/>
          </a:bodyPr>
          <a:lstStyle/>
          <a:p>
            <a:r>
              <a:rPr lang="bn-IN" sz="5400" dirty="0">
                <a:latin typeface="NikoshBAN" panose="02000000000000000000" pitchFamily="2" charset="0"/>
                <a:cs typeface="NikoshBAN" panose="02000000000000000000" pitchFamily="2" charset="0"/>
              </a:rPr>
              <a:t>* খাদ্য শৃঙ্খলে কীভাবে সাপ এবং ঈগল একই রকম তা ব্যাখ্যা কর । </a:t>
            </a:r>
            <a:endParaRPr lang="en-US" sz="5400"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C09D5C3A-266D-4E12-8850-CF01FEA590A6}"/>
              </a:ext>
            </a:extLst>
          </p:cNvPr>
          <p:cNvPicPr>
            <a:picLocks noChangeAspect="1"/>
          </p:cNvPicPr>
          <p:nvPr/>
        </p:nvPicPr>
        <p:blipFill>
          <a:blip r:embed="rId2"/>
          <a:stretch>
            <a:fillRect/>
          </a:stretch>
        </p:blipFill>
        <p:spPr>
          <a:xfrm>
            <a:off x="838200" y="4976568"/>
            <a:ext cx="10638183" cy="1200395"/>
          </a:xfrm>
          <a:prstGeom prst="rect">
            <a:avLst/>
          </a:prstGeom>
        </p:spPr>
      </p:pic>
      <p:pic>
        <p:nvPicPr>
          <p:cNvPr id="6" name="Picture 5">
            <a:extLst>
              <a:ext uri="{FF2B5EF4-FFF2-40B4-BE49-F238E27FC236}">
                <a16:creationId xmlns:a16="http://schemas.microsoft.com/office/drawing/2014/main" id="{1D52FDC8-BB87-46AE-A118-907E351AA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6991" y="1690688"/>
            <a:ext cx="3363567" cy="3570425"/>
          </a:xfrm>
          <a:prstGeom prst="rect">
            <a:avLst/>
          </a:prstGeom>
        </p:spPr>
      </p:pic>
    </p:spTree>
    <p:extLst>
      <p:ext uri="{BB962C8B-B14F-4D97-AF65-F5344CB8AC3E}">
        <p14:creationId xmlns:p14="http://schemas.microsoft.com/office/powerpoint/2010/main" val="1715090368"/>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Scale>
                                      <p:cBhvr>
                                        <p:cTn id="1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0" end="0"/>
                                            </p:txEl>
                                          </p:spTgt>
                                        </p:tgtEl>
                                        <p:attrNameLst>
                                          <p:attrName>ppt_x</p:attrName>
                                          <p:attrName>ppt_y</p:attrName>
                                        </p:attrNameLst>
                                      </p:cBhvr>
                                    </p:animMotion>
                                    <p:animEffect transition="in" filter="fade">
                                      <p:cBhvr>
                                        <p:cTn id="19" dur="1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269</Words>
  <Application>Microsoft Office PowerPoint</Application>
  <PresentationFormat>Widescreen</PresentationFormat>
  <Paragraphs>31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পুর্ব জ্ঞান যাচাই </vt:lpstr>
      <vt:lpstr>খাদ্য শৃঙ্খল</vt:lpstr>
      <vt:lpstr>খাদ্য জাল </vt:lpstr>
      <vt:lpstr>দলীয় কাজ  </vt:lpstr>
      <vt:lpstr>বাড়ির কাজ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dc:creator>
  <cp:lastModifiedBy>DOEL</cp:lastModifiedBy>
  <cp:revision>33</cp:revision>
  <dcterms:created xsi:type="dcterms:W3CDTF">2021-08-08T14:59:52Z</dcterms:created>
  <dcterms:modified xsi:type="dcterms:W3CDTF">2021-08-10T08:45:30Z</dcterms:modified>
</cp:coreProperties>
</file>