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369" r:id="rId2"/>
    <p:sldId id="511" r:id="rId3"/>
    <p:sldId id="261" r:id="rId4"/>
    <p:sldId id="514" r:id="rId5"/>
    <p:sldId id="291" r:id="rId6"/>
    <p:sldId id="292" r:id="rId7"/>
    <p:sldId id="296" r:id="rId8"/>
    <p:sldId id="512" r:id="rId9"/>
    <p:sldId id="513" r:id="rId10"/>
    <p:sldId id="308" r:id="rId11"/>
    <p:sldId id="299" r:id="rId12"/>
    <p:sldId id="297" r:id="rId13"/>
    <p:sldId id="298" r:id="rId14"/>
    <p:sldId id="309" r:id="rId15"/>
    <p:sldId id="310" r:id="rId16"/>
    <p:sldId id="285" r:id="rId17"/>
    <p:sldId id="305" r:id="rId18"/>
    <p:sldId id="30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644" autoAdjust="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A910-A6A3-4D71-B447-3DFE2415D4CB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C3F8E-21B3-4547-9031-4D28B9942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73E005E-93E2-48FE-9096-3E9BE32C71A7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87338" y="1"/>
            <a:ext cx="11688762" cy="1493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7342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       </a:t>
            </a:r>
            <a:r>
              <a:rPr lang="en-US" sz="8000" b="1" dirty="0" err="1" smtClean="0">
                <a:solidFill>
                  <a:schemeClr val="bg1"/>
                </a:solidFill>
                <a:latin typeface="Aero" pitchFamily="2" charset="0"/>
              </a:rPr>
              <a:t>সবাইকে</a:t>
            </a:r>
            <a:r>
              <a:rPr lang="en-US" sz="8000" b="1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ero" pitchFamily="2" charset="0"/>
              </a:rPr>
              <a:t>ফুলেল</a:t>
            </a:r>
            <a:r>
              <a:rPr lang="en-US" sz="8000" b="1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ero" pitchFamily="2" charset="0"/>
              </a:rPr>
              <a:t>শুভেচ্ছা</a:t>
            </a:r>
            <a:endParaRPr lang="en-US" sz="8000" b="1" dirty="0">
              <a:solidFill>
                <a:schemeClr val="bg1"/>
              </a:solidFill>
              <a:latin typeface="Aer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1587500"/>
            <a:ext cx="5359400" cy="520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587500"/>
            <a:ext cx="6553200" cy="5206999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632198"/>
            <a:ext cx="3149601" cy="23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2618" y="1859340"/>
            <a:ext cx="109173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সংখ্যা পদ্ধতিতে ব্যবহৃত মৌলিক সংখ্যা নির্দেশকারী মোট চিহ্ন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অংক বা সংখ্যাকে সংখ্যা পদ্ধতির বেজ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বা ভিত্তি বলা হয়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hi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অন্যকথায়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কোনো একটি সংখ্যা পদ্ধতিতে ব্যবহৃত মৌলিক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সংখ্যা নির্দেশকারী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প্রতীক বা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চিহ্নের সমষ্টিকে ঐ সংখ্যা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পদ্ধতির বেজ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বা ভিত্তি বল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ে।</a:t>
            </a:r>
            <a:r>
              <a:rPr lang="hi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6801" y="564396"/>
            <a:ext cx="58292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835" y="254271"/>
            <a:ext cx="7415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1303684"/>
            <a:ext cx="3242460" cy="259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20" y="811201"/>
            <a:ext cx="2658198" cy="248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0890" y="4274734"/>
            <a:ext cx="2625024" cy="18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1028" y="4150724"/>
            <a:ext cx="2962925" cy="18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5850" y="1405221"/>
            <a:ext cx="200715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বাইনারি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0" y="4954671"/>
            <a:ext cx="20101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অকট্যাল</a:t>
            </a:r>
            <a:endParaRPr lang="en-US" sz="36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7690" y="1595658"/>
            <a:ext cx="15116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7100" y="4721126"/>
            <a:ext cx="28639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0709" y="62973"/>
            <a:ext cx="4112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673" y="691479"/>
            <a:ext cx="11483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২ (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দুই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যে সংখ্যা পদ্ধতিতে ০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(শুন্য)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ও ১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(এক)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এই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দুই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টি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প্রতিক বা চিহ্ন 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bn-BD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বাইনারি সংখ্যা পদ্ধতি বলে</a:t>
            </a:r>
            <a:r>
              <a:rPr lang="en-US" sz="24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bn-BD" sz="2400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673" y="1709245"/>
            <a:ext cx="116723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SolaimanLipi" pitchFamily="2" charset="0"/>
                <a:cs typeface="SolaimanLipi" pitchFamily="2" charset="0"/>
              </a:rPr>
              <a:t>বাইনারি সংখ্যা পদ্ধতিতে যেহেতু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 ০ 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শুন্য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এবং 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১ 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এক 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এই 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২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দুই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টি 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প্রতিক বা চিহ্ন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 ব্যবহার করা হ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য় তাই 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	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এর বেজ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২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/ </a:t>
            </a:r>
            <a:r>
              <a:rPr lang="bn-IN" sz="2400" dirty="0" smtClean="0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। </a:t>
            </a:r>
            <a:endParaRPr lang="en-US" sz="2400" dirty="0">
              <a:latin typeface="SolaimanLipi" pitchFamily="2" charset="0"/>
              <a:cs typeface="SolaimanLipi" pitchFamily="2" charset="0"/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bn-IN" sz="2400" dirty="0">
                <a:latin typeface="SolaimanLipi" pitchFamily="2" charset="0"/>
                <a:cs typeface="SolaimanLipi" pitchFamily="2" charset="0"/>
              </a:rPr>
              <a:t>উনিশ শতকের মাঝামাঝি সময়</a:t>
            </a:r>
            <a:r>
              <a:rPr lang="bn-BD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ইংল্যান্ডের গণিতবিদ জর্জ বুল</a:t>
            </a:r>
            <a:r>
              <a:rPr lang="hi-IN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বাইনারি সংখ্যা পদ্ধতি উদ্ধাব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ন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 করেন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এজন্য 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	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জর্জ বুলকে বাইনারি সংখ্যা পদ্ধতির প্রবর্তক</a:t>
            </a:r>
            <a:r>
              <a:rPr lang="bn-IN" sz="2800" dirty="0">
                <a:latin typeface="SolaimanLipi" pitchFamily="2" charset="0"/>
                <a:cs typeface="SolaimanLipi" pitchFamily="2" charset="0"/>
              </a:rPr>
              <a:t> হিসেবে বিবেচনা করা হয়</a:t>
            </a:r>
            <a:r>
              <a:rPr lang="hi-IN" sz="2800" dirty="0">
                <a:latin typeface="SolaimanLipi" pitchFamily="2" charset="0"/>
                <a:cs typeface="SolaimanLipi" pitchFamily="2" charset="0"/>
              </a:rPr>
              <a:t>।</a:t>
            </a:r>
            <a:endParaRPr lang="bn-BD" sz="2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709" y="3812485"/>
            <a:ext cx="1075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anose="020B0604020202020204" pitchFamily="34" charset="0"/>
              <a:buChar char="•"/>
            </a:pPr>
            <a:r>
              <a:rPr lang="bn-IN" sz="2400" dirty="0">
                <a:latin typeface="SolaimanLipi" pitchFamily="2" charset="0"/>
                <a:cs typeface="SolaimanLipi" pitchFamily="2" charset="0"/>
              </a:rPr>
              <a:t>বাইনারি সংখ্যা পদ্ধতি সবচেয়ে সরলতম সংখ্যা পদ্ধতি</a:t>
            </a:r>
            <a:r>
              <a:rPr lang="hi-IN" sz="2400" dirty="0"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এক্ষেত্রে </a:t>
            </a:r>
            <a:r>
              <a:rPr lang="bn-IN" sz="2400" dirty="0" smtClean="0">
                <a:latin typeface="SolaimanLipi" pitchFamily="2" charset="0"/>
                <a:cs typeface="SolaimanLipi" pitchFamily="2" charset="0"/>
              </a:rPr>
              <a:t>০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শুন্য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কে বিদ্যুতের অনুপস্থিতি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এবং </a:t>
            </a:r>
            <a:r>
              <a:rPr lang="bn-IN" sz="2400" dirty="0" smtClean="0"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/</a:t>
            </a:r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400" dirty="0" smtClean="0"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কে বিদ্যুতের উপস্থিতি হিসেবে গণ্য করা হয়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2400" dirty="0">
                <a:latin typeface="SolaimanLipi" pitchFamily="2" charset="0"/>
                <a:cs typeface="SolaimanLipi" pitchFamily="2" charset="0"/>
              </a:rPr>
              <a:t>যা মেশিনের জন্য সহজেই বোধগম্য হয়</a:t>
            </a:r>
            <a:r>
              <a:rPr lang="hi-IN" sz="2400" dirty="0">
                <a:latin typeface="SolaimanLipi" pitchFamily="2" charset="0"/>
                <a:cs typeface="SolaimanLipi" pitchFamily="2" charset="0"/>
              </a:rPr>
              <a:t>। </a:t>
            </a:r>
            <a:endParaRPr lang="bn-BD" sz="2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95" y="4910419"/>
            <a:ext cx="1172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anose="020B0604020202020204" pitchFamily="34" charset="0"/>
              <a:buChar char="•"/>
            </a:pPr>
            <a:r>
              <a:rPr lang="bn-IN" sz="2800" dirty="0">
                <a:latin typeface="SolaimanLipi" pitchFamily="2" charset="0"/>
                <a:cs typeface="SolaimanLipi" pitchFamily="2" charset="0"/>
              </a:rPr>
              <a:t>এ কারণে কম্পিউটারের অভ্যন্তরীণ সকল কর্মকান্ডে বাইনারি সংখ্যা পদ্ধতি ব্যবহার করা হয়</a:t>
            </a:r>
            <a:r>
              <a:rPr lang="hi-IN" sz="2800" dirty="0">
                <a:latin typeface="SolaimanLipi" pitchFamily="2" charset="0"/>
                <a:cs typeface="SolaimanLipi" pitchFamily="2" charset="0"/>
              </a:rPr>
              <a:t>। </a:t>
            </a:r>
            <a:endParaRPr lang="en-US" sz="2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673" y="5959431"/>
            <a:ext cx="11748654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চিহৃ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প্রতিক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২ </a:t>
            </a:r>
            <a:r>
              <a:rPr lang="en-US" sz="28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২ </a:t>
            </a:r>
            <a:r>
              <a:rPr lang="en-US" sz="2800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435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8436" y="280765"/>
            <a:ext cx="5959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237" y="1674674"/>
            <a:ext cx="10738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Octa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আট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যে সংখ্যা পদ্ধতিতে 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৮টি </a:t>
            </a:r>
            <a:r>
              <a:rPr lang="bn-IN" sz="3600" dirty="0" smtClean="0">
                <a:latin typeface="SolaimanLipi" pitchFamily="2" charset="0"/>
                <a:cs typeface="SolaimanLipi" pitchFamily="2" charset="0"/>
              </a:rPr>
              <a:t>০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, ১, ২, ৩, ৪, ৫, ৬, 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৭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প্রতিক বা চিহ্ন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 সংখ্যা পদ্ধতি বলে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।</a:t>
            </a:r>
            <a:endParaRPr lang="bn-BD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283" y="3429000"/>
            <a:ext cx="10765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3600" dirty="0">
                <a:latin typeface="SolaimanLipi" pitchFamily="2" charset="0"/>
                <a:cs typeface="SolaimanLipi" pitchFamily="2" charset="0"/>
              </a:rPr>
              <a:t>এতে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০শুন্য 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থেকে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৭সাত 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পর্যন্ত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 ৮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আট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টি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প্রতিক বা চিহ্ন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bn-IN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নিয়ে যাবতীয় গাণিতিক কর্মকান্ড সম্পাদন করা হয় বলে এর বেজ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বা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ভিত্তি হলো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৮  । </a:t>
            </a:r>
          </a:p>
        </p:txBody>
      </p:sp>
    </p:spTree>
    <p:extLst>
      <p:ext uri="{BB962C8B-B14F-4D97-AF65-F5344CB8AC3E}">
        <p14:creationId xmlns:p14="http://schemas.microsoft.com/office/powerpoint/2010/main" val="3545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4073" y="1575715"/>
            <a:ext cx="111450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Decimal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দশ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যে সংখ্যা পদ্ধতিতে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১০টি(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০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১, ২, ৩, ৪, ৫, ৬, ৭, ৮, ৯)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প্রতিক বা চিহ্ন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ডেসিম্যাল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দশ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ভিক্তিক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সংখ্যা পদ্ধতি বলে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দশমিক সংখ্যা পদ্ধতিতে ০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(শুন্য)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থেকে ৯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(নয়)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পর্যন্ত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১০ (দশ) টি প্রতিক বা চিহ্ন (সংখ্যা)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বলে এর বেজ 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১০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073" y="3704423"/>
            <a:ext cx="11145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প্র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া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চীন ভারতে সর্বপ্রথম দশমিক সংখ্যা পদ্ধতির ব্যবহার শুরু হয়েছিল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আমরা প্রতিনিয়ত সংখ্যা উপস্থাপন ও হিসাব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নিকাশের জন্য সাধারণত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দশমিক সংখ্যা পদ্ধতি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ব্যবহার করি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435" y="5042796"/>
            <a:ext cx="11248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ইউরোপে আর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ব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রা এই সংখ্যা পদ্ধতির প্রচলন করায় অনেকে এটিকে আরবি সংখ্যা পদ্ধতি নামেও অভিহিত করেন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9116" y="272074"/>
            <a:ext cx="5780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44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400" b="1" dirty="0"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41386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82" y="1763288"/>
            <a:ext cx="105021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Hexa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Decimal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hexadecimal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যে সংখ্যা পদ্ধতিতে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১৬ (ষোল) টি ভিন্ন ভিন্ন প্রতিক বা চিহ্ন-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০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২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৩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৪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৫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৭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, ৮, ৯,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3200" dirty="0"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BD" sz="3200" dirty="0"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BD" sz="3200" dirty="0"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n-BD" sz="3200" dirty="0"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3200" dirty="0"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bn-BD" sz="3200" dirty="0">
                <a:latin typeface="Times New Roman" pitchFamily="18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ব্যবহার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করা হয় তাকে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বলে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হেক্সাডেসি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ল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সংখ্যা পদ্ধতি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।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82" y="3933471"/>
            <a:ext cx="10502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এতে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০ (শুন্য)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(এফ) পর্যন্ত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১৬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(ষোল)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টি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প্রতিক বা চিহ্ন (সংখ্যা)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বা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ভিত্তি হলো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-১৬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5168" y="555086"/>
            <a:ext cx="6434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20459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4950" y="2691704"/>
            <a:ext cx="914853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4950" y="3302000"/>
            <a:ext cx="91630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5754" y="4074162"/>
            <a:ext cx="9142246" cy="4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6565" y="4787903"/>
            <a:ext cx="9144906" cy="4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24559" y="171473"/>
            <a:ext cx="448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1382" y="1485079"/>
            <a:ext cx="9975273" cy="11629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লেখা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বোঝানোর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ভিত্তিকে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সাবস্ক্রিপ্ট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সংখ্যার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ডানে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একটু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নিচে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লিখে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প্রকাশ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b="1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4409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9488" y="1838034"/>
            <a:ext cx="534044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32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পজিশনাল </a:t>
            </a:r>
            <a:r>
              <a:rPr lang="en-US" sz="3200" b="1" dirty="0" err="1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bn-BD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.</a:t>
            </a:r>
            <a:endParaRPr lang="en-US" sz="5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9487" y="2753872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32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পজিশনাল সংখ্যা পদ্ধতি কত প্রকার.</a:t>
            </a:r>
            <a:endParaRPr lang="en-US" sz="3200" b="1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9489" y="3580303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sz="32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পজিশনাল সংখ্যা পদ্ধতির বর্ননা</a:t>
            </a:r>
            <a:endParaRPr lang="en-US" sz="3200" b="1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3E6EAA-7E98-4932-8D71-0607051CF6F3}"/>
              </a:ext>
            </a:extLst>
          </p:cNvPr>
          <p:cNvSpPr txBox="1"/>
          <p:nvPr/>
        </p:nvSpPr>
        <p:spPr>
          <a:xfrm>
            <a:off x="4494884" y="557489"/>
            <a:ext cx="350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9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95948" y="649614"/>
            <a:ext cx="507867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atin typeface="SolaimanLipi" pitchFamily="2" charset="0"/>
                <a:cs typeface="SolaimanLipi" pitchFamily="2" charset="0"/>
              </a:rPr>
              <a:t>বাড়ীর</a:t>
            </a:r>
            <a:r>
              <a:rPr lang="bn-BD" sz="6000" b="1" kern="10" dirty="0">
                <a:latin typeface="SolaimanLipi" pitchFamily="2" charset="0"/>
                <a:cs typeface="SolaimanLipi" pitchFamily="2" charset="0"/>
              </a:rPr>
              <a:t> কাজ</a:t>
            </a:r>
            <a:endParaRPr lang="en-US" sz="60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159" y="2492679"/>
            <a:ext cx="898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সংখ্যা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প্রকারভেদ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মুখস্ত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আসবে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864672" y="6275633"/>
            <a:ext cx="214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Md. </a:t>
            </a:r>
            <a:r>
              <a:rPr lang="en-US" dirty="0">
                <a:solidFill>
                  <a:schemeClr val="bg2"/>
                </a:solidFill>
              </a:rPr>
              <a:t>TARIKUL ISLAM</a:t>
            </a:r>
          </a:p>
        </p:txBody>
      </p:sp>
    </p:spTree>
    <p:extLst>
      <p:ext uri="{BB962C8B-B14F-4D97-AF65-F5344CB8AC3E}">
        <p14:creationId xmlns:p14="http://schemas.microsoft.com/office/powerpoint/2010/main" val="17825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52326"/>
            <a:ext cx="118745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prstClr val="white"/>
                </a:solidFill>
              </a:rPr>
              <a:t>সবাইকে</a:t>
            </a:r>
            <a:r>
              <a:rPr lang="en-US" sz="6000" b="1" dirty="0" smtClean="0">
                <a:solidFill>
                  <a:prstClr val="white"/>
                </a:solidFill>
              </a:rPr>
              <a:t>  </a:t>
            </a:r>
            <a:r>
              <a:rPr lang="en-US" sz="6000" b="1" dirty="0" err="1" smtClean="0">
                <a:solidFill>
                  <a:prstClr val="white"/>
                </a:solidFill>
              </a:rPr>
              <a:t>ধন্যবাদ</a:t>
            </a:r>
            <a:r>
              <a:rPr lang="en-US" sz="6000" b="1" dirty="0" smtClean="0">
                <a:solidFill>
                  <a:prstClr val="white"/>
                </a:solidFill>
              </a:rPr>
              <a:t> </a:t>
            </a:r>
            <a:endParaRPr lang="en-US" sz="6000" b="1" dirty="0">
              <a:solidFill>
                <a:prstClr val="white"/>
              </a:solidFill>
            </a:endParaRPr>
          </a:p>
        </p:txBody>
      </p:sp>
      <p:pic>
        <p:nvPicPr>
          <p:cNvPr id="3" name="Video_161567182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249" t="26660" r="26698" b="23133"/>
          <a:stretch/>
        </p:blipFill>
        <p:spPr>
          <a:xfrm>
            <a:off x="228600" y="1270000"/>
            <a:ext cx="11874500" cy="5422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411" y="6221452"/>
            <a:ext cx="214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Md.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TARIKUL ISLAM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6119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পরিচিতি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697162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নাম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মো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তরিকুল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ইসলাম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পদবী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r>
              <a:rPr lang="en-US" sz="2400" dirty="0" err="1">
                <a:solidFill>
                  <a:schemeClr val="bg1"/>
                </a:solidFill>
              </a:rPr>
              <a:t>প্রভাষক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আইসিটি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সুন্দরবন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মহিলা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কলেজ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রামপাল,বাগেরহাট</a:t>
            </a:r>
            <a:r>
              <a:rPr lang="en-US" sz="2400" dirty="0">
                <a:solidFill>
                  <a:schemeClr val="bg1"/>
                </a:solidFill>
              </a:rPr>
              <a:t> 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মোবাইল</a:t>
            </a:r>
            <a:r>
              <a:rPr lang="en-US" sz="2000" dirty="0" smtClean="0">
                <a:solidFill>
                  <a:schemeClr val="bg1"/>
                </a:solidFill>
              </a:rPr>
              <a:t>: ০১৭১১৯৫৯১৫৪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ইমেইল</a:t>
            </a:r>
            <a:r>
              <a:rPr lang="en-US" sz="2000" dirty="0" smtClean="0">
                <a:solidFill>
                  <a:schemeClr val="bg1"/>
                </a:solidFill>
              </a:rPr>
              <a:t>- tarikcec@gmail.com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2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" y="0"/>
            <a:ext cx="1473200" cy="128950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3400" y="12841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পাঠ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পরিচিতি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949950" y="1935162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শ্রেণী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bn-BD" sz="2400" dirty="0" smtClean="0">
                <a:solidFill>
                  <a:schemeClr val="bg1"/>
                </a:solidFill>
              </a:rPr>
              <a:t>একাদশ/দ্বাদশ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bn-BD" sz="2400" dirty="0" smtClean="0">
                <a:solidFill>
                  <a:schemeClr val="bg1"/>
                </a:solidFill>
              </a:rPr>
              <a:t>তৃতীয়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bn-BD" sz="2400" dirty="0" smtClean="0">
                <a:solidFill>
                  <a:schemeClr val="bg1"/>
                </a:solidFill>
              </a:rPr>
              <a:t>সংখ্যা পদ্ধতি</a:t>
            </a:r>
          </a:p>
          <a:p>
            <a:r>
              <a:rPr lang="bn-BD" sz="2400" dirty="0" smtClean="0">
                <a:solidFill>
                  <a:schemeClr val="bg1"/>
                </a:solidFill>
              </a:rPr>
              <a:t>বাইনারি,অক্টাল,ডেসিম্যাল,</a:t>
            </a:r>
          </a:p>
          <a:p>
            <a:r>
              <a:rPr lang="bn-BD" sz="2400" dirty="0" smtClean="0">
                <a:solidFill>
                  <a:schemeClr val="bg1"/>
                </a:solidFill>
              </a:rPr>
              <a:t>হেক্সাডেসিমেল,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তারিখ</a:t>
            </a:r>
            <a:r>
              <a:rPr lang="en-US" sz="2400" dirty="0" smtClean="0">
                <a:solidFill>
                  <a:schemeClr val="bg1"/>
                </a:solidFill>
              </a:rPr>
              <a:t>: ১২-০৮-২০২১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938" y="6694488"/>
            <a:ext cx="3184525" cy="38417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Md. </a:t>
            </a:r>
            <a:r>
              <a:rPr lang="en-US" dirty="0" smtClean="0">
                <a:solidFill>
                  <a:schemeClr val="accent1"/>
                </a:solidFill>
              </a:rPr>
              <a:t>TARIKUL ISLAM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Email-tarikcec@gmail.com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073530"/>
            <a:ext cx="5067300" cy="4194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64244" y="0"/>
            <a:ext cx="783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ছবি গুলো লক্ষ্য কর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3530"/>
            <a:ext cx="5626100" cy="4194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6786" y="6456047"/>
            <a:ext cx="214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Md. </a:t>
            </a:r>
            <a:r>
              <a:rPr lang="en-US" dirty="0">
                <a:solidFill>
                  <a:schemeClr val="accent1"/>
                </a:solidFill>
              </a:rPr>
              <a:t>TARIKUL ISLAM</a:t>
            </a:r>
          </a:p>
        </p:txBody>
      </p:sp>
    </p:spTree>
    <p:extLst>
      <p:ext uri="{BB962C8B-B14F-4D97-AF65-F5344CB8AC3E}">
        <p14:creationId xmlns:p14="http://schemas.microsoft.com/office/powerpoint/2010/main" val="3063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প্রতীক </a:t>
            </a:r>
            <a:r>
              <a:rPr lang="bn-BD" dirty="0"/>
              <a:t>গুলো লক্ষ্য কর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1651000"/>
            <a:ext cx="11734800" cy="497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9900" y="1917700"/>
            <a:ext cx="214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(1101)</a:t>
            </a:r>
            <a:r>
              <a:rPr lang="en-US" sz="4400" baseline="-25000" dirty="0" smtClean="0"/>
              <a:t>2</a:t>
            </a:r>
            <a:endParaRPr lang="en-US" sz="4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882900" y="1917700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(10101)</a:t>
            </a:r>
            <a:r>
              <a:rPr lang="en-US" sz="4400" baseline="-25000" dirty="0"/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1000" y="1930400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(36812)</a:t>
            </a:r>
            <a:r>
              <a:rPr lang="en-US" sz="4400" baseline="-25000" dirty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5000" y="1917699"/>
            <a:ext cx="311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(10111)</a:t>
            </a:r>
            <a:r>
              <a:rPr lang="en-US" sz="4400" baseline="-25000" dirty="0" smtClean="0"/>
              <a:t>10</a:t>
            </a:r>
            <a:endParaRPr lang="en-US" sz="4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69900" y="3048000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(A321)</a:t>
            </a:r>
            <a:r>
              <a:rPr lang="en-US" sz="4400" baseline="-25000" dirty="0" smtClean="0"/>
              <a:t>16</a:t>
            </a:r>
            <a:endParaRPr lang="en-US" sz="4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3400" y="3192959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(10101)</a:t>
            </a:r>
            <a:r>
              <a:rPr lang="en-US" sz="4400" baseline="-25000" dirty="0" smtClean="0"/>
              <a:t>16</a:t>
            </a:r>
            <a:endParaRPr lang="en-US" sz="4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7100" y="3192958"/>
            <a:ext cx="317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(96228)</a:t>
            </a:r>
            <a:r>
              <a:rPr lang="en-US" sz="4400" baseline="-25000" dirty="0" smtClean="0"/>
              <a:t>16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19121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9466" y="800630"/>
            <a:ext cx="1028943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80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পাঠ</a:t>
            </a:r>
            <a:endParaRPr lang="en-US" sz="8000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9466" y="1966603"/>
            <a:ext cx="10391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/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Number System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6081" y="3013501"/>
            <a:ext cx="9014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বাইনারি, অক্টাল, ডেসিমেল, হেক্সাডেসিমেল।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363712" y="1932855"/>
            <a:ext cx="9913888" cy="22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১.সংখ্যা পদ্ধতির প্রকারভেদ বলতে পারবে,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২.বাইনারি, অক্টাল,ডেসিমেল,হেক্সাডেসিমেল সংখ্যাপদ্ধতি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        বর্ননা করতে পারবে।</a:t>
            </a:r>
            <a:endParaRPr lang="en-US" sz="2800" b="1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৩. বিভিন্ন </a:t>
            </a:r>
            <a:r>
              <a:rPr lang="bn-BD" sz="28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প্রকার সংখ্যা </a:t>
            </a:r>
            <a:r>
              <a:rPr lang="bn-BD" sz="2800" b="1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পদ্ধতি ব্যাবহার করতে পারবে।</a:t>
            </a:r>
            <a:endParaRPr lang="en-US" sz="2800" b="1" dirty="0" smtClean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bn-BD" sz="2800" b="1" spc="-150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spc="-150" dirty="0">
              <a:ln w="28575">
                <a:noFill/>
              </a:ln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0" y="622300"/>
            <a:ext cx="957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</a:rPr>
              <a:t>এই পাঠ শেষে শিক্ষার্থীরা...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6664" y="67589"/>
            <a:ext cx="6979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981" y="845994"/>
            <a:ext cx="11535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যে পদ্ধতিতে সংখ্যার </a:t>
            </a:r>
            <a:r>
              <a:rPr lang="bn-IN" sz="3200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bn-BD" sz="3200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ব্যবহৃত চ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ি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হ্ন বা অংকসমূহের পজিশন বা অবস্থানের উপর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নির্ভর করে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পজি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শনাল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সংখ্যা পদ্ধতি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বলে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981" y="1923212"/>
            <a:ext cx="11572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ব্যবহৃত চিহ্ন বা অংকসমূহের পজিশন বা অবস্থানের উপর ভিত্তি করে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এই ধরনের সংখ্যা পদ্ধতিতে সংখ্যার মান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নির্ণয় করা হয়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এই পদ্ধতি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তে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কোনো একটি অংকের</a:t>
            </a:r>
            <a:r>
              <a:rPr lang="bn-BD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(সংখ্যার)</a:t>
            </a:r>
            <a:r>
              <a:rPr lang="bn-IN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ভিন্ন ভিন্ন মান বহন করে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981" y="3771429"/>
            <a:ext cx="11236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অংকের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অবস্থান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Radix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পয়েন্ট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গুরুত্বপূর্ণ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বিষয়</a:t>
            </a:r>
            <a:r>
              <a:rPr lang="en-US" sz="3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982" y="4989685"/>
            <a:ext cx="11236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পজিশনাল সংখ্যা পদ্ধতিতে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Radix 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পয়েন্ট দিয়ে প্রতিটি স</a:t>
            </a:r>
            <a:r>
              <a:rPr lang="bn-IN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ং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খ্যাকে পূর্ণাংশ এব</a:t>
            </a:r>
            <a:r>
              <a:rPr lang="bn-IN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ং</a:t>
            </a:r>
            <a:r>
              <a:rPr lang="en-US" sz="3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ভগ্নাংশ এই দুইভাগে বিভক্ত করা হয়।  </a:t>
            </a:r>
          </a:p>
        </p:txBody>
      </p:sp>
    </p:spTree>
    <p:extLst>
      <p:ext uri="{BB962C8B-B14F-4D97-AF65-F5344CB8AC3E}">
        <p14:creationId xmlns:p14="http://schemas.microsoft.com/office/powerpoint/2010/main" val="17909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4264" y="421532"/>
            <a:ext cx="6979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00" y="2529732"/>
            <a:ext cx="11709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    বৈশিষ্ট্য :</a:t>
            </a:r>
          </a:p>
          <a:p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.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প্রতিটি অংকের একটি নিজেস্ব মান থাকবে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-</a:t>
            </a:r>
            <a:endParaRPr lang="bn-BD" sz="3600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২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.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একটি স্থানীয় মান থাকবে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-</a:t>
            </a:r>
            <a:endParaRPr lang="bn-BD" sz="3600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৩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.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স্থানীয় মান পরিবর্তনের সাথে সাথে সংখ্যার মান  পরিবর্তিত হবে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-</a:t>
            </a:r>
            <a:endParaRPr lang="bn-BD" sz="3600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৪ 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.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একটি বেস থাকবে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403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700" y="317500"/>
            <a:ext cx="916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C000"/>
                </a:solidFill>
              </a:rPr>
              <a:t>উদাহরণ হিসেবে আমরা দেখি--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184149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 smtClean="0"/>
              <a:t>একক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78300" y="184149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 smtClean="0"/>
              <a:t>দশক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84149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 smtClean="0"/>
              <a:t>শতক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3300" y="184149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 smtClean="0"/>
              <a:t>হাজার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78500" y="2514599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১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2514599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১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03500" y="2514599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১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6000" y="2514599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১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825499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300" dirty="0" smtClean="0">
                <a:solidFill>
                  <a:schemeClr val="bg1"/>
                </a:solidFill>
              </a:rPr>
              <a:t>১১১১</a:t>
            </a:r>
            <a:endParaRPr lang="en-US" sz="4800" b="1" spc="-3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200" y="5549899"/>
            <a:ext cx="42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/>
              <a:t>১</a:t>
            </a:r>
            <a:r>
              <a:rPr lang="en-US" sz="3600" b="1" dirty="0" smtClean="0"/>
              <a:t>x</a:t>
            </a:r>
            <a:r>
              <a:rPr lang="bn-BD" sz="3600" b="1" dirty="0" smtClean="0"/>
              <a:t>১০০০=১০০০০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7099" y="4890868"/>
            <a:ext cx="356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/>
              <a:t>১</a:t>
            </a:r>
            <a:r>
              <a:rPr lang="en-US" sz="3600" b="1" dirty="0" smtClean="0"/>
              <a:t>x</a:t>
            </a:r>
            <a:r>
              <a:rPr lang="bn-BD" sz="3600" b="1" dirty="0" smtClean="0"/>
              <a:t>১০০=১০০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257236"/>
            <a:ext cx="346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/>
              <a:t>১</a:t>
            </a:r>
            <a:r>
              <a:rPr lang="en-US" sz="3600" b="1" dirty="0" smtClean="0"/>
              <a:t>x</a:t>
            </a:r>
            <a:r>
              <a:rPr lang="bn-BD" sz="3600" b="1" dirty="0" smtClean="0"/>
              <a:t>১০=১০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57300" y="3536261"/>
            <a:ext cx="323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/>
              <a:t>১</a:t>
            </a:r>
            <a:r>
              <a:rPr lang="en-US" sz="3600" b="1" dirty="0" smtClean="0"/>
              <a:t>x</a:t>
            </a:r>
            <a:r>
              <a:rPr lang="bn-BD" sz="3600" b="1" dirty="0" smtClean="0"/>
              <a:t>১=১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0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963</TotalTime>
  <Words>874</Words>
  <Application>Microsoft Office PowerPoint</Application>
  <PresentationFormat>Widescreen</PresentationFormat>
  <Paragraphs>98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Aero</vt:lpstr>
      <vt:lpstr>Arial</vt:lpstr>
      <vt:lpstr>Calibri</vt:lpstr>
      <vt:lpstr>Franklin Gothic Medium</vt:lpstr>
      <vt:lpstr>SolaimanLipi</vt:lpstr>
      <vt:lpstr>Times New Roman</vt:lpstr>
      <vt:lpstr>Vrinda</vt:lpstr>
      <vt:lpstr>Wingdings</vt:lpstr>
      <vt:lpstr>Wingdings 2</vt:lpstr>
      <vt:lpstr>Grid</vt:lpstr>
      <vt:lpstr>PowerPoint Presentation</vt:lpstr>
      <vt:lpstr>PowerPoint Presentation</vt:lpstr>
      <vt:lpstr>PowerPoint Presentation</vt:lpstr>
      <vt:lpstr>প্রতীক গুলো লক্ষ্য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MD TARIKUL ISLAM</cp:lastModifiedBy>
  <cp:revision>253</cp:revision>
  <dcterms:created xsi:type="dcterms:W3CDTF">2016-06-09T17:13:54Z</dcterms:created>
  <dcterms:modified xsi:type="dcterms:W3CDTF">2021-08-12T16:32:03Z</dcterms:modified>
</cp:coreProperties>
</file>