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0" r:id="rId6"/>
    <p:sldId id="260" r:id="rId7"/>
    <p:sldId id="261" r:id="rId8"/>
    <p:sldId id="271" r:id="rId9"/>
    <p:sldId id="274" r:id="rId10"/>
    <p:sldId id="272" r:id="rId11"/>
    <p:sldId id="262" r:id="rId12"/>
    <p:sldId id="264" r:id="rId13"/>
    <p:sldId id="263" r:id="rId14"/>
    <p:sldId id="273" r:id="rId15"/>
    <p:sldId id="266" r:id="rId16"/>
    <p:sldId id="267" r:id="rId17"/>
    <p:sldId id="265" r:id="rId18"/>
    <p:sldId id="268" r:id="rId19"/>
    <p:sldId id="269" r:id="rId20"/>
  </p:sldIdLst>
  <p:sldSz cx="10058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varScale="1">
        <p:scale>
          <a:sx n="110" d="100"/>
          <a:sy n="110" d="100"/>
        </p:scale>
        <p:origin x="-1254" y="-96"/>
      </p:cViewPr>
      <p:guideLst>
        <p:guide orient="horz" pos="2160"/>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130426"/>
            <a:ext cx="85496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3886200"/>
            <a:ext cx="704088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C88823-B821-4CD0-AAB2-EEF133D1C470}"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8A6C-1BEC-4E33-A647-0DDBD5F1C2B1}" type="slidenum">
              <a:rPr lang="en-US" smtClean="0"/>
              <a:t>‹#›</a:t>
            </a:fld>
            <a:endParaRPr lang="en-US"/>
          </a:p>
        </p:txBody>
      </p:sp>
    </p:spTree>
    <p:extLst>
      <p:ext uri="{BB962C8B-B14F-4D97-AF65-F5344CB8AC3E}">
        <p14:creationId xmlns:p14="http://schemas.microsoft.com/office/powerpoint/2010/main" val="240786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C88823-B821-4CD0-AAB2-EEF133D1C470}"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8A6C-1BEC-4E33-A647-0DDBD5F1C2B1}" type="slidenum">
              <a:rPr lang="en-US" smtClean="0"/>
              <a:t>‹#›</a:t>
            </a:fld>
            <a:endParaRPr lang="en-US"/>
          </a:p>
        </p:txBody>
      </p:sp>
    </p:spTree>
    <p:extLst>
      <p:ext uri="{BB962C8B-B14F-4D97-AF65-F5344CB8AC3E}">
        <p14:creationId xmlns:p14="http://schemas.microsoft.com/office/powerpoint/2010/main" val="51397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74639"/>
            <a:ext cx="22631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274639"/>
            <a:ext cx="66217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C88823-B821-4CD0-AAB2-EEF133D1C470}"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8A6C-1BEC-4E33-A647-0DDBD5F1C2B1}" type="slidenum">
              <a:rPr lang="en-US" smtClean="0"/>
              <a:t>‹#›</a:t>
            </a:fld>
            <a:endParaRPr lang="en-US"/>
          </a:p>
        </p:txBody>
      </p:sp>
    </p:spTree>
    <p:extLst>
      <p:ext uri="{BB962C8B-B14F-4D97-AF65-F5344CB8AC3E}">
        <p14:creationId xmlns:p14="http://schemas.microsoft.com/office/powerpoint/2010/main" val="393258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C88823-B821-4CD0-AAB2-EEF133D1C470}"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8A6C-1BEC-4E33-A647-0DDBD5F1C2B1}" type="slidenum">
              <a:rPr lang="en-US" smtClean="0"/>
              <a:t>‹#›</a:t>
            </a:fld>
            <a:endParaRPr lang="en-US"/>
          </a:p>
        </p:txBody>
      </p:sp>
    </p:spTree>
    <p:extLst>
      <p:ext uri="{BB962C8B-B14F-4D97-AF65-F5344CB8AC3E}">
        <p14:creationId xmlns:p14="http://schemas.microsoft.com/office/powerpoint/2010/main" val="225848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406901"/>
            <a:ext cx="854964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2906713"/>
            <a:ext cx="854964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C88823-B821-4CD0-AAB2-EEF133D1C470}"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8A6C-1BEC-4E33-A647-0DDBD5F1C2B1}" type="slidenum">
              <a:rPr lang="en-US" smtClean="0"/>
              <a:t>‹#›</a:t>
            </a:fld>
            <a:endParaRPr lang="en-US"/>
          </a:p>
        </p:txBody>
      </p:sp>
    </p:spTree>
    <p:extLst>
      <p:ext uri="{BB962C8B-B14F-4D97-AF65-F5344CB8AC3E}">
        <p14:creationId xmlns:p14="http://schemas.microsoft.com/office/powerpoint/2010/main" val="1875067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600201"/>
            <a:ext cx="44424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600201"/>
            <a:ext cx="44424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C88823-B821-4CD0-AAB2-EEF133D1C470}"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F8A6C-1BEC-4E33-A647-0DDBD5F1C2B1}" type="slidenum">
              <a:rPr lang="en-US" smtClean="0"/>
              <a:t>‹#›</a:t>
            </a:fld>
            <a:endParaRPr lang="en-US"/>
          </a:p>
        </p:txBody>
      </p:sp>
    </p:spTree>
    <p:extLst>
      <p:ext uri="{BB962C8B-B14F-4D97-AF65-F5344CB8AC3E}">
        <p14:creationId xmlns:p14="http://schemas.microsoft.com/office/powerpoint/2010/main" val="178930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535113"/>
            <a:ext cx="44442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2920" y="2174875"/>
            <a:ext cx="44442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535113"/>
            <a:ext cx="44459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28" y="2174875"/>
            <a:ext cx="44459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C88823-B821-4CD0-AAB2-EEF133D1C470}" type="datetimeFigureOut">
              <a:rPr lang="en-US" smtClean="0"/>
              <a:t>8/12/2021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F8A6C-1BEC-4E33-A647-0DDBD5F1C2B1}" type="slidenum">
              <a:rPr lang="en-US" smtClean="0"/>
              <a:t>‹#›</a:t>
            </a:fld>
            <a:endParaRPr lang="en-US"/>
          </a:p>
        </p:txBody>
      </p:sp>
    </p:spTree>
    <p:extLst>
      <p:ext uri="{BB962C8B-B14F-4D97-AF65-F5344CB8AC3E}">
        <p14:creationId xmlns:p14="http://schemas.microsoft.com/office/powerpoint/2010/main" val="61957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C88823-B821-4CD0-AAB2-EEF133D1C470}" type="datetimeFigureOut">
              <a:rPr lang="en-US" smtClean="0"/>
              <a:t>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F8A6C-1BEC-4E33-A647-0DDBD5F1C2B1}" type="slidenum">
              <a:rPr lang="en-US" smtClean="0"/>
              <a:t>‹#›</a:t>
            </a:fld>
            <a:endParaRPr lang="en-US"/>
          </a:p>
        </p:txBody>
      </p:sp>
    </p:spTree>
    <p:extLst>
      <p:ext uri="{BB962C8B-B14F-4D97-AF65-F5344CB8AC3E}">
        <p14:creationId xmlns:p14="http://schemas.microsoft.com/office/powerpoint/2010/main" val="274054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88823-B821-4CD0-AAB2-EEF133D1C470}" type="datetimeFigureOut">
              <a:rPr lang="en-US" smtClean="0"/>
              <a:t>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F8A6C-1BEC-4E33-A647-0DDBD5F1C2B1}" type="slidenum">
              <a:rPr lang="en-US" smtClean="0"/>
              <a:t>‹#›</a:t>
            </a:fld>
            <a:endParaRPr lang="en-US"/>
          </a:p>
        </p:txBody>
      </p:sp>
    </p:spTree>
    <p:extLst>
      <p:ext uri="{BB962C8B-B14F-4D97-AF65-F5344CB8AC3E}">
        <p14:creationId xmlns:p14="http://schemas.microsoft.com/office/powerpoint/2010/main" val="223496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273050"/>
            <a:ext cx="330914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555" y="273051"/>
            <a:ext cx="5622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435101"/>
            <a:ext cx="330914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88823-B821-4CD0-AAB2-EEF133D1C470}"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F8A6C-1BEC-4E33-A647-0DDBD5F1C2B1}" type="slidenum">
              <a:rPr lang="en-US" smtClean="0"/>
              <a:t>‹#›</a:t>
            </a:fld>
            <a:endParaRPr lang="en-US"/>
          </a:p>
        </p:txBody>
      </p:sp>
    </p:spTree>
    <p:extLst>
      <p:ext uri="{BB962C8B-B14F-4D97-AF65-F5344CB8AC3E}">
        <p14:creationId xmlns:p14="http://schemas.microsoft.com/office/powerpoint/2010/main" val="218143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4800600"/>
            <a:ext cx="603504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517" y="612775"/>
            <a:ext cx="60350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517" y="5367338"/>
            <a:ext cx="60350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88823-B821-4CD0-AAB2-EEF133D1C470}"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F8A6C-1BEC-4E33-A647-0DDBD5F1C2B1}" type="slidenum">
              <a:rPr lang="en-US" smtClean="0"/>
              <a:t>‹#›</a:t>
            </a:fld>
            <a:endParaRPr lang="en-US"/>
          </a:p>
        </p:txBody>
      </p:sp>
    </p:spTree>
    <p:extLst>
      <p:ext uri="{BB962C8B-B14F-4D97-AF65-F5344CB8AC3E}">
        <p14:creationId xmlns:p14="http://schemas.microsoft.com/office/powerpoint/2010/main" val="187298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74638"/>
            <a:ext cx="905256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600201"/>
            <a:ext cx="905256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6356351"/>
            <a:ext cx="23469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88823-B821-4CD0-AAB2-EEF133D1C470}" type="datetimeFigureOut">
              <a:rPr lang="en-US" smtClean="0"/>
              <a:t>8/12/2021</a:t>
            </a:fld>
            <a:endParaRPr lang="en-US"/>
          </a:p>
        </p:txBody>
      </p:sp>
      <p:sp>
        <p:nvSpPr>
          <p:cNvPr id="5" name="Footer Placeholder 4"/>
          <p:cNvSpPr>
            <a:spLocks noGrp="1"/>
          </p:cNvSpPr>
          <p:nvPr>
            <p:ph type="ftr" sz="quarter" idx="3"/>
          </p:nvPr>
        </p:nvSpPr>
        <p:spPr>
          <a:xfrm>
            <a:off x="3436620" y="6356351"/>
            <a:ext cx="31851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6356351"/>
            <a:ext cx="23469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F8A6C-1BEC-4E33-A647-0DDBD5F1C2B1}" type="slidenum">
              <a:rPr lang="en-US" smtClean="0"/>
              <a:t>‹#›</a:t>
            </a:fld>
            <a:endParaRPr lang="en-US"/>
          </a:p>
        </p:txBody>
      </p:sp>
    </p:spTree>
    <p:extLst>
      <p:ext uri="{BB962C8B-B14F-4D97-AF65-F5344CB8AC3E}">
        <p14:creationId xmlns:p14="http://schemas.microsoft.com/office/powerpoint/2010/main" val="3262966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2-Point Star 3"/>
          <p:cNvSpPr/>
          <p:nvPr/>
        </p:nvSpPr>
        <p:spPr>
          <a:xfrm>
            <a:off x="5389224" y="1905000"/>
            <a:ext cx="3193984" cy="2514600"/>
          </a:xfrm>
          <a:prstGeom prst="star12">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171828" y="2714721"/>
            <a:ext cx="3771900" cy="923330"/>
          </a:xfrm>
          <a:prstGeom prst="rect">
            <a:avLst/>
          </a:prstGeom>
          <a:noFill/>
        </p:spPr>
        <p:txBody>
          <a:bodyPr wrap="square" rtlCol="0">
            <a:spAutoFit/>
          </a:bodyPr>
          <a:lstStyle/>
          <a:p>
            <a:r>
              <a:rPr lang="en-US" sz="5400" b="1" dirty="0" smtClean="0">
                <a:solidFill>
                  <a:schemeClr val="accent2"/>
                </a:solidFill>
                <a:latin typeface="Algerian" panose="04020705040A02060702" pitchFamily="82" charset="0"/>
              </a:rPr>
              <a:t>Welcome</a:t>
            </a:r>
            <a:endParaRPr lang="en-US" sz="5400" b="1" dirty="0">
              <a:solidFill>
                <a:schemeClr val="accent2"/>
              </a:solidFill>
              <a:latin typeface="Algerian" panose="04020705040A02060702" pitchFamily="82" charset="0"/>
            </a:endParaRPr>
          </a:p>
        </p:txBody>
      </p:sp>
    </p:spTree>
    <p:extLst>
      <p:ext uri="{BB962C8B-B14F-4D97-AF65-F5344CB8AC3E}">
        <p14:creationId xmlns:p14="http://schemas.microsoft.com/office/powerpoint/2010/main" val="398166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844" y="152400"/>
            <a:ext cx="4603177" cy="6232475"/>
          </a:xfrm>
          <a:prstGeom prst="rect">
            <a:avLst/>
          </a:prstGeom>
        </p:spPr>
        <p:txBody>
          <a:bodyPr wrap="square">
            <a:spAutoFit/>
          </a:bodyPr>
          <a:lstStyle/>
          <a:p>
            <a:pPr algn="just"/>
            <a:r>
              <a:rPr lang="en-US" sz="1900" b="1" dirty="0" smtClean="0">
                <a:latin typeface="Times New Roman" panose="02020603050405020304" pitchFamily="18" charset="0"/>
                <a:cs typeface="Times New Roman" panose="02020603050405020304" pitchFamily="18" charset="0"/>
              </a:rPr>
              <a:t>and</a:t>
            </a:r>
            <a:r>
              <a:rPr lang="en-US" sz="1900" b="1" dirty="0">
                <a:latin typeface="Times New Roman" panose="02020603050405020304" pitchFamily="18" charset="0"/>
                <a:cs typeface="Times New Roman" panose="02020603050405020304" pitchFamily="18" charset="0"/>
              </a:rPr>
              <a:t>, on the </a:t>
            </a:r>
            <a:r>
              <a:rPr lang="en-US" sz="1900" b="1" dirty="0" smtClean="0">
                <a:latin typeface="Times New Roman" panose="02020603050405020304" pitchFamily="18" charset="0"/>
                <a:cs typeface="Times New Roman" panose="02020603050405020304" pitchFamily="18" charset="0"/>
              </a:rPr>
              <a:t>other, promoters </a:t>
            </a:r>
            <a:r>
              <a:rPr lang="en-US" sz="1900" b="1" dirty="0">
                <a:latin typeface="Times New Roman" panose="02020603050405020304" pitchFamily="18" charset="0"/>
                <a:cs typeface="Times New Roman" panose="02020603050405020304" pitchFamily="18" charset="0"/>
              </a:rPr>
              <a:t>of machine production argue that the machine has helped restore the </a:t>
            </a:r>
            <a:r>
              <a:rPr lang="en-US" sz="1900" b="1" dirty="0" smtClean="0">
                <a:latin typeface="Times New Roman" panose="02020603050405020304" pitchFamily="18" charset="0"/>
                <a:cs typeface="Times New Roman" panose="02020603050405020304" pitchFamily="18" charset="0"/>
              </a:rPr>
              <a:t>appeal of </a:t>
            </a:r>
            <a:r>
              <a:rPr lang="en-US" sz="1900" b="1" dirty="0">
                <a:latin typeface="Times New Roman" panose="02020603050405020304" pitchFamily="18" charset="0"/>
                <a:cs typeface="Times New Roman" panose="02020603050405020304" pitchFamily="18" charset="0"/>
              </a:rPr>
              <a:t>the crafts due to their cheaper production </a:t>
            </a:r>
            <a:r>
              <a:rPr lang="en-US" sz="1900" b="1" dirty="0" smtClean="0">
                <a:latin typeface="Times New Roman" panose="02020603050405020304" pitchFamily="18" charset="0"/>
                <a:cs typeface="Times New Roman" panose="02020603050405020304" pitchFamily="18" charset="0"/>
              </a:rPr>
              <a:t>costs. There </a:t>
            </a:r>
            <a:r>
              <a:rPr lang="en-US" sz="1900" b="1" dirty="0">
                <a:latin typeface="Times New Roman" panose="02020603050405020304" pitchFamily="18" charset="0"/>
                <a:cs typeface="Times New Roman" panose="02020603050405020304" pitchFamily="18" charset="0"/>
              </a:rPr>
              <a:t>are no easy solutions to the problems that craftworks face in our time. Crafts </a:t>
            </a:r>
            <a:r>
              <a:rPr lang="en-US" sz="1900" b="1" dirty="0" smtClean="0">
                <a:latin typeface="Times New Roman" panose="02020603050405020304" pitchFamily="18" charset="0"/>
                <a:cs typeface="Times New Roman" panose="02020603050405020304" pitchFamily="18" charset="0"/>
              </a:rPr>
              <a:t>that are </a:t>
            </a:r>
            <a:r>
              <a:rPr lang="en-US" sz="1900" b="1" dirty="0">
                <a:latin typeface="Times New Roman" panose="02020603050405020304" pitchFamily="18" charset="0"/>
                <a:cs typeface="Times New Roman" panose="02020603050405020304" pitchFamily="18" charset="0"/>
              </a:rPr>
              <a:t>disappearing can and should be revived, even where the machine has made </a:t>
            </a:r>
            <a:r>
              <a:rPr lang="en-US" sz="1900" b="1" dirty="0" smtClean="0">
                <a:latin typeface="Times New Roman" panose="02020603050405020304" pitchFamily="18" charset="0"/>
                <a:cs typeface="Times New Roman" panose="02020603050405020304" pitchFamily="18" charset="0"/>
              </a:rPr>
              <a:t>the prospect </a:t>
            </a:r>
            <a:r>
              <a:rPr lang="en-US" sz="1900" b="1" dirty="0">
                <a:latin typeface="Times New Roman" panose="02020603050405020304" pitchFamily="18" charset="0"/>
                <a:cs typeface="Times New Roman" panose="02020603050405020304" pitchFamily="18" charset="0"/>
              </a:rPr>
              <a:t>difficult. And crafts that are still practiced can be safeguarded and made </a:t>
            </a:r>
            <a:r>
              <a:rPr lang="en-US" sz="1900" b="1" dirty="0" smtClean="0">
                <a:latin typeface="Times New Roman" panose="02020603050405020304" pitchFamily="18" charset="0"/>
                <a:cs typeface="Times New Roman" panose="02020603050405020304" pitchFamily="18" charset="0"/>
              </a:rPr>
              <a:t>to consolidate </a:t>
            </a:r>
            <a:r>
              <a:rPr lang="en-US" sz="1900" b="1" dirty="0">
                <a:latin typeface="Times New Roman" panose="02020603050405020304" pitchFamily="18" charset="0"/>
                <a:cs typeface="Times New Roman" panose="02020603050405020304" pitchFamily="18" charset="0"/>
              </a:rPr>
              <a:t>their position further. This can be done by providing grants, </a:t>
            </a:r>
            <a:r>
              <a:rPr lang="en-US" sz="1900" b="1" dirty="0" smtClean="0">
                <a:latin typeface="Times New Roman" panose="02020603050405020304" pitchFamily="18" charset="0"/>
                <a:cs typeface="Times New Roman" panose="02020603050405020304" pitchFamily="18" charset="0"/>
              </a:rPr>
              <a:t>loans, assistance </a:t>
            </a:r>
            <a:r>
              <a:rPr lang="en-US" sz="1900" b="1" dirty="0">
                <a:latin typeface="Times New Roman" panose="02020603050405020304" pitchFamily="18" charset="0"/>
                <a:cs typeface="Times New Roman" panose="02020603050405020304" pitchFamily="18" charset="0"/>
              </a:rPr>
              <a:t>and other support to the producers, and helping them find a </a:t>
            </a:r>
            <a:r>
              <a:rPr lang="en-US" sz="1900" b="1" dirty="0" smtClean="0">
                <a:latin typeface="Times New Roman" panose="02020603050405020304" pitchFamily="18" charset="0"/>
                <a:cs typeface="Times New Roman" panose="02020603050405020304" pitchFamily="18" charset="0"/>
              </a:rPr>
              <a:t>comfortable customer </a:t>
            </a:r>
            <a:r>
              <a:rPr lang="en-US" sz="1900" b="1" dirty="0">
                <a:latin typeface="Times New Roman" panose="02020603050405020304" pitchFamily="18" charset="0"/>
                <a:cs typeface="Times New Roman" panose="02020603050405020304" pitchFamily="18" charset="0"/>
              </a:rPr>
              <a:t>base. But more importantly, craftwork can be branded and </a:t>
            </a:r>
            <a:r>
              <a:rPr lang="en-US" sz="1900" b="1" dirty="0" smtClean="0">
                <a:latin typeface="Times New Roman" panose="02020603050405020304" pitchFamily="18" charset="0"/>
                <a:cs typeface="Times New Roman" panose="02020603050405020304" pitchFamily="18" charset="0"/>
              </a:rPr>
              <a:t>successfully marketed </a:t>
            </a:r>
            <a:r>
              <a:rPr lang="en-US" sz="1900" b="1" dirty="0">
                <a:latin typeface="Times New Roman" panose="02020603050405020304" pitchFamily="18" charset="0"/>
                <a:cs typeface="Times New Roman" panose="02020603050405020304" pitchFamily="18" charset="0"/>
              </a:rPr>
              <a:t>throughout the country and beyond as there are always buyers and users </a:t>
            </a:r>
            <a:r>
              <a:rPr lang="en-US" sz="1900" b="1" dirty="0" smtClean="0">
                <a:latin typeface="Times New Roman" panose="02020603050405020304" pitchFamily="18" charset="0"/>
                <a:cs typeface="Times New Roman" panose="02020603050405020304" pitchFamily="18" charset="0"/>
              </a:rPr>
              <a:t>of handmade </a:t>
            </a:r>
            <a:r>
              <a:rPr lang="en-US" sz="1900" b="1" dirty="0">
                <a:latin typeface="Times New Roman" panose="02020603050405020304" pitchFamily="18" charset="0"/>
                <a:cs typeface="Times New Roman" panose="02020603050405020304" pitchFamily="18" charset="0"/>
              </a:rPr>
              <a:t>products who feel a strong attraction towards such cultural </a:t>
            </a:r>
            <a:r>
              <a:rPr lang="en-US" sz="1900" b="1" dirty="0" smtClean="0">
                <a:latin typeface="Times New Roman" panose="02020603050405020304" pitchFamily="18" charset="0"/>
                <a:cs typeface="Times New Roman" panose="02020603050405020304" pitchFamily="18" charset="0"/>
              </a:rPr>
              <a:t>products.</a:t>
            </a:r>
            <a:endParaRPr lang="en-US" sz="19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806" y="244525"/>
            <a:ext cx="4495994" cy="6080075"/>
          </a:xfrm>
          <a:prstGeom prst="rect">
            <a:avLst/>
          </a:prstGeom>
        </p:spPr>
      </p:pic>
    </p:spTree>
    <p:extLst>
      <p:ext uri="{BB962C8B-B14F-4D97-AF65-F5344CB8AC3E}">
        <p14:creationId xmlns:p14="http://schemas.microsoft.com/office/powerpoint/2010/main" val="286499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8896" y="444250"/>
            <a:ext cx="2971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Vocabulary practice</a:t>
            </a:r>
            <a:endParaRPr lang="en-US" b="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65661588"/>
              </p:ext>
            </p:extLst>
          </p:nvPr>
        </p:nvGraphicFramePr>
        <p:xfrm>
          <a:off x="3546896" y="3858010"/>
          <a:ext cx="1752600" cy="2225040"/>
        </p:xfrm>
        <a:graphic>
          <a:graphicData uri="http://schemas.openxmlformats.org/drawingml/2006/table">
            <a:tbl>
              <a:tblPr firstRow="1" bandRow="1">
                <a:tableStyleId>{5C22544A-7EE6-4342-B048-85BDC9FD1C3A}</a:tableStyleId>
              </a:tblPr>
              <a:tblGrid>
                <a:gridCol w="1752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panose="02020603050405020304" pitchFamily="18" charset="0"/>
                          <a:cs typeface="Times New Roman" panose="02020603050405020304" pitchFamily="18" charset="0"/>
                        </a:rPr>
                        <a:t>craftwork</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panose="02020603050405020304" pitchFamily="18" charset="0"/>
                          <a:cs typeface="Times New Roman" panose="02020603050405020304" pitchFamily="18" charset="0"/>
                        </a:rPr>
                        <a:t>inclusive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panose="02020603050405020304" pitchFamily="18" charset="0"/>
                          <a:cs typeface="Times New Roman" panose="02020603050405020304" pitchFamily="18" charset="0"/>
                        </a:rPr>
                        <a:t>imagination</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panose="02020603050405020304" pitchFamily="18" charset="0"/>
                          <a:cs typeface="Times New Roman" panose="02020603050405020304" pitchFamily="18" charset="0"/>
                        </a:rPr>
                        <a:t>motif</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panose="02020603050405020304" pitchFamily="18" charset="0"/>
                          <a:cs typeface="Times New Roman" panose="02020603050405020304" pitchFamily="18" charset="0"/>
                        </a:rPr>
                        <a:t>ingenuity</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panose="02020603050405020304" pitchFamily="18" charset="0"/>
                          <a:cs typeface="Times New Roman" panose="02020603050405020304" pitchFamily="18" charset="0"/>
                        </a:rPr>
                        <a:t>appreciation</a:t>
                      </a: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21979348"/>
              </p:ext>
            </p:extLst>
          </p:nvPr>
        </p:nvGraphicFramePr>
        <p:xfrm>
          <a:off x="5985296" y="3873250"/>
          <a:ext cx="1676400" cy="2225040"/>
        </p:xfrm>
        <a:graphic>
          <a:graphicData uri="http://schemas.openxmlformats.org/drawingml/2006/table">
            <a:tbl>
              <a:tblPr firstRow="1" bandRow="1">
                <a:tableStyleId>{5C22544A-7EE6-4342-B048-85BDC9FD1C3A}</a:tableStyleId>
              </a:tblPr>
              <a:tblGrid>
                <a:gridCol w="1676400"/>
              </a:tblGrid>
              <a:tr h="370840">
                <a:tc>
                  <a:txBody>
                    <a:bodyPr/>
                    <a:lstStyle/>
                    <a:p>
                      <a:r>
                        <a:rPr lang="en-US" b="1" dirty="0" smtClean="0">
                          <a:latin typeface="Times New Roman" panose="02020603050405020304" pitchFamily="18" charset="0"/>
                          <a:cs typeface="Times New Roman" panose="02020603050405020304" pitchFamily="18" charset="0"/>
                        </a:rPr>
                        <a:t>Noun</a:t>
                      </a:r>
                      <a:endParaRPr lang="en-US" b="1" dirty="0">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Adjective</a:t>
                      </a:r>
                      <a:endParaRPr lang="en-US" b="1" dirty="0">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Noun</a:t>
                      </a:r>
                      <a:endParaRPr lang="en-US" b="1" dirty="0">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Noun</a:t>
                      </a:r>
                      <a:endParaRPr lang="en-US" b="1" dirty="0">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Noun</a:t>
                      </a:r>
                      <a:endParaRPr lang="en-US" b="1" dirty="0">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Noun</a:t>
                      </a:r>
                      <a:endParaRPr lang="en-US" b="1" dirty="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52221883"/>
              </p:ext>
            </p:extLst>
          </p:nvPr>
        </p:nvGraphicFramePr>
        <p:xfrm>
          <a:off x="8118896" y="3873250"/>
          <a:ext cx="1600200" cy="2194560"/>
        </p:xfrm>
        <a:graphic>
          <a:graphicData uri="http://schemas.openxmlformats.org/drawingml/2006/table">
            <a:tbl>
              <a:tblPr firstRow="1" bandRow="1">
                <a:tableStyleId>{5C22544A-7EE6-4342-B048-85BDC9FD1C3A}</a:tableStyleId>
              </a:tblPr>
              <a:tblGrid>
                <a:gridCol w="1600200"/>
              </a:tblGrid>
              <a:tr h="358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err="1" smtClean="0">
                          <a:latin typeface="Kalpurush" panose="02000600000000000000" pitchFamily="2" charset="0"/>
                          <a:cs typeface="Kalpurush" panose="02000600000000000000" pitchFamily="2" charset="0"/>
                        </a:rPr>
                        <a:t>হস্তশিল্প</a:t>
                      </a:r>
                      <a:endParaRPr lang="en-US" sz="1800" b="0" dirty="0" smtClean="0">
                        <a:latin typeface="Kalpurush" panose="02000600000000000000" pitchFamily="2" charset="0"/>
                        <a:cs typeface="Kalpurush" panose="02000600000000000000" pitchFamily="2" charset="0"/>
                      </a:endParaRPr>
                    </a:p>
                  </a:txBody>
                  <a:tcPr/>
                </a:tc>
              </a:tr>
              <a:tr h="358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0" dirty="0" smtClean="0">
                          <a:latin typeface="Kalpurush" panose="02000600000000000000" pitchFamily="2" charset="0"/>
                          <a:cs typeface="Kalpurush" panose="02000600000000000000" pitchFamily="2" charset="0"/>
                        </a:rPr>
                        <a:t>অন্তর্ভুক্ত</a:t>
                      </a:r>
                      <a:endParaRPr lang="en-US" sz="1800" b="0" dirty="0" smtClean="0">
                        <a:latin typeface="Kalpurush" panose="02000600000000000000" pitchFamily="2" charset="0"/>
                        <a:cs typeface="Kalpurush" panose="02000600000000000000" pitchFamily="2" charset="0"/>
                      </a:endParaRPr>
                    </a:p>
                  </a:txBody>
                  <a:tcPr/>
                </a:tc>
              </a:tr>
              <a:tr h="358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0" dirty="0" smtClean="0">
                          <a:latin typeface="Kalpurush" panose="02000600000000000000" pitchFamily="2" charset="0"/>
                          <a:cs typeface="Kalpurush" panose="02000600000000000000" pitchFamily="2" charset="0"/>
                        </a:rPr>
                        <a:t>কল্পনা</a:t>
                      </a:r>
                      <a:endParaRPr lang="en-US" sz="1800" b="0" dirty="0" smtClean="0">
                        <a:latin typeface="Kalpurush" panose="02000600000000000000" pitchFamily="2" charset="0"/>
                        <a:cs typeface="Kalpurush" panose="02000600000000000000" pitchFamily="2" charset="0"/>
                      </a:endParaRPr>
                    </a:p>
                  </a:txBody>
                  <a:tcPr/>
                </a:tc>
              </a:tr>
              <a:tr h="358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err="1" smtClean="0">
                          <a:latin typeface="Kalpurush" panose="02000600000000000000" pitchFamily="2" charset="0"/>
                          <a:cs typeface="Kalpurush" panose="02000600000000000000" pitchFamily="2" charset="0"/>
                        </a:rPr>
                        <a:t>ভাব</a:t>
                      </a:r>
                      <a:r>
                        <a:rPr lang="en-US" sz="1800" b="0" baseline="0" dirty="0" smtClean="0">
                          <a:latin typeface="Kalpurush" panose="02000600000000000000" pitchFamily="2" charset="0"/>
                          <a:cs typeface="Kalpurush" panose="02000600000000000000" pitchFamily="2" charset="0"/>
                        </a:rPr>
                        <a:t> </a:t>
                      </a:r>
                      <a:r>
                        <a:rPr lang="en-US" sz="1800" b="0" baseline="0" dirty="0" err="1" smtClean="0">
                          <a:latin typeface="Kalpurush" panose="02000600000000000000" pitchFamily="2" charset="0"/>
                          <a:cs typeface="Kalpurush" panose="02000600000000000000" pitchFamily="2" charset="0"/>
                        </a:rPr>
                        <a:t>বা</a:t>
                      </a:r>
                      <a:r>
                        <a:rPr lang="en-US" sz="1800" b="0" baseline="0" dirty="0" smtClean="0">
                          <a:latin typeface="Kalpurush" panose="02000600000000000000" pitchFamily="2" charset="0"/>
                          <a:cs typeface="Kalpurush" panose="02000600000000000000" pitchFamily="2" charset="0"/>
                        </a:rPr>
                        <a:t> </a:t>
                      </a:r>
                      <a:r>
                        <a:rPr lang="en-US" sz="1800" b="0" baseline="0" dirty="0" err="1" smtClean="0">
                          <a:latin typeface="Kalpurush" panose="02000600000000000000" pitchFamily="2" charset="0"/>
                          <a:cs typeface="Kalpurush" panose="02000600000000000000" pitchFamily="2" charset="0"/>
                        </a:rPr>
                        <a:t>মর্জি</a:t>
                      </a:r>
                      <a:endParaRPr lang="en-US" sz="1800" b="0" dirty="0" smtClean="0">
                        <a:latin typeface="Kalpurush" panose="02000600000000000000" pitchFamily="2" charset="0"/>
                        <a:cs typeface="Kalpurush" panose="02000600000000000000" pitchFamily="2" charset="0"/>
                      </a:endParaRPr>
                    </a:p>
                  </a:txBody>
                  <a:tcPr/>
                </a:tc>
              </a:tr>
              <a:tr h="358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s-IN" sz="1800" b="0" i="0" kern="1200" dirty="0" smtClean="0">
                          <a:solidFill>
                            <a:schemeClr val="dk1"/>
                          </a:solidFill>
                          <a:effectLst/>
                          <a:latin typeface="Kalpurush" panose="02000600000000000000" pitchFamily="2" charset="0"/>
                          <a:ea typeface="+mn-ea"/>
                          <a:cs typeface="Kalpurush" panose="02000600000000000000" pitchFamily="2" charset="0"/>
                        </a:rPr>
                        <a:t>চাতুর্য ও কৌশল</a:t>
                      </a:r>
                      <a:endParaRPr lang="en-US" sz="1800" b="0" dirty="0" smtClean="0">
                        <a:latin typeface="Kalpurush" panose="02000600000000000000" pitchFamily="2" charset="0"/>
                        <a:cs typeface="Kalpurush" panose="02000600000000000000" pitchFamily="2" charset="0"/>
                      </a:endParaRPr>
                    </a:p>
                  </a:txBody>
                  <a:tcPr/>
                </a:tc>
              </a:tr>
              <a:tr h="358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s-IN" sz="1800" b="0" i="0" kern="1200" dirty="0" smtClean="0">
                          <a:solidFill>
                            <a:schemeClr val="dk1"/>
                          </a:solidFill>
                          <a:effectLst/>
                          <a:latin typeface="Kalpurush" panose="02000600000000000000" pitchFamily="2" charset="0"/>
                          <a:ea typeface="+mn-ea"/>
                          <a:cs typeface="Kalpurush" panose="02000600000000000000" pitchFamily="2" charset="0"/>
                        </a:rPr>
                        <a:t>যথাযথ মূল্যায়ন</a:t>
                      </a:r>
                      <a:endParaRPr lang="en-US" sz="1800" b="0" dirty="0" smtClean="0">
                        <a:latin typeface="Kalpurush" panose="02000600000000000000" pitchFamily="2" charset="0"/>
                        <a:cs typeface="Kalpurush" panose="02000600000000000000" pitchFamily="2" charset="0"/>
                      </a:endParaRPr>
                    </a:p>
                  </a:txBody>
                  <a:tcPr/>
                </a:tc>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896" y="444250"/>
            <a:ext cx="6172200" cy="3205163"/>
          </a:xfrm>
          <a:prstGeom prst="rect">
            <a:avLst/>
          </a:prstGeom>
        </p:spPr>
      </p:pic>
    </p:spTree>
    <p:extLst>
      <p:ext uri="{BB962C8B-B14F-4D97-AF65-F5344CB8AC3E}">
        <p14:creationId xmlns:p14="http://schemas.microsoft.com/office/powerpoint/2010/main" val="117534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81000"/>
            <a:ext cx="3810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Lets discuss about this question</a:t>
            </a:r>
            <a:endParaRPr lang="en-US" b="1" dirty="0">
              <a:latin typeface="Times New Roman" panose="02020603050405020304" pitchFamily="18" charset="0"/>
              <a:cs typeface="Times New Roman" panose="02020603050405020304" pitchFamily="18" charset="0"/>
            </a:endParaRPr>
          </a:p>
        </p:txBody>
      </p:sp>
      <p:sp>
        <p:nvSpPr>
          <p:cNvPr id="4" name="Rectangle 3"/>
          <p:cNvSpPr/>
          <p:nvPr/>
        </p:nvSpPr>
        <p:spPr>
          <a:xfrm>
            <a:off x="533400" y="914400"/>
            <a:ext cx="9220200" cy="369332"/>
          </a:xfrm>
          <a:prstGeom prst="rect">
            <a:avLst/>
          </a:prstGeom>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Q: Can </a:t>
            </a:r>
            <a:r>
              <a:rPr lang="en-US" b="1" dirty="0">
                <a:latin typeface="Times New Roman" panose="02020603050405020304" pitchFamily="18" charset="0"/>
                <a:cs typeface="Times New Roman" panose="02020603050405020304" pitchFamily="18" charset="0"/>
              </a:rPr>
              <a:t>you distinguish between art and craft? How are they different</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5" name="Rectangle 4"/>
          <p:cNvSpPr/>
          <p:nvPr/>
        </p:nvSpPr>
        <p:spPr>
          <a:xfrm>
            <a:off x="533400" y="5553670"/>
            <a:ext cx="9220200" cy="923330"/>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Art relies on artistic merit whereas craft is based on learned skills and </a:t>
            </a:r>
            <a:r>
              <a:rPr lang="en-US" b="1" dirty="0" smtClean="0">
                <a:latin typeface="Times New Roman" panose="02020603050405020304" pitchFamily="18" charset="0"/>
                <a:cs typeface="Times New Roman" panose="02020603050405020304" pitchFamily="18" charset="0"/>
              </a:rPr>
              <a:t>technique. Art </a:t>
            </a:r>
            <a:r>
              <a:rPr lang="en-US" b="1" dirty="0">
                <a:latin typeface="Times New Roman" panose="02020603050405020304" pitchFamily="18" charset="0"/>
                <a:cs typeface="Times New Roman" panose="02020603050405020304" pitchFamily="18" charset="0"/>
              </a:rPr>
              <a:t>is well known for serving an aesthetic purpose. On the other hand, craft serves human objectives.</a:t>
            </a:r>
          </a:p>
          <a:p>
            <a:pPr algn="just"/>
            <a:endParaRPr lang="en-US"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133600"/>
            <a:ext cx="9220200" cy="3124199"/>
          </a:xfrm>
          <a:prstGeom prst="rect">
            <a:avLst/>
          </a:prstGeom>
        </p:spPr>
      </p:pic>
    </p:spTree>
    <p:extLst>
      <p:ext uri="{BB962C8B-B14F-4D97-AF65-F5344CB8AC3E}">
        <p14:creationId xmlns:p14="http://schemas.microsoft.com/office/powerpoint/2010/main" val="236811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236184"/>
            <a:ext cx="2590800" cy="1631216"/>
          </a:xfrm>
          <a:prstGeom prst="rect">
            <a:avLst/>
          </a:prstGeom>
        </p:spPr>
        <p:txBody>
          <a:bodyPr wrap="square">
            <a:spAutoFit/>
          </a:bodyPr>
          <a:lstStyle/>
          <a:p>
            <a:pPr marL="457200" indent="-457200">
              <a:buFont typeface="+mj-lt"/>
              <a:buAutoNum type="arabicParenR"/>
            </a:pPr>
            <a:r>
              <a:rPr lang="en-US" sz="2000" b="1" dirty="0">
                <a:solidFill>
                  <a:srgbClr val="00B0F0"/>
                </a:solidFill>
                <a:latin typeface="Times New Roman" panose="02020603050405020304" pitchFamily="18" charset="0"/>
                <a:cs typeface="Times New Roman" panose="02020603050405020304" pitchFamily="18" charset="0"/>
              </a:rPr>
              <a:t>animate</a:t>
            </a:r>
          </a:p>
          <a:p>
            <a:pPr marL="457200" indent="-457200">
              <a:buFont typeface="+mj-lt"/>
              <a:buAutoNum type="arabicParenR"/>
            </a:pPr>
            <a:r>
              <a:rPr lang="en-US" sz="2000" b="1" dirty="0">
                <a:solidFill>
                  <a:srgbClr val="00B0F0"/>
                </a:solidFill>
                <a:latin typeface="Times New Roman" panose="02020603050405020304" pitchFamily="18" charset="0"/>
                <a:cs typeface="Times New Roman" panose="02020603050405020304" pitchFamily="18" charset="0"/>
              </a:rPr>
              <a:t>interaction </a:t>
            </a:r>
          </a:p>
          <a:p>
            <a:pPr marL="457200" indent="-457200">
              <a:buFont typeface="+mj-lt"/>
              <a:buAutoNum type="arabicParenR"/>
            </a:pPr>
            <a:r>
              <a:rPr lang="en-US" sz="2000" b="1" dirty="0">
                <a:solidFill>
                  <a:srgbClr val="00B0F0"/>
                </a:solidFill>
                <a:latin typeface="Times New Roman" panose="02020603050405020304" pitchFamily="18" charset="0"/>
                <a:cs typeface="Times New Roman" panose="02020603050405020304" pitchFamily="18" charset="0"/>
              </a:rPr>
              <a:t>aesthetic</a:t>
            </a:r>
          </a:p>
          <a:p>
            <a:pPr marL="457200" indent="-457200">
              <a:buFont typeface="+mj-lt"/>
              <a:buAutoNum type="arabicParenR"/>
            </a:pPr>
            <a:r>
              <a:rPr lang="en-US" sz="2000" b="1" dirty="0">
                <a:solidFill>
                  <a:srgbClr val="00B0F0"/>
                </a:solidFill>
                <a:latin typeface="Times New Roman" panose="02020603050405020304" pitchFamily="18" charset="0"/>
                <a:cs typeface="Times New Roman" panose="02020603050405020304" pitchFamily="18" charset="0"/>
              </a:rPr>
              <a:t>distinguish</a:t>
            </a:r>
          </a:p>
          <a:p>
            <a:pPr marL="457200" indent="-457200">
              <a:buFont typeface="+mj-lt"/>
              <a:buAutoNum type="arabicParenR"/>
            </a:pPr>
            <a:r>
              <a:rPr lang="en-US" sz="2000" b="1" dirty="0">
                <a:solidFill>
                  <a:srgbClr val="00B0F0"/>
                </a:solidFill>
                <a:latin typeface="Times New Roman" panose="02020603050405020304" pitchFamily="18" charset="0"/>
                <a:cs typeface="Times New Roman" panose="02020603050405020304" pitchFamily="18" charset="0"/>
              </a:rPr>
              <a:t>aspiration</a:t>
            </a:r>
            <a:endParaRPr lang="en-US" sz="2000" dirty="0">
              <a:solidFill>
                <a:srgbClr val="00B0F0"/>
              </a:solidFill>
            </a:endParaRPr>
          </a:p>
        </p:txBody>
      </p:sp>
      <p:sp>
        <p:nvSpPr>
          <p:cNvPr id="3" name="TextBox 2"/>
          <p:cNvSpPr txBox="1"/>
          <p:nvPr/>
        </p:nvSpPr>
        <p:spPr>
          <a:xfrm>
            <a:off x="4495800" y="4236184"/>
            <a:ext cx="1752600" cy="1631216"/>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Verb</a:t>
            </a:r>
          </a:p>
          <a:p>
            <a:r>
              <a:rPr lang="en-US" sz="2000" b="1" dirty="0" smtClean="0">
                <a:latin typeface="Times New Roman" panose="02020603050405020304" pitchFamily="18" charset="0"/>
                <a:cs typeface="Times New Roman" panose="02020603050405020304" pitchFamily="18" charset="0"/>
              </a:rPr>
              <a:t>Noun</a:t>
            </a:r>
          </a:p>
          <a:p>
            <a:r>
              <a:rPr lang="en-US" sz="2000" b="1" dirty="0" smtClean="0">
                <a:latin typeface="Times New Roman" panose="02020603050405020304" pitchFamily="18" charset="0"/>
                <a:cs typeface="Times New Roman" panose="02020603050405020304" pitchFamily="18" charset="0"/>
              </a:rPr>
              <a:t>Adjective</a:t>
            </a:r>
          </a:p>
          <a:p>
            <a:r>
              <a:rPr lang="en-US" sz="2000" b="1" dirty="0" smtClean="0">
                <a:latin typeface="Times New Roman" panose="02020603050405020304" pitchFamily="18" charset="0"/>
                <a:cs typeface="Times New Roman" panose="02020603050405020304" pitchFamily="18" charset="0"/>
              </a:rPr>
              <a:t>Verb</a:t>
            </a:r>
          </a:p>
          <a:p>
            <a:r>
              <a:rPr lang="en-US" sz="2000" b="1" dirty="0" smtClean="0">
                <a:latin typeface="Times New Roman" panose="02020603050405020304" pitchFamily="18" charset="0"/>
                <a:cs typeface="Times New Roman" panose="02020603050405020304" pitchFamily="18" charset="0"/>
              </a:rPr>
              <a:t>Noun</a:t>
            </a:r>
            <a:endParaRPr lang="en-US" sz="2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400800" y="4267200"/>
            <a:ext cx="3429000" cy="1477328"/>
          </a:xfrm>
          <a:prstGeom prst="rect">
            <a:avLst/>
          </a:prstGeom>
          <a:noFill/>
        </p:spPr>
        <p:txBody>
          <a:bodyPr wrap="square" rtlCol="0">
            <a:spAutoFit/>
          </a:bodyPr>
          <a:lstStyle/>
          <a:p>
            <a:r>
              <a:rPr lang="en-US" dirty="0" err="1" smtClean="0"/>
              <a:t>প্রান</a:t>
            </a:r>
            <a:r>
              <a:rPr lang="en-US" dirty="0" smtClean="0"/>
              <a:t> </a:t>
            </a:r>
            <a:r>
              <a:rPr lang="en-US" dirty="0" err="1" smtClean="0"/>
              <a:t>সঞ্চার</a:t>
            </a:r>
            <a:r>
              <a:rPr lang="en-US" dirty="0" smtClean="0"/>
              <a:t> </a:t>
            </a:r>
            <a:r>
              <a:rPr lang="en-US" dirty="0" err="1" smtClean="0"/>
              <a:t>করা</a:t>
            </a:r>
            <a:r>
              <a:rPr lang="en-US" dirty="0" smtClean="0"/>
              <a:t> </a:t>
            </a:r>
            <a:r>
              <a:rPr lang="en-US" dirty="0" err="1" smtClean="0"/>
              <a:t>বা</a:t>
            </a:r>
            <a:r>
              <a:rPr lang="en-US" dirty="0" smtClean="0"/>
              <a:t> </a:t>
            </a:r>
            <a:r>
              <a:rPr lang="en-US" dirty="0" err="1" smtClean="0"/>
              <a:t>সজীব</a:t>
            </a:r>
            <a:r>
              <a:rPr lang="en-US" dirty="0" smtClean="0"/>
              <a:t> </a:t>
            </a:r>
            <a:r>
              <a:rPr lang="en-US" dirty="0" err="1" smtClean="0"/>
              <a:t>করা</a:t>
            </a:r>
            <a:endParaRPr lang="en-US" dirty="0" smtClean="0"/>
          </a:p>
          <a:p>
            <a:r>
              <a:rPr lang="en-US" dirty="0" err="1" smtClean="0"/>
              <a:t>মিথষ্ক্রিয়া</a:t>
            </a:r>
            <a:endParaRPr lang="en-US" dirty="0" smtClean="0"/>
          </a:p>
          <a:p>
            <a:r>
              <a:rPr lang="en-US" dirty="0" err="1" smtClean="0"/>
              <a:t>নান্দনিক</a:t>
            </a:r>
            <a:endParaRPr lang="en-US" dirty="0" smtClean="0"/>
          </a:p>
          <a:p>
            <a:r>
              <a:rPr lang="bn-IN" dirty="0" smtClean="0"/>
              <a:t>পার্থক্য</a:t>
            </a:r>
            <a:r>
              <a:rPr lang="en-US" dirty="0" smtClean="0"/>
              <a:t> </a:t>
            </a:r>
            <a:r>
              <a:rPr lang="en-US" dirty="0" err="1" smtClean="0"/>
              <a:t>করা</a:t>
            </a:r>
            <a:endParaRPr lang="en-US" dirty="0" smtClean="0"/>
          </a:p>
          <a:p>
            <a:r>
              <a:rPr lang="en-US" dirty="0" err="1" smtClean="0"/>
              <a:t>আকাঙ্খা</a:t>
            </a:r>
            <a:r>
              <a:rPr lang="en-US" dirty="0" smtClean="0"/>
              <a:t> </a:t>
            </a:r>
            <a:endParaRPr lang="en-US" dirty="0"/>
          </a:p>
        </p:txBody>
      </p:sp>
      <p:sp>
        <p:nvSpPr>
          <p:cNvPr id="6" name="Rectangle 5"/>
          <p:cNvSpPr/>
          <p:nvPr/>
        </p:nvSpPr>
        <p:spPr>
          <a:xfrm>
            <a:off x="381000" y="609600"/>
            <a:ext cx="2971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Vocabulary practice</a:t>
            </a:r>
            <a:endParaRPr lang="en-US"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80" y="901700"/>
            <a:ext cx="5232520" cy="2908300"/>
          </a:xfrm>
          <a:prstGeom prst="rect">
            <a:avLst/>
          </a:prstGeom>
        </p:spPr>
      </p:pic>
    </p:spTree>
    <p:extLst>
      <p:ext uri="{BB962C8B-B14F-4D97-AF65-F5344CB8AC3E}">
        <p14:creationId xmlns:p14="http://schemas.microsoft.com/office/powerpoint/2010/main" val="13535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81000"/>
            <a:ext cx="4622800" cy="26003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81000"/>
            <a:ext cx="3907592" cy="26003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213890"/>
            <a:ext cx="4622800" cy="2679513"/>
          </a:xfrm>
          <a:prstGeom prst="rect">
            <a:avLst/>
          </a:prstGeom>
        </p:spPr>
      </p:pic>
      <p:sp>
        <p:nvSpPr>
          <p:cNvPr id="5" name="Rectangle 4"/>
          <p:cNvSpPr/>
          <p:nvPr/>
        </p:nvSpPr>
        <p:spPr>
          <a:xfrm>
            <a:off x="5413075" y="3213889"/>
            <a:ext cx="3907592" cy="267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Different types of craft works in Bangladesh.</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9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09800"/>
            <a:ext cx="8991600" cy="3323987"/>
          </a:xfrm>
          <a:prstGeom prst="rect">
            <a:avLst/>
          </a:prstGeom>
        </p:spPr>
        <p:txBody>
          <a:bodyPr wrap="square">
            <a:spAutoFit/>
          </a:bodyPr>
          <a:lstStyle/>
          <a:p>
            <a:pPr algn="just">
              <a:lnSpc>
                <a:spcPct val="150000"/>
              </a:lnSpc>
            </a:pPr>
            <a:r>
              <a:rPr lang="en-US" sz="2000" dirty="0" smtClean="0">
                <a:latin typeface="Times New Roman" panose="02020603050405020304" pitchFamily="18" charset="0"/>
                <a:cs typeface="Times New Roman" panose="02020603050405020304" pitchFamily="18" charset="0"/>
              </a:rPr>
              <a:t>Find out Parts of speech of the underlined words:</a:t>
            </a:r>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There </a:t>
            </a:r>
            <a:r>
              <a:rPr lang="en-US" sz="2000" dirty="0">
                <a:latin typeface="Times New Roman" panose="02020603050405020304" pitchFamily="18" charset="0"/>
                <a:cs typeface="Times New Roman" panose="02020603050405020304" pitchFamily="18" charset="0"/>
              </a:rPr>
              <a:t>are no easy solutions to the problems that </a:t>
            </a:r>
            <a:r>
              <a:rPr lang="en-US" sz="2000" dirty="0" smtClean="0">
                <a:latin typeface="Times New Roman" panose="02020603050405020304" pitchFamily="18" charset="0"/>
                <a:cs typeface="Times New Roman" panose="02020603050405020304" pitchFamily="18" charset="0"/>
              </a:rPr>
              <a:t>1) </a:t>
            </a:r>
            <a:r>
              <a:rPr lang="en-US" sz="2000" u="heavy" dirty="0" smtClean="0">
                <a:uFill>
                  <a:solidFill>
                    <a:srgbClr val="0070C0"/>
                  </a:solidFill>
                </a:uFill>
                <a:latin typeface="Times New Roman" panose="02020603050405020304" pitchFamily="18" charset="0"/>
                <a:cs typeface="Times New Roman" panose="02020603050405020304" pitchFamily="18" charset="0"/>
              </a:rPr>
              <a:t>craftworks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face in our time. Crafts </a:t>
            </a:r>
            <a:r>
              <a:rPr lang="en-US" sz="2000" dirty="0" smtClean="0">
                <a:latin typeface="Times New Roman" panose="02020603050405020304" pitchFamily="18" charset="0"/>
                <a:cs typeface="Times New Roman" panose="02020603050405020304" pitchFamily="18" charset="0"/>
              </a:rPr>
              <a:t>that are </a:t>
            </a:r>
            <a:r>
              <a:rPr lang="en-US" sz="2000" dirty="0">
                <a:latin typeface="Times New Roman" panose="02020603050405020304" pitchFamily="18" charset="0"/>
                <a:cs typeface="Times New Roman" panose="02020603050405020304" pitchFamily="18" charset="0"/>
              </a:rPr>
              <a:t>disappearing can and should be revived, even where the machine has made the</a:t>
            </a:r>
          </a:p>
          <a:p>
            <a:pPr algn="just"/>
            <a:r>
              <a:rPr lang="en-US" sz="2000" u="heavy" dirty="0" smtClean="0">
                <a:uFill>
                  <a:solidFill>
                    <a:srgbClr val="0070C0"/>
                  </a:solidFill>
                </a:uFill>
                <a:latin typeface="Times New Roman" panose="02020603050405020304" pitchFamily="18" charset="0"/>
                <a:cs typeface="Times New Roman" panose="02020603050405020304" pitchFamily="18" charset="0"/>
              </a:rPr>
              <a:t>2) prospect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difficult. And crafts that are </a:t>
            </a:r>
            <a:r>
              <a:rPr lang="en-US" sz="2000" dirty="0" smtClean="0">
                <a:latin typeface="Times New Roman" panose="02020603050405020304" pitchFamily="18" charset="0"/>
                <a:cs typeface="Times New Roman" panose="02020603050405020304" pitchFamily="18" charset="0"/>
              </a:rPr>
              <a:t>3) </a:t>
            </a:r>
            <a:r>
              <a:rPr lang="en-US" sz="2000" u="heavy" dirty="0" smtClean="0">
                <a:uFill>
                  <a:solidFill>
                    <a:srgbClr val="0070C0"/>
                  </a:solidFill>
                </a:uFill>
                <a:latin typeface="Times New Roman" panose="02020603050405020304" pitchFamily="18" charset="0"/>
                <a:cs typeface="Times New Roman" panose="02020603050405020304" pitchFamily="18" charset="0"/>
              </a:rPr>
              <a:t>still</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practiced can be safeguarded and made </a:t>
            </a:r>
            <a:r>
              <a:rPr lang="en-US" sz="2000" dirty="0" smtClean="0">
                <a:latin typeface="Times New Roman" panose="02020603050405020304" pitchFamily="18" charset="0"/>
                <a:cs typeface="Times New Roman" panose="02020603050405020304" pitchFamily="18" charset="0"/>
              </a:rPr>
              <a:t>to 4) </a:t>
            </a:r>
            <a:r>
              <a:rPr lang="en-US" sz="2000" u="heavy" dirty="0" smtClean="0">
                <a:uFill>
                  <a:solidFill>
                    <a:srgbClr val="0070C0"/>
                  </a:solidFill>
                </a:uFill>
                <a:latin typeface="Times New Roman" panose="02020603050405020304" pitchFamily="18" charset="0"/>
                <a:cs typeface="Times New Roman" panose="02020603050405020304" pitchFamily="18" charset="0"/>
              </a:rPr>
              <a:t>consolidate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their </a:t>
            </a:r>
            <a:r>
              <a:rPr lang="en-US" sz="2000" dirty="0" smtClean="0">
                <a:latin typeface="Times New Roman" panose="02020603050405020304" pitchFamily="18" charset="0"/>
                <a:cs typeface="Times New Roman" panose="02020603050405020304" pitchFamily="18" charset="0"/>
              </a:rPr>
              <a:t>5) </a:t>
            </a:r>
            <a:r>
              <a:rPr lang="en-US" sz="2000" u="heavy" dirty="0" smtClean="0">
                <a:uFill>
                  <a:solidFill>
                    <a:srgbClr val="0070C0"/>
                  </a:solidFill>
                </a:uFill>
                <a:latin typeface="Times New Roman" panose="02020603050405020304" pitchFamily="18" charset="0"/>
                <a:cs typeface="Times New Roman" panose="02020603050405020304" pitchFamily="18" charset="0"/>
              </a:rPr>
              <a:t>position</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further. This can be done by providing grants, </a:t>
            </a:r>
            <a:r>
              <a:rPr lang="en-US" sz="2000" dirty="0" smtClean="0">
                <a:latin typeface="Times New Roman" panose="02020603050405020304" pitchFamily="18" charset="0"/>
                <a:cs typeface="Times New Roman" panose="02020603050405020304" pitchFamily="18" charset="0"/>
              </a:rPr>
              <a:t>loans, 6)</a:t>
            </a:r>
            <a:r>
              <a:rPr lang="en-US" sz="2000" u="heavy" dirty="0" smtClean="0">
                <a:uFill>
                  <a:solidFill>
                    <a:srgbClr val="0070C0"/>
                  </a:solidFill>
                </a:uFill>
                <a:latin typeface="Times New Roman" panose="02020603050405020304" pitchFamily="18" charset="0"/>
                <a:cs typeface="Times New Roman" panose="02020603050405020304" pitchFamily="18" charset="0"/>
              </a:rPr>
              <a:t>assistance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other support to the producers, and helping them find a </a:t>
            </a:r>
            <a:r>
              <a:rPr lang="en-US" sz="2000" dirty="0" smtClean="0">
                <a:latin typeface="Times New Roman" panose="02020603050405020304" pitchFamily="18" charset="0"/>
                <a:cs typeface="Times New Roman" panose="02020603050405020304" pitchFamily="18" charset="0"/>
              </a:rPr>
              <a:t>7)</a:t>
            </a:r>
            <a:r>
              <a:rPr lang="en-US" sz="2000" u="heavy" dirty="0" smtClean="0">
                <a:uFill>
                  <a:solidFill>
                    <a:srgbClr val="0070C0"/>
                  </a:solidFill>
                </a:uFill>
                <a:latin typeface="Times New Roman" panose="02020603050405020304" pitchFamily="18" charset="0"/>
                <a:cs typeface="Times New Roman" panose="02020603050405020304" pitchFamily="18" charset="0"/>
              </a:rPr>
              <a:t>comfortable</a:t>
            </a:r>
            <a:r>
              <a:rPr lang="en-US" sz="2000" dirty="0" smtClean="0">
                <a:latin typeface="Times New Roman" panose="02020603050405020304" pitchFamily="18" charset="0"/>
                <a:cs typeface="Times New Roman" panose="02020603050405020304" pitchFamily="18" charset="0"/>
              </a:rPr>
              <a:t> customer </a:t>
            </a:r>
            <a:r>
              <a:rPr lang="en-US" sz="2000" dirty="0">
                <a:latin typeface="Times New Roman" panose="02020603050405020304" pitchFamily="18" charset="0"/>
                <a:cs typeface="Times New Roman" panose="02020603050405020304" pitchFamily="18" charset="0"/>
              </a:rPr>
              <a:t>base. But more importantly, craftwork can be branded and </a:t>
            </a:r>
            <a:r>
              <a:rPr lang="en-US" sz="2000" dirty="0" smtClean="0">
                <a:latin typeface="Times New Roman" panose="02020603050405020304" pitchFamily="18" charset="0"/>
                <a:cs typeface="Times New Roman" panose="02020603050405020304" pitchFamily="18" charset="0"/>
              </a:rPr>
              <a:t>successfully marketed 8) </a:t>
            </a:r>
            <a:r>
              <a:rPr lang="en-US" sz="2000" u="heavy" dirty="0" smtClean="0">
                <a:uFill>
                  <a:solidFill>
                    <a:srgbClr val="0070C0"/>
                  </a:solidFill>
                </a:uFill>
                <a:latin typeface="Times New Roman" panose="02020603050405020304" pitchFamily="18" charset="0"/>
                <a:cs typeface="Times New Roman" panose="02020603050405020304" pitchFamily="18" charset="0"/>
              </a:rPr>
              <a:t>throughout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country and </a:t>
            </a:r>
            <a:r>
              <a:rPr lang="en-US" sz="2000" dirty="0" smtClean="0">
                <a:latin typeface="Times New Roman" panose="02020603050405020304" pitchFamily="18" charset="0"/>
                <a:cs typeface="Times New Roman" panose="02020603050405020304" pitchFamily="18" charset="0"/>
              </a:rPr>
              <a:t>9) </a:t>
            </a:r>
            <a:r>
              <a:rPr lang="en-US" sz="2000" u="heavy" dirty="0" smtClean="0">
                <a:uFill>
                  <a:solidFill>
                    <a:srgbClr val="0070C0"/>
                  </a:solidFill>
                </a:uFill>
                <a:latin typeface="Times New Roman" panose="02020603050405020304" pitchFamily="18" charset="0"/>
                <a:cs typeface="Times New Roman" panose="02020603050405020304" pitchFamily="18" charset="0"/>
              </a:rPr>
              <a:t>beyond</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 there are always buyers and users </a:t>
            </a:r>
            <a:r>
              <a:rPr lang="en-US" sz="2000" dirty="0" smtClean="0">
                <a:latin typeface="Times New Roman" panose="02020603050405020304" pitchFamily="18" charset="0"/>
                <a:cs typeface="Times New Roman" panose="02020603050405020304" pitchFamily="18" charset="0"/>
              </a:rPr>
              <a:t>of 10) </a:t>
            </a:r>
            <a:r>
              <a:rPr lang="en-US" sz="2000" u="heavy" dirty="0" smtClean="0">
                <a:uFill>
                  <a:solidFill>
                    <a:srgbClr val="0070C0"/>
                  </a:solidFill>
                </a:uFill>
                <a:latin typeface="Times New Roman" panose="02020603050405020304" pitchFamily="18" charset="0"/>
                <a:cs typeface="Times New Roman" panose="02020603050405020304" pitchFamily="18" charset="0"/>
              </a:rPr>
              <a:t>handmade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products who feel a strong attraction towards such cultural </a:t>
            </a:r>
            <a:r>
              <a:rPr lang="en-US" sz="2000" dirty="0" smtClean="0">
                <a:latin typeface="Times New Roman" panose="02020603050405020304" pitchFamily="18" charset="0"/>
                <a:cs typeface="Times New Roman" panose="02020603050405020304" pitchFamily="18" charset="0"/>
              </a:rPr>
              <a:t>products.</a:t>
            </a:r>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533400" y="228600"/>
            <a:ext cx="2971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Grammar practice</a:t>
            </a: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28600"/>
            <a:ext cx="3962400" cy="2218944"/>
          </a:xfrm>
          <a:prstGeom prst="rect">
            <a:avLst/>
          </a:prstGeom>
        </p:spPr>
      </p:pic>
    </p:spTree>
    <p:extLst>
      <p:ext uri="{BB962C8B-B14F-4D97-AF65-F5344CB8AC3E}">
        <p14:creationId xmlns:p14="http://schemas.microsoft.com/office/powerpoint/2010/main" val="81339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0818"/>
          <a:stretch/>
        </p:blipFill>
        <p:spPr>
          <a:xfrm>
            <a:off x="4482237" y="1478101"/>
            <a:ext cx="5195163" cy="3627299"/>
          </a:xfrm>
          <a:prstGeom prst="rect">
            <a:avLst/>
          </a:prstGeom>
        </p:spPr>
      </p:pic>
      <p:sp>
        <p:nvSpPr>
          <p:cNvPr id="4" name="Rectangle 3"/>
          <p:cNvSpPr/>
          <p:nvPr/>
        </p:nvSpPr>
        <p:spPr>
          <a:xfrm>
            <a:off x="552091" y="304800"/>
            <a:ext cx="2971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Grammar practice</a:t>
            </a:r>
            <a:endParaRPr lang="en-US"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52091" y="2243078"/>
            <a:ext cx="3486509" cy="2862322"/>
          </a:xfrm>
          <a:prstGeom prst="rect">
            <a:avLst/>
          </a:prstGeom>
          <a:noFill/>
        </p:spPr>
        <p:txBody>
          <a:bodyPr wrap="square" rtlCol="0">
            <a:spAutoFit/>
          </a:bodyPr>
          <a:lstStyle/>
          <a:p>
            <a:pPr marL="342900" indent="-342900">
              <a:buFont typeface="+mj-lt"/>
              <a:buAutoNum type="arabicPeriod"/>
            </a:pPr>
            <a:r>
              <a:rPr lang="en-US" b="1" dirty="0" smtClean="0">
                <a:uFill>
                  <a:solidFill>
                    <a:srgbClr val="0070C0"/>
                  </a:solidFill>
                </a:uFill>
                <a:latin typeface="Times New Roman" panose="02020603050405020304" pitchFamily="18" charset="0"/>
                <a:cs typeface="Times New Roman" panose="02020603050405020304" pitchFamily="18" charset="0"/>
              </a:rPr>
              <a:t>Craftworks	-Noun</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b="1" dirty="0" smtClean="0">
                <a:uFill>
                  <a:solidFill>
                    <a:srgbClr val="0070C0"/>
                  </a:solidFill>
                </a:uFill>
                <a:latin typeface="Times New Roman" panose="02020603050405020304" pitchFamily="18" charset="0"/>
                <a:cs typeface="Times New Roman" panose="02020603050405020304" pitchFamily="18" charset="0"/>
              </a:rPr>
              <a:t>Prospect	-Noun</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b="1" dirty="0" smtClean="0">
                <a:uFill>
                  <a:solidFill>
                    <a:srgbClr val="0070C0"/>
                  </a:solidFill>
                </a:uFill>
                <a:latin typeface="Times New Roman" panose="02020603050405020304" pitchFamily="18" charset="0"/>
                <a:cs typeface="Times New Roman" panose="02020603050405020304" pitchFamily="18" charset="0"/>
              </a:rPr>
              <a:t>Still		</a:t>
            </a:r>
            <a:r>
              <a:rPr lang="en-US" b="1" dirty="0" smtClean="0">
                <a:latin typeface="Times New Roman" panose="02020603050405020304" pitchFamily="18" charset="0"/>
                <a:cs typeface="Times New Roman" panose="02020603050405020304" pitchFamily="18" charset="0"/>
              </a:rPr>
              <a:t>-Adverb</a:t>
            </a:r>
            <a:endParaRPr lang="en-US"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b="1" dirty="0" smtClean="0">
                <a:uFill>
                  <a:solidFill>
                    <a:srgbClr val="0070C0"/>
                  </a:solidFill>
                </a:uFill>
                <a:latin typeface="Times New Roman" panose="02020603050405020304" pitchFamily="18" charset="0"/>
                <a:cs typeface="Times New Roman" panose="02020603050405020304" pitchFamily="18" charset="0"/>
              </a:rPr>
              <a:t>Consolidate	-Verb</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b="1" dirty="0" smtClean="0">
                <a:uFill>
                  <a:solidFill>
                    <a:srgbClr val="0070C0"/>
                  </a:solidFill>
                </a:uFill>
                <a:latin typeface="Times New Roman" panose="02020603050405020304" pitchFamily="18" charset="0"/>
                <a:cs typeface="Times New Roman" panose="02020603050405020304" pitchFamily="18" charset="0"/>
              </a:rPr>
              <a:t>Position	</a:t>
            </a:r>
            <a:r>
              <a:rPr lang="en-US" b="1" dirty="0" smtClean="0">
                <a:latin typeface="Times New Roman" panose="02020603050405020304" pitchFamily="18" charset="0"/>
                <a:cs typeface="Times New Roman" panose="02020603050405020304" pitchFamily="18" charset="0"/>
              </a:rPr>
              <a:t>-Noun</a:t>
            </a:r>
            <a:endParaRPr lang="en-US"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b="1" dirty="0" smtClean="0">
                <a:uFill>
                  <a:solidFill>
                    <a:srgbClr val="0070C0"/>
                  </a:solidFill>
                </a:uFill>
                <a:latin typeface="Times New Roman" panose="02020603050405020304" pitchFamily="18" charset="0"/>
                <a:cs typeface="Times New Roman" panose="02020603050405020304" pitchFamily="18" charset="0"/>
              </a:rPr>
              <a:t>Assistance	-Noun</a:t>
            </a:r>
            <a:endParaRPr lang="en-US" b="1" dirty="0">
              <a:uFill>
                <a:solidFill>
                  <a:srgbClr val="0070C0"/>
                </a:solidFill>
              </a:u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b="1" dirty="0" smtClean="0">
                <a:uFill>
                  <a:solidFill>
                    <a:srgbClr val="0070C0"/>
                  </a:solidFill>
                </a:uFill>
                <a:latin typeface="Times New Roman" panose="02020603050405020304" pitchFamily="18" charset="0"/>
                <a:cs typeface="Times New Roman" panose="02020603050405020304" pitchFamily="18" charset="0"/>
              </a:rPr>
              <a:t>Comfortable	-Adjective</a:t>
            </a:r>
            <a:endParaRPr lang="en-US" b="1" dirty="0">
              <a:uFill>
                <a:solidFill>
                  <a:srgbClr val="0070C0"/>
                </a:solidFill>
              </a:u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b="1" dirty="0" smtClean="0">
                <a:uFill>
                  <a:solidFill>
                    <a:srgbClr val="0070C0"/>
                  </a:solidFill>
                </a:uFill>
                <a:latin typeface="Times New Roman" panose="02020603050405020304" pitchFamily="18" charset="0"/>
                <a:cs typeface="Times New Roman" panose="02020603050405020304" pitchFamily="18" charset="0"/>
              </a:rPr>
              <a:t>Throughout	-Adverb</a:t>
            </a:r>
            <a:endParaRPr lang="en-US"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b="1" dirty="0" smtClean="0">
                <a:uFill>
                  <a:solidFill>
                    <a:srgbClr val="0070C0"/>
                  </a:solidFill>
                </a:uFill>
                <a:latin typeface="Times New Roman" panose="02020603050405020304" pitchFamily="18" charset="0"/>
                <a:cs typeface="Times New Roman" panose="02020603050405020304" pitchFamily="18" charset="0"/>
              </a:rPr>
              <a:t>Beyond	</a:t>
            </a:r>
            <a:r>
              <a:rPr lang="en-US" b="1" dirty="0" smtClean="0">
                <a:latin typeface="Times New Roman" panose="02020603050405020304" pitchFamily="18" charset="0"/>
                <a:cs typeface="Times New Roman" panose="02020603050405020304" pitchFamily="18" charset="0"/>
              </a:rPr>
              <a:t>-</a:t>
            </a:r>
            <a:r>
              <a:rPr lang="en-US" b="1" dirty="0" smtClean="0">
                <a:uFill>
                  <a:solidFill>
                    <a:srgbClr val="0070C0"/>
                  </a:solidFill>
                </a:uFill>
                <a:latin typeface="Times New Roman" panose="02020603050405020304" pitchFamily="18" charset="0"/>
                <a:cs typeface="Times New Roman" panose="02020603050405020304" pitchFamily="18" charset="0"/>
              </a:rPr>
              <a:t>Adverb</a:t>
            </a:r>
            <a:endParaRPr lang="en-US"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b="1" dirty="0" smtClean="0">
                <a:uFill>
                  <a:solidFill>
                    <a:srgbClr val="0070C0"/>
                  </a:solidFill>
                </a:uFill>
                <a:latin typeface="Times New Roman" panose="02020603050405020304" pitchFamily="18" charset="0"/>
                <a:cs typeface="Times New Roman" panose="02020603050405020304" pitchFamily="18" charset="0"/>
              </a:rPr>
              <a:t>Handmade	-Adjective</a:t>
            </a:r>
            <a:endParaRPr lang="en-US" b="1" dirty="0"/>
          </a:p>
        </p:txBody>
      </p:sp>
    </p:spTree>
    <p:extLst>
      <p:ext uri="{BB962C8B-B14F-4D97-AF65-F5344CB8AC3E}">
        <p14:creationId xmlns:p14="http://schemas.microsoft.com/office/powerpoint/2010/main" val="152776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392972"/>
            <a:ext cx="5029200" cy="4093428"/>
          </a:xfrm>
          <a:prstGeom prst="rect">
            <a:avLst/>
          </a:prstGeom>
        </p:spPr>
        <p:txBody>
          <a:bodyPr wrap="square">
            <a:spAutoFit/>
          </a:bodyPr>
          <a:lstStyle/>
          <a:p>
            <a:pPr marL="342900" indent="-342900" algn="just">
              <a:buFont typeface="+mj-lt"/>
              <a:buAutoNum type="arabicPeriod"/>
            </a:pPr>
            <a:r>
              <a:rPr lang="en-US" sz="2000" b="1" dirty="0" smtClean="0">
                <a:latin typeface="Times New Roman" panose="02020603050405020304" pitchFamily="18" charset="0"/>
                <a:cs typeface="Times New Roman" panose="02020603050405020304" pitchFamily="18" charset="0"/>
              </a:rPr>
              <a:t>In </a:t>
            </a:r>
            <a:r>
              <a:rPr lang="en-US" sz="2000" b="1" dirty="0">
                <a:latin typeface="Times New Roman" panose="02020603050405020304" pitchFamily="18" charset="0"/>
                <a:cs typeface="Times New Roman" panose="02020603050405020304" pitchFamily="18" charset="0"/>
              </a:rPr>
              <a:t>the text above, what are the main ideas presented?</a:t>
            </a:r>
          </a:p>
          <a:p>
            <a:pPr marL="342900" indent="-342900" algn="just">
              <a:buFont typeface="+mj-lt"/>
              <a:buAutoNum type="arabicPeriod"/>
            </a:pPr>
            <a:r>
              <a:rPr lang="en-US" sz="2000" b="1" dirty="0" smtClean="0">
                <a:latin typeface="Times New Roman" panose="02020603050405020304" pitchFamily="18" charset="0"/>
                <a:cs typeface="Times New Roman" panose="02020603050405020304" pitchFamily="18" charset="0"/>
              </a:rPr>
              <a:t>What</a:t>
            </a:r>
            <a:r>
              <a:rPr lang="en-US" sz="2000" b="1" dirty="0">
                <a:latin typeface="Times New Roman" panose="02020603050405020304" pitchFamily="18" charset="0"/>
                <a:cs typeface="Times New Roman" panose="02020603050405020304" pitchFamily="18" charset="0"/>
              </a:rPr>
              <a:t>, according to the text, are the distinctive qualities of a craftwork</a:t>
            </a:r>
            <a:r>
              <a:rPr lang="en-US" sz="2000" b="1" dirty="0" smtClean="0">
                <a:latin typeface="Times New Roman" panose="02020603050405020304" pitchFamily="18" charset="0"/>
                <a:cs typeface="Times New Roman" panose="02020603050405020304" pitchFamily="18" charset="0"/>
              </a:rPr>
              <a:t>?</a:t>
            </a:r>
          </a:p>
          <a:p>
            <a:pPr marL="342900" indent="-342900" algn="just">
              <a:buFont typeface="+mj-lt"/>
              <a:buAutoNum type="arabicPeriod"/>
            </a:pPr>
            <a:r>
              <a:rPr lang="en-US" sz="2000" b="1" dirty="0">
                <a:latin typeface="Times New Roman" panose="02020603050405020304" pitchFamily="18" charset="0"/>
                <a:cs typeface="Times New Roman" panose="02020603050405020304" pitchFamily="18" charset="0"/>
              </a:rPr>
              <a:t>The text considers the mechanical production of craftwork a challenge to </a:t>
            </a:r>
            <a:r>
              <a:rPr lang="en-US" sz="2000" b="1" dirty="0" smtClean="0">
                <a:latin typeface="Times New Roman" panose="02020603050405020304" pitchFamily="18" charset="0"/>
                <a:cs typeface="Times New Roman" panose="02020603050405020304" pitchFamily="18" charset="0"/>
              </a:rPr>
              <a:t>the preservation </a:t>
            </a:r>
            <a:r>
              <a:rPr lang="en-US" sz="2000" b="1" dirty="0">
                <a:latin typeface="Times New Roman" panose="02020603050405020304" pitchFamily="18" charset="0"/>
                <a:cs typeface="Times New Roman" panose="02020603050405020304" pitchFamily="18" charset="0"/>
              </a:rPr>
              <a:t>of its authenticity. Do you agree?</a:t>
            </a:r>
          </a:p>
          <a:p>
            <a:pPr marL="342900" indent="-342900" algn="just">
              <a:buFont typeface="+mj-lt"/>
              <a:buAutoNum type="arabicPeriod"/>
            </a:pPr>
            <a:r>
              <a:rPr lang="en-US" sz="2000" b="1" dirty="0" smtClean="0">
                <a:latin typeface="Times New Roman" panose="02020603050405020304" pitchFamily="18" charset="0"/>
                <a:cs typeface="Times New Roman" panose="02020603050405020304" pitchFamily="18" charset="0"/>
              </a:rPr>
              <a:t>What </a:t>
            </a:r>
            <a:r>
              <a:rPr lang="en-US" sz="2000" b="1" dirty="0">
                <a:latin typeface="Times New Roman" panose="02020603050405020304" pitchFamily="18" charset="0"/>
                <a:cs typeface="Times New Roman" panose="02020603050405020304" pitchFamily="18" charset="0"/>
              </a:rPr>
              <a:t>role does the market play in promoting crafts? </a:t>
            </a:r>
            <a:endParaRPr lang="en-US" sz="2000" b="1"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b="1" dirty="0" smtClean="0">
                <a:latin typeface="Times New Roman" panose="02020603050405020304" pitchFamily="18" charset="0"/>
                <a:cs typeface="Times New Roman" panose="02020603050405020304" pitchFamily="18" charset="0"/>
              </a:rPr>
              <a:t>How </a:t>
            </a:r>
            <a:r>
              <a:rPr lang="en-US" sz="2000" b="1" dirty="0">
                <a:latin typeface="Times New Roman" panose="02020603050405020304" pitchFamily="18" charset="0"/>
                <a:cs typeface="Times New Roman" panose="02020603050405020304" pitchFamily="18" charset="0"/>
              </a:rPr>
              <a:t>can we successfully </a:t>
            </a:r>
            <a:r>
              <a:rPr lang="en-US" sz="2000" b="1" dirty="0" smtClean="0">
                <a:latin typeface="Times New Roman" panose="02020603050405020304" pitchFamily="18" charset="0"/>
                <a:cs typeface="Times New Roman" panose="02020603050405020304" pitchFamily="18" charset="0"/>
              </a:rPr>
              <a:t>use market </a:t>
            </a:r>
            <a:r>
              <a:rPr lang="en-US" sz="2000" b="1" dirty="0">
                <a:latin typeface="Times New Roman" panose="02020603050405020304" pitchFamily="18" charset="0"/>
                <a:cs typeface="Times New Roman" panose="02020603050405020304" pitchFamily="18" charset="0"/>
              </a:rPr>
              <a:t>forces to brand our craftworks both within and outside the country?</a:t>
            </a:r>
          </a:p>
        </p:txBody>
      </p:sp>
      <p:sp>
        <p:nvSpPr>
          <p:cNvPr id="3" name="Rectangle 2"/>
          <p:cNvSpPr/>
          <p:nvPr/>
        </p:nvSpPr>
        <p:spPr>
          <a:xfrm>
            <a:off x="533400" y="228600"/>
            <a:ext cx="3810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Evaluation</a:t>
            </a: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199" y="1545372"/>
            <a:ext cx="3227641" cy="3941028"/>
          </a:xfrm>
          <a:prstGeom prst="rect">
            <a:avLst/>
          </a:prstGeom>
        </p:spPr>
      </p:pic>
    </p:spTree>
    <p:extLst>
      <p:ext uri="{BB962C8B-B14F-4D97-AF65-F5344CB8AC3E}">
        <p14:creationId xmlns:p14="http://schemas.microsoft.com/office/powerpoint/2010/main" val="46482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B5E7378-CE40-4FFB-BE04-2E0B5F3AECEA}"/>
              </a:ext>
            </a:extLst>
          </p:cNvPr>
          <p:cNvSpPr/>
          <p:nvPr/>
        </p:nvSpPr>
        <p:spPr>
          <a:xfrm>
            <a:off x="2362200" y="2967335"/>
            <a:ext cx="5174685"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Thank</a:t>
            </a:r>
            <a:r>
              <a:rPr lang="en-US" sz="5400" dirty="0"/>
              <a:t> you………….</a:t>
            </a:r>
          </a:p>
        </p:txBody>
      </p:sp>
    </p:spTree>
    <p:extLst>
      <p:ext uri="{BB962C8B-B14F-4D97-AF65-F5344CB8AC3E}">
        <p14:creationId xmlns:p14="http://schemas.microsoft.com/office/powerpoint/2010/main" val="139694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45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3615211" y="838200"/>
            <a:ext cx="2623677" cy="413379"/>
          </a:xfrm>
          <a:prstGeom prst="flowChartTerminator">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latin typeface="Times New Roman" panose="02020603050405020304" pitchFamily="18" charset="0"/>
                <a:cs typeface="Times New Roman" panose="02020603050405020304" pitchFamily="18" charset="0"/>
              </a:rPr>
              <a:t>Introduction</a:t>
            </a:r>
            <a:endParaRPr lang="en-US" sz="1200" b="1" dirty="0">
              <a:solidFill>
                <a:srgbClr val="7030A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68380" y="2723068"/>
            <a:ext cx="3657600" cy="138499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Md. </a:t>
            </a:r>
            <a:r>
              <a:rPr lang="en-US" sz="2400" b="1" dirty="0">
                <a:latin typeface="Times New Roman" panose="02020603050405020304" pitchFamily="18" charset="0"/>
                <a:cs typeface="Times New Roman" panose="02020603050405020304" pitchFamily="18" charset="0"/>
              </a:rPr>
              <a:t>Abu Sayed</a:t>
            </a:r>
          </a:p>
          <a:p>
            <a:r>
              <a:rPr lang="en-US" sz="2000" b="1" dirty="0">
                <a:latin typeface="Times New Roman" panose="02020603050405020304" pitchFamily="18" charset="0"/>
                <a:cs typeface="Times New Roman" panose="02020603050405020304" pitchFamily="18" charset="0"/>
              </a:rPr>
              <a:t>Lecturer (English)</a:t>
            </a:r>
          </a:p>
          <a:p>
            <a:r>
              <a:rPr lang="en-US" sz="2000" b="1" dirty="0" err="1">
                <a:latin typeface="Times New Roman" panose="02020603050405020304" pitchFamily="18" charset="0"/>
                <a:cs typeface="Times New Roman" panose="02020603050405020304" pitchFamily="18" charset="0"/>
              </a:rPr>
              <a:t>Indrakul</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Akbaria</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Alim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Madrsah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Bauphal</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Patuakhali</a:t>
            </a:r>
            <a:r>
              <a:rPr lang="en-US" sz="2000" b="1" dirty="0">
                <a:latin typeface="Times New Roman" panose="02020603050405020304" pitchFamily="18" charset="0"/>
                <a:cs typeface="Times New Roman" panose="02020603050405020304" pitchFamily="18" charset="0"/>
              </a:rPr>
              <a:t>.</a:t>
            </a:r>
          </a:p>
        </p:txBody>
      </p:sp>
      <p:grpSp>
        <p:nvGrpSpPr>
          <p:cNvPr id="4" name="Group 3"/>
          <p:cNvGrpSpPr/>
          <p:nvPr/>
        </p:nvGrpSpPr>
        <p:grpSpPr>
          <a:xfrm>
            <a:off x="4746097" y="1371600"/>
            <a:ext cx="366370" cy="3588858"/>
            <a:chOff x="5498126" y="2337298"/>
            <a:chExt cx="479594" cy="3517165"/>
          </a:xfrm>
        </p:grpSpPr>
        <p:sp>
          <p:nvSpPr>
            <p:cNvPr id="5" name="Rectangle 4"/>
            <p:cNvSpPr/>
            <p:nvPr/>
          </p:nvSpPr>
          <p:spPr>
            <a:xfrm>
              <a:off x="5691558" y="2337298"/>
              <a:ext cx="86888" cy="3517165"/>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Rectangle 5"/>
            <p:cNvSpPr/>
            <p:nvPr/>
          </p:nvSpPr>
          <p:spPr>
            <a:xfrm>
              <a:off x="5892704" y="2671405"/>
              <a:ext cx="85016" cy="27467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6"/>
            <p:cNvSpPr/>
            <p:nvPr/>
          </p:nvSpPr>
          <p:spPr>
            <a:xfrm>
              <a:off x="5498126" y="2671405"/>
              <a:ext cx="86888" cy="2745959"/>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8" name="TextBox 7"/>
          <p:cNvSpPr txBox="1"/>
          <p:nvPr/>
        </p:nvSpPr>
        <p:spPr>
          <a:xfrm>
            <a:off x="5364180" y="2723068"/>
            <a:ext cx="3857177" cy="1384995"/>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Class- 	11-12</a:t>
            </a:r>
          </a:p>
          <a:p>
            <a:r>
              <a:rPr lang="en-US" sz="2000" b="1" dirty="0" smtClean="0">
                <a:latin typeface="Times New Roman" panose="02020603050405020304" pitchFamily="18" charset="0"/>
                <a:cs typeface="Times New Roman" panose="02020603050405020304" pitchFamily="18" charset="0"/>
              </a:rPr>
              <a:t>Subject-	English 1st paper</a:t>
            </a:r>
          </a:p>
          <a:p>
            <a:r>
              <a:rPr lang="en-US" sz="2000" b="1" dirty="0" smtClean="0">
                <a:latin typeface="Times New Roman" panose="02020603050405020304" pitchFamily="18" charset="0"/>
                <a:cs typeface="Times New Roman" panose="02020603050405020304" pitchFamily="18" charset="0"/>
              </a:rPr>
              <a:t>Topic- 	Unit-5, Lessson-3 </a:t>
            </a:r>
          </a:p>
          <a:p>
            <a:r>
              <a:rPr lang="en-US" sz="2000" b="1" dirty="0" smtClean="0">
                <a:latin typeface="Times New Roman" panose="02020603050405020304" pitchFamily="18" charset="0"/>
                <a:cs typeface="Times New Roman" panose="02020603050405020304" pitchFamily="18" charset="0"/>
              </a:rPr>
              <a:t>Time- 	40 Minutes</a:t>
            </a:r>
            <a:r>
              <a:rPr lang="en-US" sz="2400" b="1" dirty="0" smtClean="0">
                <a:latin typeface="Times New Roman" panose="02020603050405020304" pitchFamily="18" charset="0"/>
                <a:cs typeface="Times New Roman" panose="02020603050405020304" pitchFamily="18" charset="0"/>
              </a:rPr>
              <a:t>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483427"/>
            <a:ext cx="1601356" cy="1847719"/>
          </a:xfrm>
          <a:prstGeom prst="rect">
            <a:avLst/>
          </a:prstGeom>
          <a:ln>
            <a:noFill/>
          </a:ln>
          <a:effectLst>
            <a:softEdge rad="112500"/>
          </a:effectLst>
        </p:spPr>
      </p:pic>
    </p:spTree>
    <p:extLst>
      <p:ext uri="{BB962C8B-B14F-4D97-AF65-F5344CB8AC3E}">
        <p14:creationId xmlns:p14="http://schemas.microsoft.com/office/powerpoint/2010/main" val="390821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4603516" cy="2741104"/>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8002"/>
          <a:stretch/>
        </p:blipFill>
        <p:spPr>
          <a:xfrm>
            <a:off x="5410200" y="236883"/>
            <a:ext cx="4343400" cy="2732821"/>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6181"/>
          <a:stretch/>
        </p:blipFill>
        <p:spPr>
          <a:xfrm rot="5400000">
            <a:off x="1132850" y="2448550"/>
            <a:ext cx="3099816" cy="4603516"/>
          </a:xfrm>
          <a:prstGeom prst="rect">
            <a:avLst/>
          </a:prstGeom>
        </p:spPr>
      </p:pic>
      <p:sp>
        <p:nvSpPr>
          <p:cNvPr id="5" name="Rectangle 4"/>
          <p:cNvSpPr/>
          <p:nvPr/>
        </p:nvSpPr>
        <p:spPr>
          <a:xfrm>
            <a:off x="5410200" y="3200400"/>
            <a:ext cx="4343400" cy="3099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2400" b="1" dirty="0" smtClean="0">
                <a:latin typeface="Times New Roman" panose="02020603050405020304" pitchFamily="18" charset="0"/>
                <a:cs typeface="Times New Roman" panose="02020603050405020304" pitchFamily="18" charset="0"/>
              </a:rPr>
              <a:t>What do you see in these pictures?</a:t>
            </a:r>
          </a:p>
          <a:p>
            <a:pPr marL="342900" indent="-342900">
              <a:buFont typeface="+mj-lt"/>
              <a:buAutoNum type="arabicPeriod"/>
            </a:pPr>
            <a:r>
              <a:rPr lang="en-US" sz="2400" b="1" dirty="0" smtClean="0">
                <a:latin typeface="Times New Roman" panose="02020603050405020304" pitchFamily="18" charset="0"/>
                <a:cs typeface="Times New Roman" panose="02020603050405020304" pitchFamily="18" charset="0"/>
              </a:rPr>
              <a:t>What are they about?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421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ADAA30D-C4A0-4A82-85F7-D4D6FC5BCE92}"/>
              </a:ext>
            </a:extLst>
          </p:cNvPr>
          <p:cNvSpPr txBox="1"/>
          <p:nvPr/>
        </p:nvSpPr>
        <p:spPr>
          <a:xfrm>
            <a:off x="526471" y="2770910"/>
            <a:ext cx="8541329" cy="923330"/>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Crafts at Our Time</a:t>
            </a:r>
          </a:p>
        </p:txBody>
      </p:sp>
      <p:sp>
        <p:nvSpPr>
          <p:cNvPr id="3" name="TextBox 2">
            <a:extLst>
              <a:ext uri="{FF2B5EF4-FFF2-40B4-BE49-F238E27FC236}">
                <a16:creationId xmlns:a16="http://schemas.microsoft.com/office/drawing/2014/main" xmlns="" id="{DADAA30D-C4A0-4A82-85F7-D4D6FC5BCE92}"/>
              </a:ext>
            </a:extLst>
          </p:cNvPr>
          <p:cNvSpPr txBox="1"/>
          <p:nvPr/>
        </p:nvSpPr>
        <p:spPr>
          <a:xfrm>
            <a:off x="526471" y="604668"/>
            <a:ext cx="8541329" cy="553998"/>
          </a:xfrm>
          <a:prstGeom prst="rect">
            <a:avLst/>
          </a:prstGeom>
          <a:noFill/>
          <a:ln>
            <a:solidFill>
              <a:srgbClr val="00B0F0"/>
            </a:solidFill>
          </a:ln>
        </p:spPr>
        <p:txBody>
          <a:bodyPr wrap="square" rtlCol="0">
            <a:spAutoFit/>
          </a:bodyPr>
          <a:lstStyle/>
          <a:p>
            <a:r>
              <a:rPr lang="en-US" sz="3000" b="1" dirty="0" smtClean="0">
                <a:latin typeface="Baskerville Old Face" panose="02020602080505020303" pitchFamily="18" charset="0"/>
              </a:rPr>
              <a:t>The topic we discuss today is…..</a:t>
            </a:r>
            <a:endParaRPr lang="en-US" sz="3000" b="1" dirty="0">
              <a:latin typeface="Baskerville Old Face" panose="02020602080505020303" pitchFamily="18" charset="0"/>
            </a:endParaRPr>
          </a:p>
        </p:txBody>
      </p:sp>
    </p:spTree>
    <p:extLst>
      <p:ext uri="{BB962C8B-B14F-4D97-AF65-F5344CB8AC3E}">
        <p14:creationId xmlns:p14="http://schemas.microsoft.com/office/powerpoint/2010/main" val="33411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18F1E2C-AF62-4B63-8FBA-D4CEBC900F20}"/>
              </a:ext>
            </a:extLst>
          </p:cNvPr>
          <p:cNvSpPr txBox="1"/>
          <p:nvPr/>
        </p:nvSpPr>
        <p:spPr>
          <a:xfrm>
            <a:off x="924929" y="2414710"/>
            <a:ext cx="8220456" cy="2308324"/>
          </a:xfrm>
          <a:prstGeom prst="rect">
            <a:avLst/>
          </a:prstGeom>
          <a:noFill/>
        </p:spPr>
        <p:txBody>
          <a:bodyPr wrap="square" rtlCol="0">
            <a:spAutoFit/>
          </a:bodyPr>
          <a:lstStyle/>
          <a:p>
            <a:pPr algn="just"/>
            <a:r>
              <a:rPr lang="en-US" sz="2400" b="1" dirty="0" smtClean="0">
                <a:latin typeface="Times New Roman" panose="02020603050405020304" pitchFamily="18" charset="0"/>
                <a:cs typeface="Times New Roman" panose="02020603050405020304" pitchFamily="18" charset="0"/>
              </a:rPr>
              <a:t>AFTER COMPLETING </a:t>
            </a:r>
            <a:r>
              <a:rPr lang="en-US" sz="2400" b="1" dirty="0">
                <a:latin typeface="Times New Roman" panose="02020603050405020304" pitchFamily="18" charset="0"/>
                <a:cs typeface="Times New Roman" panose="02020603050405020304" pitchFamily="18" charset="0"/>
              </a:rPr>
              <a:t>THIS LESSON </a:t>
            </a:r>
            <a:r>
              <a:rPr lang="en-US" sz="2400" b="1" dirty="0" smtClean="0">
                <a:latin typeface="Times New Roman" panose="02020603050405020304" pitchFamily="18" charset="0"/>
                <a:cs typeface="Times New Roman" panose="02020603050405020304" pitchFamily="18" charset="0"/>
              </a:rPr>
              <a:t>S STUDENTS WILL </a:t>
            </a:r>
            <a:r>
              <a:rPr lang="en-US" sz="2400" b="1" dirty="0">
                <a:latin typeface="Times New Roman" panose="02020603050405020304" pitchFamily="18" charset="0"/>
                <a:cs typeface="Times New Roman" panose="02020603050405020304" pitchFamily="18" charset="0"/>
              </a:rPr>
              <a:t>BE ABLE TO: </a:t>
            </a:r>
          </a:p>
          <a:p>
            <a:pPr marL="342900" indent="-342900" algn="just">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talk </a:t>
            </a:r>
            <a:r>
              <a:rPr lang="en-US" sz="2400" b="1" dirty="0" smtClean="0">
                <a:latin typeface="Times New Roman" panose="02020603050405020304" pitchFamily="18" charset="0"/>
                <a:cs typeface="Times New Roman" panose="02020603050405020304" pitchFamily="18" charset="0"/>
              </a:rPr>
              <a:t>about craft works.</a:t>
            </a:r>
            <a:endParaRPr lang="en-US" sz="24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ask and answer </a:t>
            </a:r>
            <a:r>
              <a:rPr lang="en-US" sz="2400" b="1" dirty="0" smtClean="0">
                <a:latin typeface="Times New Roman" panose="02020603050405020304" pitchFamily="18" charset="0"/>
                <a:cs typeface="Times New Roman" panose="02020603050405020304" pitchFamily="18" charset="0"/>
              </a:rPr>
              <a:t>questions. </a:t>
            </a:r>
            <a:endParaRPr lang="en-US" sz="24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give opinions about traditional </a:t>
            </a:r>
            <a:r>
              <a:rPr lang="en-US" sz="2400" b="1" dirty="0" smtClean="0">
                <a:latin typeface="Times New Roman" panose="02020603050405020304" pitchFamily="18" charset="0"/>
                <a:cs typeface="Times New Roman" panose="02020603050405020304" pitchFamily="18" charset="0"/>
              </a:rPr>
              <a:t>activities.  </a:t>
            </a:r>
            <a:endParaRPr lang="en-US" sz="24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know </a:t>
            </a:r>
            <a:r>
              <a:rPr lang="en-US" sz="2400" b="1" dirty="0">
                <a:latin typeface="Times New Roman" panose="02020603050405020304" pitchFamily="18" charset="0"/>
                <a:cs typeface="Times New Roman" panose="02020603050405020304" pitchFamily="18" charset="0"/>
              </a:rPr>
              <a:t>about </a:t>
            </a:r>
            <a:r>
              <a:rPr lang="en-US" sz="2400" b="1" dirty="0" smtClean="0">
                <a:latin typeface="Times New Roman" panose="02020603050405020304" pitchFamily="18" charset="0"/>
                <a:cs typeface="Times New Roman" panose="02020603050405020304" pitchFamily="18" charset="0"/>
              </a:rPr>
              <a:t>the</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culture and social activities.</a:t>
            </a:r>
            <a:endParaRPr lang="en-US"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656CE5DB-4BC0-4EF9-B9AD-4D3B151FFCD9}"/>
              </a:ext>
            </a:extLst>
          </p:cNvPr>
          <p:cNvSpPr txBox="1"/>
          <p:nvPr/>
        </p:nvSpPr>
        <p:spPr>
          <a:xfrm>
            <a:off x="1066799" y="540858"/>
            <a:ext cx="8078585" cy="646331"/>
          </a:xfrm>
          <a:prstGeom prst="rect">
            <a:avLst/>
          </a:prstGeom>
          <a:solidFill>
            <a:schemeClr val="accent1">
              <a:lumMod val="60000"/>
              <a:lumOff val="40000"/>
            </a:schemeClr>
          </a:solid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LEARNING </a:t>
            </a:r>
            <a:r>
              <a:rPr lang="en-US" sz="3600" dirty="0" smtClean="0">
                <a:latin typeface="Times New Roman" panose="02020603050405020304" pitchFamily="18" charset="0"/>
                <a:cs typeface="Times New Roman" panose="02020603050405020304" pitchFamily="18" charset="0"/>
              </a:rPr>
              <a:t>OUTCOMES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22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0500"/>
            <a:ext cx="4343400" cy="6515100"/>
          </a:xfrm>
          <a:prstGeom prst="rect">
            <a:avLst/>
          </a:prstGeom>
        </p:spPr>
      </p:pic>
      <p:sp>
        <p:nvSpPr>
          <p:cNvPr id="5" name="TextBox 4"/>
          <p:cNvSpPr txBox="1"/>
          <p:nvPr/>
        </p:nvSpPr>
        <p:spPr>
          <a:xfrm>
            <a:off x="5486400" y="190500"/>
            <a:ext cx="4114800" cy="1200329"/>
          </a:xfrm>
          <a:prstGeom prst="rect">
            <a:avLst/>
          </a:prstGeom>
          <a:noFill/>
        </p:spPr>
        <p:txBody>
          <a:bodyPr wrap="square" rtlCol="0">
            <a:spAutoFit/>
          </a:bodyPr>
          <a:lstStyle/>
          <a:p>
            <a:pPr marL="342900" indent="-342900" algn="just">
              <a:buFont typeface="+mj-lt"/>
              <a:buAutoNum type="alphaLcParenR"/>
            </a:pPr>
            <a:r>
              <a:rPr lang="en-US" sz="2400" b="1" dirty="0" smtClean="0">
                <a:latin typeface="Times New Roman" panose="02020603050405020304" pitchFamily="18" charset="0"/>
                <a:cs typeface="Times New Roman" panose="02020603050405020304" pitchFamily="18" charset="0"/>
              </a:rPr>
              <a:t>What do you know about craftwork?</a:t>
            </a:r>
          </a:p>
          <a:p>
            <a:pPr marL="342900" indent="-342900" algn="just">
              <a:buFont typeface="+mj-lt"/>
              <a:buAutoNum type="alphaLcParenR"/>
            </a:pPr>
            <a:r>
              <a:rPr lang="en-US" sz="2400" b="1" dirty="0" smtClean="0">
                <a:latin typeface="Times New Roman" panose="02020603050405020304" pitchFamily="18" charset="0"/>
                <a:cs typeface="Times New Roman" panose="02020603050405020304" pitchFamily="18" charset="0"/>
              </a:rPr>
              <a:t>Where do you see these?</a:t>
            </a:r>
          </a:p>
        </p:txBody>
      </p:sp>
      <p:sp>
        <p:nvSpPr>
          <p:cNvPr id="6" name="TextBox 5"/>
          <p:cNvSpPr txBox="1"/>
          <p:nvPr/>
        </p:nvSpPr>
        <p:spPr>
          <a:xfrm>
            <a:off x="5486400" y="2667000"/>
            <a:ext cx="4114800" cy="3785652"/>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A craftwork is an applied form of art, a social and cultural product reflecting the </a:t>
            </a:r>
            <a:r>
              <a:rPr lang="en-US" sz="2400" b="1" dirty="0" smtClean="0">
                <a:latin typeface="Times New Roman" panose="02020603050405020304" pitchFamily="18" charset="0"/>
                <a:cs typeface="Times New Roman" panose="02020603050405020304" pitchFamily="18" charset="0"/>
              </a:rPr>
              <a:t>inclusive nature </a:t>
            </a:r>
            <a:r>
              <a:rPr lang="en-US" sz="2400" b="1" dirty="0">
                <a:latin typeface="Times New Roman" panose="02020603050405020304" pitchFamily="18" charset="0"/>
                <a:cs typeface="Times New Roman" panose="02020603050405020304" pitchFamily="18" charset="0"/>
              </a:rPr>
              <a:t>of folk imagination. A craftwork, which usually doesn't bear the signature of </a:t>
            </a:r>
            <a:r>
              <a:rPr lang="en-US" sz="2400" b="1" dirty="0" smtClean="0">
                <a:latin typeface="Times New Roman" panose="02020603050405020304" pitchFamily="18" charset="0"/>
                <a:cs typeface="Times New Roman" panose="02020603050405020304" pitchFamily="18" charset="0"/>
              </a:rPr>
              <a:t>its maker</a:t>
            </a:r>
            <a:r>
              <a:rPr lang="en-US" sz="2400" b="1" dirty="0">
                <a:latin typeface="Times New Roman" panose="02020603050405020304" pitchFamily="18" charset="0"/>
                <a:cs typeface="Times New Roman" panose="02020603050405020304" pitchFamily="18" charset="0"/>
              </a:rPr>
              <a:t>, retains a personal touch</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It also represents a way of life and a cultural </a:t>
            </a:r>
            <a:r>
              <a:rPr lang="en-US" sz="2400" b="1" dirty="0" err="1" smtClean="0">
                <a:latin typeface="Times New Roman" panose="02020603050405020304" pitchFamily="18" charset="0"/>
                <a:cs typeface="Times New Roman" panose="02020603050405020304" pitchFamily="18" charset="0"/>
              </a:rPr>
              <a:t>flavour</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04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9312"/>
            <a:ext cx="9296400" cy="5632311"/>
          </a:xfrm>
          <a:prstGeom prst="rect">
            <a:avLst/>
          </a:prstGeom>
          <a:noFill/>
        </p:spPr>
        <p:txBody>
          <a:bodyPr wrap="square" rtlCol="0">
            <a:spAutoFit/>
          </a:bodyPr>
          <a:lstStyle/>
          <a:p>
            <a:pPr algn="just"/>
            <a:r>
              <a:rPr lang="en-US" sz="2000" b="1" dirty="0">
                <a:latin typeface="Times New Roman" panose="02020603050405020304" pitchFamily="18" charset="0"/>
                <a:cs typeface="Times New Roman" panose="02020603050405020304" pitchFamily="18" charset="0"/>
              </a:rPr>
              <a:t>A craftwork is an applied form of art, a social and cultural product reflecting the </a:t>
            </a:r>
            <a:r>
              <a:rPr lang="en-US" sz="2000" b="1" dirty="0" smtClean="0">
                <a:latin typeface="Times New Roman" panose="02020603050405020304" pitchFamily="18" charset="0"/>
                <a:cs typeface="Times New Roman" panose="02020603050405020304" pitchFamily="18" charset="0"/>
              </a:rPr>
              <a:t>inclusive nature </a:t>
            </a:r>
            <a:r>
              <a:rPr lang="en-US" sz="2000" b="1" dirty="0">
                <a:latin typeface="Times New Roman" panose="02020603050405020304" pitchFamily="18" charset="0"/>
                <a:cs typeface="Times New Roman" panose="02020603050405020304" pitchFamily="18" charset="0"/>
              </a:rPr>
              <a:t>of folk imagination. A craftwork, which usually doesn't bear the signature of </a:t>
            </a:r>
            <a:r>
              <a:rPr lang="en-US" sz="2000" b="1" dirty="0" smtClean="0">
                <a:latin typeface="Times New Roman" panose="02020603050405020304" pitchFamily="18" charset="0"/>
                <a:cs typeface="Times New Roman" panose="02020603050405020304" pitchFamily="18" charset="0"/>
              </a:rPr>
              <a:t>its maker</a:t>
            </a:r>
            <a:r>
              <a:rPr lang="en-US" sz="2000" b="1" dirty="0">
                <a:latin typeface="Times New Roman" panose="02020603050405020304" pitchFamily="18" charset="0"/>
                <a:cs typeface="Times New Roman" panose="02020603050405020304" pitchFamily="18" charset="0"/>
              </a:rPr>
              <a:t>, retains a personal touch. When we look at a thirty year old </a:t>
            </a:r>
            <a:r>
              <a:rPr lang="en-US" sz="2000" b="1" dirty="0" smtClean="0">
                <a:latin typeface="Times New Roman" panose="02020603050405020304" pitchFamily="18" charset="0"/>
                <a:cs typeface="Times New Roman" panose="02020603050405020304" pitchFamily="18" charset="0"/>
              </a:rPr>
              <a:t>‘</a:t>
            </a:r>
            <a:r>
              <a:rPr lang="en-US" sz="2000" b="1" i="1" dirty="0" err="1" smtClean="0">
                <a:latin typeface="Times New Roman" panose="02020603050405020304" pitchFamily="18" charset="0"/>
                <a:cs typeface="Times New Roman" panose="02020603050405020304" pitchFamily="18" charset="0"/>
              </a:rPr>
              <a:t>nakshikantha</a:t>
            </a:r>
            <a:r>
              <a:rPr lang="en-US" sz="2000" b="1" i="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we wonder </a:t>
            </a:r>
            <a:r>
              <a:rPr lang="en-US" sz="2000" b="1" dirty="0">
                <a:latin typeface="Times New Roman" panose="02020603050405020304" pitchFamily="18" charset="0"/>
                <a:cs typeface="Times New Roman" panose="02020603050405020304" pitchFamily="18" charset="0"/>
              </a:rPr>
              <a:t>at its motifs and designs that point to the artistic ingenuity and the presence of </a:t>
            </a:r>
            <a:r>
              <a:rPr lang="en-US" sz="2000" b="1" dirty="0" smtClean="0">
                <a:latin typeface="Times New Roman" panose="02020603050405020304" pitchFamily="18" charset="0"/>
                <a:cs typeface="Times New Roman" panose="02020603050405020304" pitchFamily="18" charset="0"/>
              </a:rPr>
              <a:t>the maker </a:t>
            </a:r>
            <a:r>
              <a:rPr lang="en-US" sz="2000" b="1" dirty="0">
                <a:latin typeface="Times New Roman" panose="02020603050405020304" pitchFamily="18" charset="0"/>
                <a:cs typeface="Times New Roman" panose="02020603050405020304" pitchFamily="18" charset="0"/>
              </a:rPr>
              <a:t>in it. The fact that we don't know her name or any other details about her </a:t>
            </a:r>
            <a:r>
              <a:rPr lang="en-US" sz="2000" b="1" dirty="0" smtClean="0">
                <a:latin typeface="Times New Roman" panose="02020603050405020304" pitchFamily="18" charset="0"/>
                <a:cs typeface="Times New Roman" panose="02020603050405020304" pitchFamily="18" charset="0"/>
              </a:rPr>
              <a:t>doesn't take </a:t>
            </a:r>
            <a:r>
              <a:rPr lang="en-US" sz="2000" b="1" dirty="0">
                <a:latin typeface="Times New Roman" panose="02020603050405020304" pitchFamily="18" charset="0"/>
                <a:cs typeface="Times New Roman" panose="02020603050405020304" pitchFamily="18" charset="0"/>
              </a:rPr>
              <a:t>anything away from our appreciation of the artist. Indeed, the intimate nature of </a:t>
            </a:r>
            <a:r>
              <a:rPr lang="en-US" sz="2000" b="1" dirty="0" smtClean="0">
                <a:latin typeface="Times New Roman" panose="02020603050405020304" pitchFamily="18" charset="0"/>
                <a:cs typeface="Times New Roman" panose="02020603050405020304" pitchFamily="18" charset="0"/>
              </a:rPr>
              <a:t>the ‘</a:t>
            </a:r>
            <a:r>
              <a:rPr lang="en-US" sz="2000" b="1" i="1" dirty="0" err="1" smtClean="0">
                <a:latin typeface="Times New Roman" panose="02020603050405020304" pitchFamily="18" charset="0"/>
                <a:cs typeface="Times New Roman" panose="02020603050405020304" pitchFamily="18" charset="0"/>
              </a:rPr>
              <a:t>kantha</a:t>
            </a:r>
            <a:r>
              <a:rPr lang="en-US" sz="2000" b="1" i="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and the tactile feeling it generates animate the work and make it very </a:t>
            </a:r>
            <a:r>
              <a:rPr lang="en-US" sz="2000" b="1" dirty="0" smtClean="0">
                <a:latin typeface="Times New Roman" panose="02020603050405020304" pitchFamily="18" charset="0"/>
                <a:cs typeface="Times New Roman" panose="02020603050405020304" pitchFamily="18" charset="0"/>
              </a:rPr>
              <a:t>inviting. A </a:t>
            </a:r>
            <a:r>
              <a:rPr lang="en-US" sz="2000" b="1" dirty="0">
                <a:latin typeface="Times New Roman" panose="02020603050405020304" pitchFamily="18" charset="0"/>
                <a:cs typeface="Times New Roman" panose="02020603050405020304" pitchFamily="18" charset="0"/>
              </a:rPr>
              <a:t>craftwork is shaped by the interaction of individual creativity and community </a:t>
            </a:r>
            <a:r>
              <a:rPr lang="en-US" sz="2000" b="1" dirty="0" smtClean="0">
                <a:latin typeface="Times New Roman" panose="02020603050405020304" pitchFamily="18" charset="0"/>
                <a:cs typeface="Times New Roman" panose="02020603050405020304" pitchFamily="18" charset="0"/>
              </a:rPr>
              <a:t>aesthetics, utility </a:t>
            </a:r>
            <a:r>
              <a:rPr lang="en-US" sz="2000" b="1" dirty="0">
                <a:latin typeface="Times New Roman" panose="02020603050405020304" pitchFamily="18" charset="0"/>
                <a:cs typeface="Times New Roman" panose="02020603050405020304" pitchFamily="18" charset="0"/>
              </a:rPr>
              <a:t>functions and human values. It is distinguished by its maker's desire to </a:t>
            </a:r>
            <a:r>
              <a:rPr lang="en-US" sz="2000" b="1" dirty="0" smtClean="0">
                <a:latin typeface="Times New Roman" panose="02020603050405020304" pitchFamily="18" charset="0"/>
                <a:cs typeface="Times New Roman" panose="02020603050405020304" pitchFamily="18" charset="0"/>
              </a:rPr>
              <a:t>locate himself </a:t>
            </a:r>
            <a:r>
              <a:rPr lang="en-US" sz="2000" b="1" dirty="0">
                <a:latin typeface="Times New Roman" panose="02020603050405020304" pitchFamily="18" charset="0"/>
                <a:cs typeface="Times New Roman" panose="02020603050405020304" pitchFamily="18" charset="0"/>
              </a:rPr>
              <a:t>or herself in the wider and ever-changing cultural aspirations of the </a:t>
            </a:r>
            <a:r>
              <a:rPr lang="en-US" sz="2000" b="1" dirty="0" smtClean="0">
                <a:latin typeface="Times New Roman" panose="02020603050405020304" pitchFamily="18" charset="0"/>
                <a:cs typeface="Times New Roman" panose="02020603050405020304" pitchFamily="18" charset="0"/>
              </a:rPr>
              <a:t>community, and </a:t>
            </a:r>
            <a:r>
              <a:rPr lang="en-US" sz="2000" b="1" dirty="0">
                <a:latin typeface="Times New Roman" panose="02020603050405020304" pitchFamily="18" charset="0"/>
                <a:cs typeface="Times New Roman" panose="02020603050405020304" pitchFamily="18" charset="0"/>
              </a:rPr>
              <a:t>subsequently of the market. But even when the market is an important </a:t>
            </a:r>
            <a:r>
              <a:rPr lang="en-US" sz="2000" b="1" dirty="0" smtClean="0">
                <a:latin typeface="Times New Roman" panose="02020603050405020304" pitchFamily="18" charset="0"/>
                <a:cs typeface="Times New Roman" panose="02020603050405020304" pitchFamily="18" charset="0"/>
              </a:rPr>
              <a:t>factor, community </a:t>
            </a:r>
            <a:r>
              <a:rPr lang="en-US" sz="2000" b="1" dirty="0">
                <a:latin typeface="Times New Roman" panose="02020603050405020304" pitchFamily="18" charset="0"/>
                <a:cs typeface="Times New Roman" panose="02020603050405020304" pitchFamily="18" charset="0"/>
              </a:rPr>
              <a:t>aesthetics remains the factor determining the form and content of </a:t>
            </a:r>
            <a:r>
              <a:rPr lang="en-US" sz="2000" b="1" dirty="0" smtClean="0">
                <a:latin typeface="Times New Roman" panose="02020603050405020304" pitchFamily="18" charset="0"/>
                <a:cs typeface="Times New Roman" panose="02020603050405020304" pitchFamily="18" charset="0"/>
              </a:rPr>
              <a:t>the craftwork</a:t>
            </a:r>
            <a:r>
              <a:rPr lang="en-US" sz="2000" b="1" dirty="0">
                <a:latin typeface="Times New Roman" panose="02020603050405020304" pitchFamily="18" charset="0"/>
                <a:cs typeface="Times New Roman" panose="02020603050405020304" pitchFamily="18" charset="0"/>
              </a:rPr>
              <a:t>. The exquisite terracotta dolls from </a:t>
            </a:r>
            <a:r>
              <a:rPr lang="en-US" sz="2000" b="1" dirty="0" err="1">
                <a:latin typeface="Times New Roman" panose="02020603050405020304" pitchFamily="18" charset="0"/>
                <a:cs typeface="Times New Roman" panose="02020603050405020304" pitchFamily="18" charset="0"/>
              </a:rPr>
              <a:t>Dinajpur</a:t>
            </a:r>
            <a:r>
              <a:rPr lang="en-US" sz="2000" b="1" dirty="0">
                <a:latin typeface="Times New Roman" panose="02020603050405020304" pitchFamily="18" charset="0"/>
                <a:cs typeface="Times New Roman" panose="02020603050405020304" pitchFamily="18" charset="0"/>
              </a:rPr>
              <a:t> dating back to early 1940s </a:t>
            </a:r>
            <a:r>
              <a:rPr lang="en-US" sz="2000" b="1" dirty="0" smtClean="0">
                <a:latin typeface="Times New Roman" panose="02020603050405020304" pitchFamily="18" charset="0"/>
                <a:cs typeface="Times New Roman" panose="02020603050405020304" pitchFamily="18" charset="0"/>
              </a:rPr>
              <a:t>that form </a:t>
            </a:r>
            <a:r>
              <a:rPr lang="en-US" sz="2000" b="1" dirty="0">
                <a:latin typeface="Times New Roman" panose="02020603050405020304" pitchFamily="18" charset="0"/>
                <a:cs typeface="Times New Roman" panose="02020603050405020304" pitchFamily="18" charset="0"/>
              </a:rPr>
              <a:t>a part of the Bangladesh National Museum's collection were mostly bought </a:t>
            </a:r>
            <a:r>
              <a:rPr lang="en-US" sz="2000" b="1" dirty="0" smtClean="0">
                <a:latin typeface="Times New Roman" panose="02020603050405020304" pitchFamily="18" charset="0"/>
                <a:cs typeface="Times New Roman" panose="02020603050405020304" pitchFamily="18" charset="0"/>
              </a:rPr>
              <a:t>from village </a:t>
            </a:r>
            <a:r>
              <a:rPr lang="en-US" sz="2000" b="1" dirty="0">
                <a:latin typeface="Times New Roman" panose="02020603050405020304" pitchFamily="18" charset="0"/>
                <a:cs typeface="Times New Roman" panose="02020603050405020304" pitchFamily="18" charset="0"/>
              </a:rPr>
              <a:t>fairs by some patron. They were no doubt meant to be consumer items, but </a:t>
            </a:r>
            <a:r>
              <a:rPr lang="en-US" sz="2000" b="1" dirty="0" smtClean="0">
                <a:latin typeface="Times New Roman" panose="02020603050405020304" pitchFamily="18" charset="0"/>
                <a:cs typeface="Times New Roman" panose="02020603050405020304" pitchFamily="18" charset="0"/>
              </a:rPr>
              <a:t>the dolls </a:t>
            </a:r>
            <a:r>
              <a:rPr lang="en-US" sz="2000" b="1" dirty="0">
                <a:latin typeface="Times New Roman" panose="02020603050405020304" pitchFamily="18" charset="0"/>
                <a:cs typeface="Times New Roman" panose="02020603050405020304" pitchFamily="18" charset="0"/>
              </a:rPr>
              <a:t>reflect community aesthetics in such a manner that the market has not been able </a:t>
            </a:r>
            <a:r>
              <a:rPr lang="en-US" sz="2000" b="1" dirty="0" smtClean="0">
                <a:latin typeface="Times New Roman" panose="02020603050405020304" pitchFamily="18" charset="0"/>
                <a:cs typeface="Times New Roman" panose="02020603050405020304" pitchFamily="18" charset="0"/>
              </a:rPr>
              <a:t>to impose </a:t>
            </a:r>
            <a:r>
              <a:rPr lang="en-US" sz="2000" b="1" dirty="0">
                <a:latin typeface="Times New Roman" panose="02020603050405020304" pitchFamily="18" charset="0"/>
                <a:cs typeface="Times New Roman" panose="02020603050405020304" pitchFamily="18" charset="0"/>
              </a:rPr>
              <a:t>its own </a:t>
            </a:r>
            <a:r>
              <a:rPr lang="en-US" sz="2000" b="1" dirty="0" smtClean="0">
                <a:latin typeface="Times New Roman" panose="02020603050405020304" pitchFamily="18" charset="0"/>
                <a:cs typeface="Times New Roman" panose="02020603050405020304" pitchFamily="18" charset="0"/>
              </a:rPr>
              <a:t>preferences on them. Different</a:t>
            </a:r>
            <a:endParaRPr lang="en-US" sz="2000" b="1"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2743200" y="228600"/>
            <a:ext cx="46482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Now read the text bellow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05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45" y="381000"/>
            <a:ext cx="9206355" cy="3276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45" y="3761364"/>
            <a:ext cx="9206355" cy="2639436"/>
          </a:xfrm>
          <a:prstGeom prst="rect">
            <a:avLst/>
          </a:prstGeom>
        </p:spPr>
      </p:pic>
    </p:spTree>
    <p:extLst>
      <p:ext uri="{BB962C8B-B14F-4D97-AF65-F5344CB8AC3E}">
        <p14:creationId xmlns:p14="http://schemas.microsoft.com/office/powerpoint/2010/main" val="7226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
            <a:ext cx="4686300" cy="6463308"/>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A craftwork thus is a dynamic object-always evolving, and always abreast of changing tastes and preferences. It also represents a way of life and a cultural </a:t>
            </a:r>
            <a:r>
              <a:rPr lang="en-US" b="1" dirty="0" err="1">
                <a:latin typeface="Times New Roman" panose="02020603050405020304" pitchFamily="18" charset="0"/>
                <a:cs typeface="Times New Roman" panose="02020603050405020304" pitchFamily="18" charset="0"/>
              </a:rPr>
              <a:t>flavour</a:t>
            </a:r>
            <a:r>
              <a:rPr lang="en-US" b="1" dirty="0">
                <a:latin typeface="Times New Roman" panose="02020603050405020304" pitchFamily="18" charset="0"/>
                <a:cs typeface="Times New Roman" panose="02020603050405020304" pitchFamily="18" charset="0"/>
              </a:rPr>
              <a:t>. Therefore changes in lifestyle and material conditions are expected to have their impact on craftworks and their production. But certain forms, shapes, styles and aesthetic preferences change little over </a:t>
            </a:r>
            <a:r>
              <a:rPr lang="en-US" b="1" dirty="0" smtClean="0">
                <a:latin typeface="Times New Roman" panose="02020603050405020304" pitchFamily="18" charset="0"/>
                <a:cs typeface="Times New Roman" panose="02020603050405020304" pitchFamily="18" charset="0"/>
              </a:rPr>
              <a:t>time, suggesting </a:t>
            </a:r>
            <a:r>
              <a:rPr lang="en-US" b="1" dirty="0">
                <a:latin typeface="Times New Roman" panose="02020603050405020304" pitchFamily="18" charset="0"/>
                <a:cs typeface="Times New Roman" panose="02020603050405020304" pitchFamily="18" charset="0"/>
              </a:rPr>
              <a:t>that a craftwork can function as a stable signifier of community values and desires over time. Mechanical and mass production take away this feeling of assurance and stability and the sense of continuity that the handmade craftwork evokes. In the clash between expectations of pure, handmade craftworks and the market need of mechanically produced craftworks, two contesting views emerge: on the one hand, traditionalists contend that the society needs to preserve the authenticity and naturalness of craftworks and their association with domesticity and environment;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76200"/>
            <a:ext cx="4308872" cy="6463308"/>
          </a:xfrm>
          <a:prstGeom prst="rect">
            <a:avLst/>
          </a:prstGeom>
        </p:spPr>
      </p:pic>
    </p:spTree>
    <p:extLst>
      <p:ext uri="{BB962C8B-B14F-4D97-AF65-F5344CB8AC3E}">
        <p14:creationId xmlns:p14="http://schemas.microsoft.com/office/powerpoint/2010/main" val="320578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1051</Words>
  <Application>Microsoft Office PowerPoint</Application>
  <PresentationFormat>Custom</PresentationFormat>
  <Paragraphs>87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sayed jon</dc:creator>
  <cp:lastModifiedBy>sayed jon</cp:lastModifiedBy>
  <cp:revision>55</cp:revision>
  <dcterms:created xsi:type="dcterms:W3CDTF">2021-08-11T16:50:16Z</dcterms:created>
  <dcterms:modified xsi:type="dcterms:W3CDTF">2021-08-12T06:14:28Z</dcterms:modified>
</cp:coreProperties>
</file>